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81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87" r:id="rId13"/>
    <p:sldId id="269" r:id="rId14"/>
    <p:sldId id="270" r:id="rId15"/>
    <p:sldId id="271" r:id="rId16"/>
    <p:sldId id="272" r:id="rId17"/>
    <p:sldId id="275" r:id="rId18"/>
    <p:sldId id="283" r:id="rId19"/>
    <p:sldId id="284" r:id="rId20"/>
    <p:sldId id="285" r:id="rId21"/>
    <p:sldId id="286" r:id="rId22"/>
    <p:sldId id="282" r:id="rId23"/>
    <p:sldId id="276" r:id="rId24"/>
    <p:sldId id="277" r:id="rId25"/>
    <p:sldId id="278" r:id="rId26"/>
    <p:sldId id="288" r:id="rId27"/>
    <p:sldId id="289" r:id="rId28"/>
    <p:sldId id="290" r:id="rId29"/>
    <p:sldId id="29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667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F2628B-6997-48F6-B29C-C3FA722B13EA}" type="datetimeFigureOut">
              <a:rPr lang="en-US" smtClean="0"/>
              <a:pPr/>
              <a:t>11/15/2008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826FA-E121-469B-A870-DF7414D11A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512C76-F9E2-43A8-AB38-96F1DBF496D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70C63E-3891-4160-8B75-C8D33EE74ED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4D9500-1405-427B-A4D8-46EA273EFB8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CC0963-71F2-4E41-8F05-54AD3D8EED5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A00B3-2726-4E48-A6AC-8E0B10B580C4}" type="datetimeFigureOut">
              <a:rPr lang="en-US" smtClean="0"/>
              <a:pPr/>
              <a:t>11/15/2008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BC12-4527-4DD2-A005-EF736A87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A00B3-2726-4E48-A6AC-8E0B10B580C4}" type="datetimeFigureOut">
              <a:rPr lang="en-US" smtClean="0"/>
              <a:pPr/>
              <a:t>11/15/2008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BC12-4527-4DD2-A005-EF736A87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A00B3-2726-4E48-A6AC-8E0B10B580C4}" type="datetimeFigureOut">
              <a:rPr lang="en-US" smtClean="0"/>
              <a:pPr/>
              <a:t>11/15/2008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BC12-4527-4DD2-A005-EF736A87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A00B3-2726-4E48-A6AC-8E0B10B580C4}" type="datetimeFigureOut">
              <a:rPr lang="en-US" smtClean="0"/>
              <a:pPr/>
              <a:t>11/15/2008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BC12-4527-4DD2-A005-EF736A87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A00B3-2726-4E48-A6AC-8E0B10B580C4}" type="datetimeFigureOut">
              <a:rPr lang="en-US" smtClean="0"/>
              <a:pPr/>
              <a:t>11/15/2008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BC12-4527-4DD2-A005-EF736A87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A00B3-2726-4E48-A6AC-8E0B10B580C4}" type="datetimeFigureOut">
              <a:rPr lang="en-US" smtClean="0"/>
              <a:pPr/>
              <a:t>11/15/2008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BC12-4527-4DD2-A005-EF736A87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A00B3-2726-4E48-A6AC-8E0B10B580C4}" type="datetimeFigureOut">
              <a:rPr lang="en-US" smtClean="0"/>
              <a:pPr/>
              <a:t>11/15/2008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BC12-4527-4DD2-A005-EF736A87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A00B3-2726-4E48-A6AC-8E0B10B580C4}" type="datetimeFigureOut">
              <a:rPr lang="en-US" smtClean="0"/>
              <a:pPr/>
              <a:t>11/15/2008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BC12-4527-4DD2-A005-EF736A87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A00B3-2726-4E48-A6AC-8E0B10B580C4}" type="datetimeFigureOut">
              <a:rPr lang="en-US" smtClean="0"/>
              <a:pPr/>
              <a:t>11/15/2008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BC12-4527-4DD2-A005-EF736A87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A00B3-2726-4E48-A6AC-8E0B10B580C4}" type="datetimeFigureOut">
              <a:rPr lang="en-US" smtClean="0"/>
              <a:pPr/>
              <a:t>11/15/2008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BC12-4527-4DD2-A005-EF736A87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A00B3-2726-4E48-A6AC-8E0B10B580C4}" type="datetimeFigureOut">
              <a:rPr lang="en-US" smtClean="0"/>
              <a:pPr/>
              <a:t>11/15/2008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8BC12-4527-4DD2-A005-EF736A87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A00B3-2726-4E48-A6AC-8E0B10B580C4}" type="datetimeFigureOut">
              <a:rPr lang="en-US" smtClean="0"/>
              <a:pPr/>
              <a:t>11/15/2008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8BC12-4527-4DD2-A005-EF736A876A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png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gif"/><Relationship Id="rId5" Type="http://schemas.openxmlformats.org/officeDocument/2006/relationships/image" Target="../media/image29.png"/><Relationship Id="rId4" Type="http://schemas.openxmlformats.org/officeDocument/2006/relationships/image" Target="../media/image28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cmp.berkeley.edu/history/leeuwen/leeuwmicro.gif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2438400" y="3962400"/>
            <a:ext cx="6400800" cy="1752600"/>
          </a:xfrm>
        </p:spPr>
        <p:txBody>
          <a:bodyPr>
            <a:normAutofit fontScale="4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sz="4200" dirty="0">
              <a:latin typeface="Comic Sans MS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4200" b="1" dirty="0" smtClean="0">
                <a:latin typeface="Comic Sans MS" pitchFamily="66" charset="0"/>
              </a:rPr>
              <a:t>A Presentation by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4200" b="1" dirty="0" err="1" smtClean="0">
                <a:latin typeface="Comic Sans MS" pitchFamily="66" charset="0"/>
              </a:rPr>
              <a:t>Vandana</a:t>
            </a:r>
            <a:r>
              <a:rPr lang="en-US" sz="4200" b="1" dirty="0" smtClean="0">
                <a:latin typeface="Comic Sans MS" pitchFamily="66" charset="0"/>
              </a:rPr>
              <a:t> </a:t>
            </a:r>
            <a:r>
              <a:rPr lang="en-US" sz="4200" b="1" dirty="0" err="1" smtClean="0">
                <a:latin typeface="Comic Sans MS" pitchFamily="66" charset="0"/>
              </a:rPr>
              <a:t>Aggarwal</a:t>
            </a:r>
            <a:endParaRPr lang="en-US" sz="4200" b="1" dirty="0" smtClean="0">
              <a:latin typeface="Comic Sans MS" pitchFamily="66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4200" b="1" dirty="0" smtClean="0">
                <a:latin typeface="Comic Sans MS" pitchFamily="66" charset="0"/>
              </a:rPr>
              <a:t>Lecturer in Botany,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4200" b="1" dirty="0" smtClean="0">
                <a:latin typeface="Comic Sans MS" pitchFamily="66" charset="0"/>
              </a:rPr>
              <a:t>Govt. College of Education ,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4200" b="1" dirty="0" smtClean="0">
                <a:latin typeface="Comic Sans MS" pitchFamily="66" charset="0"/>
              </a:rPr>
              <a:t>Chandigarh.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14339" name="Title 1"/>
          <p:cNvSpPr>
            <a:spLocks noGrp="1"/>
          </p:cNvSpPr>
          <p:nvPr>
            <p:ph type="ctrTitle" idx="4294967295"/>
          </p:nvPr>
        </p:nvSpPr>
        <p:spPr>
          <a:xfrm>
            <a:off x="914400" y="1828800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latin typeface="Comic Sans MS" pitchFamily="66" charset="0"/>
              </a:rPr>
              <a:t> Discovery of   Cell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 &amp; 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smtClean="0">
                <a:latin typeface="Comic Sans MS" pitchFamily="66" charset="0"/>
              </a:rPr>
              <a:t>The Cell Theory</a:t>
            </a:r>
          </a:p>
        </p:txBody>
      </p:sp>
      <p:pic>
        <p:nvPicPr>
          <p:cNvPr id="1434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91250"/>
            <a:ext cx="54959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0"/>
            <a:ext cx="54959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4959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6191250"/>
            <a:ext cx="54959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3810000"/>
            <a:ext cx="1981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2" descr="biology_md_wht1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838200"/>
            <a:ext cx="11430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4" descr="practice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0" y="5334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5" descr="bioanim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" y="3505200"/>
            <a:ext cx="11906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8" name="Picture 5" descr="dancing_elephant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86200" y="685800"/>
            <a:ext cx="8096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 idx="4294967295"/>
          </p:nvPr>
        </p:nvSpPr>
        <p:spPr>
          <a:xfrm>
            <a:off x="0" y="5410200"/>
            <a:ext cx="9296400" cy="1143000"/>
          </a:xfrm>
        </p:spPr>
        <p:txBody>
          <a:bodyPr/>
          <a:lstStyle/>
          <a:p>
            <a:pPr eaLnBrk="1" hangingPunct="1"/>
            <a:r>
              <a:rPr lang="en-US" sz="2000" b="1" smtClean="0">
                <a:latin typeface="Comic Sans MS" pitchFamily="66" charset="0"/>
              </a:rPr>
              <a:t>Purkinje coined the term ‘protoplasm’ for the fluid substance of the cell. </a:t>
            </a: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3048000" y="5562600"/>
            <a:ext cx="2609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Purkinje (1787-1869)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0"/>
            <a:ext cx="5105400" cy="553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1143000" y="1828800"/>
            <a:ext cx="70866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latin typeface="Comic Sans MS" pitchFamily="66" charset="0"/>
              </a:rPr>
              <a:t>Between the Hooke/Leuwenhoek discoveries and the mid 19</a:t>
            </a:r>
            <a:r>
              <a:rPr lang="en-US" sz="2200" b="1" baseline="30000">
                <a:latin typeface="Comic Sans MS" pitchFamily="66" charset="0"/>
              </a:rPr>
              <a:t>th</a:t>
            </a:r>
            <a:r>
              <a:rPr lang="en-US" sz="2200" b="1">
                <a:latin typeface="Comic Sans MS" pitchFamily="66" charset="0"/>
              </a:rPr>
              <a:t> century, very little cell advancements were made.</a:t>
            </a:r>
          </a:p>
          <a:p>
            <a:endParaRPr lang="en-US" sz="2200" b="1">
              <a:latin typeface="Comic Sans MS" pitchFamily="66" charset="0"/>
            </a:endParaRPr>
          </a:p>
          <a:p>
            <a:r>
              <a:rPr lang="en-US" sz="2200" b="1">
                <a:latin typeface="Comic Sans MS" pitchFamily="66" charset="0"/>
              </a:rPr>
              <a:t>This is probably due to the widely accepted, traditional belief in Spontaneous Generation.</a:t>
            </a:r>
          </a:p>
          <a:p>
            <a:r>
              <a:rPr lang="en-US" sz="2200" b="1">
                <a:latin typeface="Comic Sans MS" pitchFamily="66" charset="0"/>
              </a:rPr>
              <a:t>Examples: </a:t>
            </a:r>
          </a:p>
          <a:p>
            <a:pPr>
              <a:buFont typeface="Wingdings" pitchFamily="2" charset="2"/>
              <a:buNone/>
            </a:pPr>
            <a:r>
              <a:rPr lang="en-US" sz="2200" b="1">
                <a:latin typeface="Comic Sans MS" pitchFamily="66" charset="0"/>
              </a:rPr>
              <a:t>	-Mice from dirty clothes/corn husks</a:t>
            </a:r>
          </a:p>
          <a:p>
            <a:pPr>
              <a:buFont typeface="Wingdings" pitchFamily="2" charset="2"/>
              <a:buNone/>
            </a:pPr>
            <a:r>
              <a:rPr lang="en-US" sz="2200" b="1">
                <a:latin typeface="Comic Sans MS" pitchFamily="66" charset="0"/>
              </a:rPr>
              <a:t>	-Maggots from rotting meat</a:t>
            </a:r>
          </a:p>
        </p:txBody>
      </p:sp>
      <p:pic>
        <p:nvPicPr>
          <p:cNvPr id="20483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62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6381750"/>
            <a:ext cx="3924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667750" y="2514600"/>
            <a:ext cx="47625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" y="0"/>
            <a:ext cx="3924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4688" y="1874838"/>
            <a:ext cx="3937000" cy="27193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4794250" y="1589088"/>
            <a:ext cx="3767138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tabLst>
                <a:tab pos="754063" algn="l"/>
              </a:tabLst>
            </a:pPr>
            <a:r>
              <a:rPr lang="en-US" sz="2500" b="1">
                <a:latin typeface="Comic Sans MS" pitchFamily="66" charset="0"/>
              </a:rPr>
              <a:t>People throughout the Middle Ages believed that mice could be “created” spontaneously by putting grain in  dark, quiet place and leaving it for a few weeks. Dirty clothes were also thought to be the source of their creation.</a:t>
            </a:r>
          </a:p>
        </p:txBody>
      </p:sp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>
          <a:xfrm>
            <a:off x="0" y="0"/>
            <a:ext cx="914400" cy="304800"/>
          </a:xfrm>
          <a:prstGeom prst="actionButtonBackPrevious">
            <a:avLst/>
          </a:prstGeom>
          <a:solidFill>
            <a:schemeClr val="accent1">
              <a:alpha val="92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>
          <a:xfrm>
            <a:off x="8153400" y="0"/>
            <a:ext cx="990600" cy="304800"/>
          </a:xfrm>
          <a:prstGeom prst="actionButtonForwardNext">
            <a:avLst/>
          </a:prstGeom>
          <a:ln>
            <a:solidFill>
              <a:schemeClr val="accent1">
                <a:shade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latin typeface="Comic Sans MS" pitchFamily="66" charset="0"/>
              </a:rPr>
              <a:t>19</a:t>
            </a:r>
            <a:r>
              <a:rPr lang="en-US" b="1" baseline="30000" smtClean="0">
                <a:latin typeface="Comic Sans MS" pitchFamily="66" charset="0"/>
              </a:rPr>
              <a:t>th</a:t>
            </a:r>
            <a:r>
              <a:rPr lang="en-US" b="1" smtClean="0">
                <a:latin typeface="Comic Sans MS" pitchFamily="66" charset="0"/>
              </a:rPr>
              <a:t> Century Advancement</a:t>
            </a:r>
          </a:p>
        </p:txBody>
      </p:sp>
      <p:pic>
        <p:nvPicPr>
          <p:cNvPr id="5" name="Picture 5" descr="Pasteu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895600"/>
            <a:ext cx="2914650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2057400" y="1524000"/>
            <a:ext cx="6400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Comic Sans MS" pitchFamily="66" charset="0"/>
              </a:rPr>
              <a:t>Much doubt existed around Spontaneous Generation</a:t>
            </a:r>
          </a:p>
          <a:p>
            <a:r>
              <a:rPr lang="en-US" sz="2400" b="1">
                <a:latin typeface="Comic Sans MS" pitchFamily="66" charset="0"/>
              </a:rPr>
              <a:t>Conclusively disproved by Louis Pasteur</a:t>
            </a:r>
          </a:p>
        </p:txBody>
      </p:sp>
      <p:sp>
        <p:nvSpPr>
          <p:cNvPr id="21509" name="Rectangle 6"/>
          <p:cNvSpPr>
            <a:spLocks noChangeArrowheads="1"/>
          </p:cNvSpPr>
          <p:nvPr/>
        </p:nvSpPr>
        <p:spPr bwMode="auto">
          <a:xfrm>
            <a:off x="2635250" y="3244850"/>
            <a:ext cx="394811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sng">
                <a:latin typeface="Comic Sans MS" pitchFamily="66" charset="0"/>
              </a:rPr>
              <a:t>Pasteur</a:t>
            </a:r>
            <a:r>
              <a:rPr lang="en-US" sz="2400" b="1" i="1" u="sng">
                <a:latin typeface="Comic Sans MS" pitchFamily="66" charset="0"/>
              </a:rPr>
              <a:t>: </a:t>
            </a:r>
          </a:p>
          <a:p>
            <a:pPr>
              <a:spcBef>
                <a:spcPct val="50000"/>
              </a:spcBef>
            </a:pPr>
            <a:r>
              <a:rPr lang="en-US" sz="2400" b="1" i="1" u="sng">
                <a:latin typeface="Comic Sans MS" pitchFamily="66" charset="0"/>
              </a:rPr>
              <a:t>Ummm, I don’t think so!!!</a:t>
            </a:r>
          </a:p>
        </p:txBody>
      </p:sp>
      <p:pic>
        <p:nvPicPr>
          <p:cNvPr id="8" name="Picture 12" descr="bd10399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4876800"/>
            <a:ext cx="1820863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Rectangle 8"/>
          <p:cNvSpPr>
            <a:spLocks noChangeArrowheads="1"/>
          </p:cNvSpPr>
          <p:nvPr/>
        </p:nvSpPr>
        <p:spPr bwMode="auto">
          <a:xfrm>
            <a:off x="5410200" y="5486400"/>
            <a:ext cx="3190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+</a:t>
            </a:r>
          </a:p>
        </p:txBody>
      </p:sp>
      <p:pic>
        <p:nvPicPr>
          <p:cNvPr id="10" name="Picture 13" descr="na01133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4724400"/>
            <a:ext cx="60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Mouse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1800" y="3048000"/>
            <a:ext cx="2057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4" name="Rectangle 11"/>
          <p:cNvSpPr>
            <a:spLocks noChangeArrowheads="1"/>
          </p:cNvSpPr>
          <p:nvPr/>
        </p:nvSpPr>
        <p:spPr bwMode="auto">
          <a:xfrm>
            <a:off x="6477000" y="4572000"/>
            <a:ext cx="3190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=</a:t>
            </a:r>
          </a:p>
        </p:txBody>
      </p:sp>
      <p:sp>
        <p:nvSpPr>
          <p:cNvPr id="21515" name="Rectangle 12"/>
          <p:cNvSpPr>
            <a:spLocks noChangeArrowheads="1"/>
          </p:cNvSpPr>
          <p:nvPr/>
        </p:nvSpPr>
        <p:spPr bwMode="auto">
          <a:xfrm>
            <a:off x="8534400" y="3429000"/>
            <a:ext cx="282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?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457200"/>
            <a:ext cx="8229600" cy="1447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080" b="1" dirty="0" smtClean="0">
                <a:latin typeface="Comic Sans MS" pitchFamily="66" charset="0"/>
              </a:rPr>
              <a:t>Schleiden (1838) and Schwann (1839) proposed cell theory which states that all animals and plants are composed of cells and that cell is the basic unit of life.</a:t>
            </a:r>
            <a:endParaRPr lang="en-US" sz="2080" b="1" dirty="0">
              <a:latin typeface="Comic Sans MS" pitchFamily="66" charset="0"/>
            </a:endParaRPr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76400" y="2514600"/>
            <a:ext cx="2085975" cy="2619375"/>
          </a:xfrm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838200" y="5334000"/>
            <a:ext cx="3775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Theodor Schwann ( 1810-1882)</a:t>
            </a:r>
          </a:p>
        </p:txBody>
      </p:sp>
      <p:pic>
        <p:nvPicPr>
          <p:cNvPr id="22533" name="Picture 5" descr="Mathias Schleid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2514600"/>
            <a:ext cx="19621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8"/>
          <p:cNvSpPr>
            <a:spLocks noChangeArrowheads="1"/>
          </p:cNvSpPr>
          <p:nvPr/>
        </p:nvSpPr>
        <p:spPr bwMode="auto">
          <a:xfrm>
            <a:off x="4876800" y="5334000"/>
            <a:ext cx="3865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Matthias Schleiden (1804-1881)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914400"/>
            <a:ext cx="6789738" cy="4525963"/>
          </a:xfrm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066800" y="5486400"/>
            <a:ext cx="6705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omic Sans MS" pitchFamily="66" charset="0"/>
              </a:rPr>
              <a:t>1858- Rudolf Virchow, German physician, after extensive study of cells further expanded the cell theory by his  concluding  dictum, "Omnis cellula e cellula“ which means , "All cells only arise from pre-existing cells".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514600" y="304800"/>
            <a:ext cx="43227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omic Sans MS" pitchFamily="66" charset="0"/>
              </a:rPr>
              <a:t>Development of Cell Theory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447800" y="609600"/>
            <a:ext cx="7315200" cy="4937125"/>
          </a:xfrm>
        </p:spPr>
        <p:txBody>
          <a:bodyPr>
            <a:normAutofit/>
          </a:bodyPr>
          <a:lstStyle/>
          <a:p>
            <a:pPr>
              <a:buFont typeface="Wingdings 3" pitchFamily="18" charset="2"/>
              <a:buNone/>
              <a:defRPr/>
            </a:pPr>
            <a:r>
              <a:rPr lang="en-US" dirty="0" smtClean="0"/>
              <a:t> </a:t>
            </a:r>
            <a:r>
              <a:rPr lang="en-US" sz="2750" b="1" dirty="0" smtClean="0">
                <a:latin typeface="Comic Sans MS" pitchFamily="66" charset="0"/>
              </a:rPr>
              <a:t>The cell theory states that:</a:t>
            </a:r>
          </a:p>
          <a:p>
            <a:pPr>
              <a:buFont typeface="Wingdings 3" pitchFamily="18" charset="2"/>
              <a:buNone/>
              <a:defRPr/>
            </a:pPr>
            <a:r>
              <a:rPr lang="en-US" sz="2750" b="1" dirty="0" smtClean="0">
                <a:latin typeface="Comic Sans MS" pitchFamily="66" charset="0"/>
              </a:rPr>
              <a:t> </a:t>
            </a:r>
          </a:p>
          <a:p>
            <a:pPr>
              <a:defRPr/>
            </a:pPr>
            <a:r>
              <a:rPr lang="en-US" sz="2750" b="1" dirty="0" smtClean="0">
                <a:latin typeface="Comic Sans MS" pitchFamily="66" charset="0"/>
              </a:rPr>
              <a:t>All life forms are made from one or more cells. </a:t>
            </a:r>
          </a:p>
          <a:p>
            <a:pPr>
              <a:defRPr/>
            </a:pPr>
            <a:endParaRPr lang="en-US" sz="2750" b="1" dirty="0" smtClean="0">
              <a:latin typeface="Comic Sans MS" pitchFamily="66" charset="0"/>
            </a:endParaRPr>
          </a:p>
          <a:p>
            <a:pPr>
              <a:defRPr/>
            </a:pPr>
            <a:r>
              <a:rPr lang="en-US" sz="2750" b="1" dirty="0" smtClean="0">
                <a:latin typeface="Comic Sans MS" pitchFamily="66" charset="0"/>
              </a:rPr>
              <a:t>The cell is the smallest and the basic unit of life in all living things.</a:t>
            </a:r>
          </a:p>
          <a:p>
            <a:pPr>
              <a:defRPr/>
            </a:pPr>
            <a:endParaRPr lang="en-US" sz="2750" b="1" dirty="0" smtClean="0">
              <a:latin typeface="Comic Sans MS" pitchFamily="66" charset="0"/>
            </a:endParaRPr>
          </a:p>
          <a:p>
            <a:pPr>
              <a:defRPr/>
            </a:pPr>
            <a:r>
              <a:rPr lang="en-US" sz="2750" b="1" dirty="0" smtClean="0">
                <a:latin typeface="Comic Sans MS" pitchFamily="66" charset="0"/>
              </a:rPr>
              <a:t>Cells only arise from pre-existing cells. </a:t>
            </a:r>
            <a:endParaRPr lang="en-US" sz="2750" b="1" dirty="0">
              <a:latin typeface="Comic Sans MS" pitchFamily="66" charset="0"/>
            </a:endParaRPr>
          </a:p>
        </p:txBody>
      </p:sp>
      <p:pic>
        <p:nvPicPr>
          <p:cNvPr id="2457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-457200"/>
            <a:ext cx="10509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00200"/>
            <a:ext cx="10509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962400"/>
            <a:ext cx="10509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5181600"/>
            <a:ext cx="10509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5181600"/>
            <a:ext cx="10509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5181600"/>
            <a:ext cx="10509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5181600"/>
            <a:ext cx="10509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5181600"/>
            <a:ext cx="10509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5181600"/>
            <a:ext cx="10509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5181600"/>
            <a:ext cx="10509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743200"/>
            <a:ext cx="10509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0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8600" y="5105400"/>
            <a:ext cx="10509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85800"/>
            <a:ext cx="10509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quarter" idx="4294967295"/>
          </p:nvPr>
        </p:nvSpPr>
        <p:spPr>
          <a:xfrm>
            <a:off x="0" y="5562600"/>
            <a:ext cx="9144000" cy="1066800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2100" b="1" dirty="0" smtClean="0">
                <a:latin typeface="Comic Sans MS" pitchFamily="66" charset="0"/>
              </a:rPr>
              <a:t>   With </a:t>
            </a:r>
            <a:r>
              <a:rPr lang="en-US" sz="2100" b="1" smtClean="0">
                <a:latin typeface="Comic Sans MS" pitchFamily="66" charset="0"/>
              </a:rPr>
              <a:t>the invention </a:t>
            </a:r>
            <a:r>
              <a:rPr lang="en-US" sz="2100" b="1" dirty="0" smtClean="0">
                <a:latin typeface="Comic Sans MS" pitchFamily="66" charset="0"/>
              </a:rPr>
              <a:t>of the electron microscope, it was possible to observe and understand the complex structure of the cell and its various organelles</a:t>
            </a:r>
            <a:r>
              <a:rPr lang="en-US" b="1" dirty="0" smtClean="0"/>
              <a:t>.</a:t>
            </a:r>
            <a:endParaRPr lang="en-US" b="1" dirty="0"/>
          </a:p>
        </p:txBody>
      </p:sp>
      <p:pic>
        <p:nvPicPr>
          <p:cNvPr id="26627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676900" y="838200"/>
            <a:ext cx="3467100" cy="4433888"/>
          </a:xfrm>
        </p:spPr>
      </p:pic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838200"/>
            <a:ext cx="3733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Cell Organelles - Onion</a:t>
            </a:r>
          </a:p>
        </p:txBody>
      </p:sp>
      <p:pic>
        <p:nvPicPr>
          <p:cNvPr id="18436" name="Picture 4" descr="Mitosis Interphas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219200"/>
            <a:ext cx="7086600" cy="5334000"/>
          </a:xfrm>
          <a:noFill/>
        </p:spPr>
      </p:pic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3581400" y="1905000"/>
            <a:ext cx="0" cy="762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667000" y="15240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</a:rPr>
              <a:t>Cell membrane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41331E-6 L 3.33333E-6 0.2995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  <p:bldP spid="18438" grpId="1" animBg="1"/>
      <p:bldP spid="184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Cell Organelles - Onion</a:t>
            </a:r>
          </a:p>
        </p:txBody>
      </p:sp>
      <p:pic>
        <p:nvPicPr>
          <p:cNvPr id="20483" name="Picture 3" descr="Mitosis Interphas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219200"/>
            <a:ext cx="7086600" cy="5334000"/>
          </a:xfrm>
          <a:noFill/>
        </p:spPr>
      </p:pic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3657600" y="2286000"/>
            <a:ext cx="0" cy="762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971800" y="1843088"/>
            <a:ext cx="1447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</a:rPr>
              <a:t>Cytoplasm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Comic Sans MS" pitchFamily="66" charset="0"/>
              </a:rPr>
              <a:t>The Cell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r>
              <a:rPr lang="en-US" b="1" dirty="0">
                <a:latin typeface="Comic Sans MS" pitchFamily="66" charset="0"/>
              </a:rPr>
              <a:t>All living things are made of cells.</a:t>
            </a:r>
          </a:p>
          <a:p>
            <a:r>
              <a:rPr lang="en-US" b="1" dirty="0" smtClean="0">
                <a:latin typeface="Comic Sans MS" pitchFamily="66" charset="0"/>
              </a:rPr>
              <a:t>A Cell is </a:t>
            </a:r>
            <a:r>
              <a:rPr lang="en-US" b="1" dirty="0">
                <a:latin typeface="Comic Sans MS" pitchFamily="66" charset="0"/>
              </a:rPr>
              <a:t>the smallest living unit of life.</a:t>
            </a:r>
          </a:p>
          <a:p>
            <a:r>
              <a:rPr lang="en-US" b="1" dirty="0" smtClean="0">
                <a:latin typeface="Comic Sans MS" pitchFamily="66" charset="0"/>
              </a:rPr>
              <a:t>The average human being is composed of around 100 Trillion individual cells!!!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533400"/>
            <a:ext cx="885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Cell Organelles - Onion</a:t>
            </a:r>
          </a:p>
        </p:txBody>
      </p:sp>
      <p:pic>
        <p:nvPicPr>
          <p:cNvPr id="21507" name="Picture 3" descr="Mitosis Interphas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219200"/>
            <a:ext cx="7086600" cy="5334000"/>
          </a:xfrm>
          <a:noFill/>
        </p:spPr>
      </p:pic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4343400" y="2514600"/>
            <a:ext cx="0" cy="762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276600" y="2071688"/>
            <a:ext cx="2362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</a:rPr>
              <a:t>Nuclear Membrane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0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Cell Organelles - Onion</a:t>
            </a:r>
          </a:p>
        </p:txBody>
      </p:sp>
      <p:pic>
        <p:nvPicPr>
          <p:cNvPr id="22531" name="Picture 3" descr="Mitosis Interphas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90600" y="1219200"/>
            <a:ext cx="7086600" cy="5334000"/>
          </a:xfrm>
          <a:noFill/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505200" y="22098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</a:rPr>
              <a:t>Chromatin</a:t>
            </a: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4114800" y="2514600"/>
            <a:ext cx="0" cy="914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304800"/>
            <a:ext cx="8229600" cy="914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latin typeface="Comic Sans MS" pitchFamily="66" charset="0"/>
              </a:rPr>
              <a:t>Let us sum up……. </a:t>
            </a:r>
            <a:br>
              <a:rPr lang="en-US" b="1" dirty="0" smtClean="0">
                <a:latin typeface="Comic Sans MS" pitchFamily="66" charset="0"/>
              </a:rPr>
            </a:br>
            <a:endParaRPr lang="en-US" b="1" dirty="0">
              <a:latin typeface="Comic Sans MS" pitchFamily="66" charset="0"/>
            </a:endParaRPr>
          </a:p>
        </p:txBody>
      </p:sp>
      <p:sp>
        <p:nvSpPr>
          <p:cNvPr id="45059" name="TextBox 4"/>
          <p:cNvSpPr txBox="1">
            <a:spLocks noChangeArrowheads="1"/>
          </p:cNvSpPr>
          <p:nvPr/>
        </p:nvSpPr>
        <p:spPr bwMode="auto">
          <a:xfrm>
            <a:off x="914400" y="2971800"/>
            <a:ext cx="184150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500" b="1">
              <a:latin typeface="Comic Sans MS" pitchFamily="66" charset="0"/>
            </a:endParaRPr>
          </a:p>
          <a:p>
            <a:endParaRPr lang="en-US" sz="2500" b="1">
              <a:latin typeface="Comic Sans MS" pitchFamily="66" charset="0"/>
            </a:endParaRPr>
          </a:p>
          <a:p>
            <a:endParaRPr lang="en-US" sz="2500" b="1">
              <a:latin typeface="Comic Sans MS" pitchFamily="66" charset="0"/>
            </a:endParaRPr>
          </a:p>
        </p:txBody>
      </p:sp>
      <p:sp>
        <p:nvSpPr>
          <p:cNvPr id="45060" name="Rectangle 5"/>
          <p:cNvSpPr>
            <a:spLocks noChangeArrowheads="1"/>
          </p:cNvSpPr>
          <p:nvPr/>
        </p:nvSpPr>
        <p:spPr bwMode="auto">
          <a:xfrm>
            <a:off x="2286000" y="1905000"/>
            <a:ext cx="4572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b="1">
                <a:latin typeface="Comic Sans MS" pitchFamily="66" charset="0"/>
              </a:rPr>
              <a:t>All life forms are made from one or more cells. </a:t>
            </a:r>
          </a:p>
          <a:p>
            <a:pPr>
              <a:buFont typeface="Arial" pitchFamily="34" charset="0"/>
              <a:buChar char="•"/>
            </a:pPr>
            <a:r>
              <a:rPr lang="en-US" sz="2200" b="1">
                <a:latin typeface="Comic Sans MS" pitchFamily="66" charset="0"/>
              </a:rPr>
              <a:t>Cells only arise from pre-existing cells. </a:t>
            </a:r>
          </a:p>
          <a:p>
            <a:pPr>
              <a:buFont typeface="Arial" pitchFamily="34" charset="0"/>
              <a:buChar char="•"/>
            </a:pPr>
            <a:r>
              <a:rPr lang="en-US" sz="2200" b="1">
                <a:latin typeface="Comic Sans MS" pitchFamily="66" charset="0"/>
              </a:rPr>
              <a:t>Cell is the stuctural and functional unit of life.</a:t>
            </a:r>
          </a:p>
          <a:p>
            <a:pPr>
              <a:buFont typeface="Arial" pitchFamily="34" charset="0"/>
              <a:buChar char="•"/>
            </a:pPr>
            <a:r>
              <a:rPr lang="en-US" sz="2200" b="1">
                <a:latin typeface="Comic Sans MS" pitchFamily="66" charset="0"/>
              </a:rPr>
              <a:t>Each cell has got certain specific components within it known as cell organelles.</a:t>
            </a:r>
          </a:p>
        </p:txBody>
      </p:sp>
      <p:sp>
        <p:nvSpPr>
          <p:cNvPr id="45061" name="Rectangle 6"/>
          <p:cNvSpPr>
            <a:spLocks noChangeArrowheads="1"/>
          </p:cNvSpPr>
          <p:nvPr/>
        </p:nvSpPr>
        <p:spPr bwMode="auto">
          <a:xfrm>
            <a:off x="2133600" y="426720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Gill Sans MT" pitchFamily="34" charset="0"/>
            </a:endParaRPr>
          </a:p>
        </p:txBody>
      </p:sp>
      <p:pic>
        <p:nvPicPr>
          <p:cNvPr id="45062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5049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28800"/>
            <a:ext cx="15049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4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57600"/>
            <a:ext cx="15049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5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486400"/>
            <a:ext cx="15049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Rectangle 2"/>
          <p:cNvSpPr>
            <a:spLocks noChangeArrowheads="1"/>
          </p:cNvSpPr>
          <p:nvPr/>
        </p:nvSpPr>
        <p:spPr bwMode="auto">
          <a:xfrm>
            <a:off x="914400" y="838200"/>
            <a:ext cx="73914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latin typeface="Comic Sans MS" pitchFamily="66" charset="0"/>
              </a:rPr>
              <a:t>1. Who among the following  persons first "named" cells after examining cork under a microscope?</a:t>
            </a:r>
            <a:endParaRPr lang="en-US" sz="2200">
              <a:latin typeface="Comic Sans MS" pitchFamily="66" charset="0"/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914400" y="3733800"/>
            <a:ext cx="7467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n-US" sz="2200" b="1">
                <a:latin typeface="Comic Sans MS" pitchFamily="66" charset="0"/>
              </a:rPr>
              <a:t>2. Which scientist is not associated with the study of cells?</a:t>
            </a:r>
            <a:endParaRPr lang="en-US" sz="2200" u="sng">
              <a:latin typeface="Comic Sans MS" pitchFamily="66" charset="0"/>
            </a:endParaRPr>
          </a:p>
        </p:txBody>
      </p:sp>
      <p:sp>
        <p:nvSpPr>
          <p:cNvPr id="46085" name="TextBox 5"/>
          <p:cNvSpPr txBox="1">
            <a:spLocks noChangeArrowheads="1"/>
          </p:cNvSpPr>
          <p:nvPr/>
        </p:nvSpPr>
        <p:spPr bwMode="auto">
          <a:xfrm>
            <a:off x="0" y="0"/>
            <a:ext cx="4724400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900" b="1">
                <a:latin typeface="Comic Sans MS" pitchFamily="66" charset="0"/>
              </a:rPr>
              <a:t>LET US ANSWER……..</a:t>
            </a:r>
          </a:p>
        </p:txBody>
      </p:sp>
      <p:sp>
        <p:nvSpPr>
          <p:cNvPr id="46086" name="TextBox 8"/>
          <p:cNvSpPr txBox="1">
            <a:spLocks noChangeArrowheads="1"/>
          </p:cNvSpPr>
          <p:nvPr/>
        </p:nvSpPr>
        <p:spPr bwMode="auto">
          <a:xfrm>
            <a:off x="1143000" y="1752600"/>
            <a:ext cx="6096000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15000"/>
              </a:lnSpc>
              <a:buFont typeface="Bookman Old Style" pitchFamily="18" charset="0"/>
              <a:buAutoNum type="alphaLcPeriod"/>
            </a:pPr>
            <a:r>
              <a:rPr lang="en-US" b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Theodore Schwann</a:t>
            </a:r>
          </a:p>
          <a:p>
            <a:pPr marL="457200" indent="-457200">
              <a:lnSpc>
                <a:spcPct val="115000"/>
              </a:lnSpc>
              <a:buFont typeface="Bookman Old Style" pitchFamily="18" charset="0"/>
              <a:buAutoNum type="alphaLcPeriod"/>
            </a:pPr>
            <a:r>
              <a:rPr lang="en-US" b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Rudolf Virchow</a:t>
            </a:r>
          </a:p>
          <a:p>
            <a:pPr marL="457200" indent="-457200">
              <a:lnSpc>
                <a:spcPct val="115000"/>
              </a:lnSpc>
              <a:buFont typeface="Bookman Old Style" pitchFamily="18" charset="0"/>
              <a:buAutoNum type="alphaLcPeriod"/>
            </a:pPr>
            <a:r>
              <a:rPr lang="en-US" b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Matthias Schleiden </a:t>
            </a:r>
            <a:endParaRPr lang="en-US" b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457200" indent="-457200">
              <a:lnSpc>
                <a:spcPct val="115000"/>
              </a:lnSpc>
              <a:buFont typeface="Bookman Old Style" pitchFamily="18" charset="0"/>
              <a:buAutoNum type="alphaLcPeriod"/>
            </a:pPr>
            <a:r>
              <a:rPr lang="en-US" b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Robert Hooke</a:t>
            </a:r>
            <a:endParaRPr lang="en-US" b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457200" indent="-457200">
              <a:lnSpc>
                <a:spcPct val="115000"/>
              </a:lnSpc>
            </a:pPr>
            <a:endParaRPr lang="en-US" b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457200" indent="-457200">
              <a:lnSpc>
                <a:spcPct val="115000"/>
              </a:lnSpc>
              <a:buFont typeface="+mj-lt"/>
              <a:buNone/>
            </a:pPr>
            <a:endParaRPr lang="en-US" b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6087" name="TextBox 9"/>
          <p:cNvSpPr txBox="1">
            <a:spLocks noChangeArrowheads="1"/>
          </p:cNvSpPr>
          <p:nvPr/>
        </p:nvSpPr>
        <p:spPr bwMode="auto">
          <a:xfrm>
            <a:off x="1143000" y="4572000"/>
            <a:ext cx="5029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Bookman Old Style" pitchFamily="18" charset="0"/>
              <a:buAutoNum type="alphaLcPeriod"/>
            </a:pPr>
            <a:r>
              <a:rPr lang="en-US" b="1">
                <a:latin typeface="Comic Sans MS" pitchFamily="66" charset="0"/>
              </a:rPr>
              <a:t>Anton von Leeuwenhoek</a:t>
            </a:r>
          </a:p>
          <a:p>
            <a:pPr marL="342900" indent="-342900">
              <a:buFont typeface="Bookman Old Style" pitchFamily="18" charset="0"/>
              <a:buAutoNum type="alphaLcPeriod"/>
            </a:pPr>
            <a:r>
              <a:rPr lang="en-US" b="1">
                <a:latin typeface="Comic Sans MS" pitchFamily="66" charset="0"/>
              </a:rPr>
              <a:t>Robert Hooke</a:t>
            </a:r>
          </a:p>
          <a:p>
            <a:pPr marL="342900" indent="-342900">
              <a:buFont typeface="Bookman Old Style" pitchFamily="18" charset="0"/>
              <a:buAutoNum type="alphaLcPeriod"/>
            </a:pPr>
            <a:r>
              <a:rPr lang="en-US" b="1">
                <a:latin typeface="Comic Sans MS" pitchFamily="66" charset="0"/>
              </a:rPr>
              <a:t>Albert Einstein</a:t>
            </a:r>
          </a:p>
          <a:p>
            <a:pPr marL="342900" indent="-342900">
              <a:buFont typeface="Bookman Old Style" pitchFamily="18" charset="0"/>
              <a:buAutoNum type="alphaLcPeriod"/>
            </a:pPr>
            <a:r>
              <a:rPr lang="en-US" b="1">
                <a:latin typeface="Comic Sans MS" pitchFamily="66" charset="0"/>
              </a:rPr>
              <a:t>Robert Brown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762000" y="3810000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/>
            </a:r>
            <a:br>
              <a:rPr lang="en-US" b="1"/>
            </a:br>
            <a:endParaRPr lang="en-US" b="1"/>
          </a:p>
          <a:p>
            <a:endParaRPr lang="en-US" b="1"/>
          </a:p>
        </p:txBody>
      </p:sp>
      <p:sp>
        <p:nvSpPr>
          <p:cNvPr id="47108" name="TextBox 4"/>
          <p:cNvSpPr txBox="1">
            <a:spLocks noChangeArrowheads="1"/>
          </p:cNvSpPr>
          <p:nvPr/>
        </p:nvSpPr>
        <p:spPr bwMode="auto">
          <a:xfrm>
            <a:off x="914400" y="609600"/>
            <a:ext cx="76962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n-US" sz="2200" b="1">
                <a:latin typeface="Comic Sans MS" pitchFamily="66" charset="0"/>
              </a:rPr>
              <a:t>3. According to Cell Theory…</a:t>
            </a:r>
          </a:p>
        </p:txBody>
      </p:sp>
      <p:sp>
        <p:nvSpPr>
          <p:cNvPr id="47109" name="TextBox 6"/>
          <p:cNvSpPr txBox="1">
            <a:spLocks noChangeArrowheads="1"/>
          </p:cNvSpPr>
          <p:nvPr/>
        </p:nvSpPr>
        <p:spPr bwMode="auto">
          <a:xfrm>
            <a:off x="1295400" y="1219200"/>
            <a:ext cx="6934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Bookman Old Style" pitchFamily="18" charset="0"/>
              <a:buAutoNum type="alphaLcPeriod"/>
            </a:pPr>
            <a:r>
              <a:rPr lang="en-US" b="1">
                <a:latin typeface="Comic Sans MS" pitchFamily="66" charset="0"/>
              </a:rPr>
              <a:t>All cells have cell walls</a:t>
            </a:r>
          </a:p>
          <a:p>
            <a:pPr marL="342900" indent="-342900">
              <a:buFont typeface="Bookman Old Style" pitchFamily="18" charset="0"/>
              <a:buAutoNum type="alphaLcPeriod"/>
            </a:pPr>
            <a:r>
              <a:rPr lang="en-US" b="1">
                <a:latin typeface="Comic Sans MS" pitchFamily="66" charset="0"/>
              </a:rPr>
              <a:t>Cells can arise spontaneously</a:t>
            </a:r>
          </a:p>
          <a:p>
            <a:pPr marL="342900" indent="-342900">
              <a:buFont typeface="Bookman Old Style" pitchFamily="18" charset="0"/>
              <a:buAutoNum type="alphaLcPeriod"/>
            </a:pPr>
            <a:r>
              <a:rPr lang="en-US" b="1">
                <a:latin typeface="Comic Sans MS" pitchFamily="66" charset="0"/>
              </a:rPr>
              <a:t>The cell is the basic unit of structure in living things</a:t>
            </a:r>
          </a:p>
          <a:p>
            <a:pPr marL="342900" indent="-342900">
              <a:buFont typeface="Bookman Old Style" pitchFamily="18" charset="0"/>
              <a:buAutoNum type="alphaLcPeriod"/>
            </a:pPr>
            <a:r>
              <a:rPr lang="en-US" b="1">
                <a:latin typeface="Comic Sans MS" pitchFamily="66" charset="0"/>
              </a:rPr>
              <a:t>All cells have a nucleus. </a:t>
            </a:r>
          </a:p>
        </p:txBody>
      </p:sp>
      <p:sp>
        <p:nvSpPr>
          <p:cNvPr id="47110" name="TextBox 7"/>
          <p:cNvSpPr txBox="1">
            <a:spLocks noChangeArrowheads="1"/>
          </p:cNvSpPr>
          <p:nvPr/>
        </p:nvSpPr>
        <p:spPr bwMode="auto">
          <a:xfrm>
            <a:off x="914400" y="3276600"/>
            <a:ext cx="61722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15000"/>
              </a:lnSpc>
            </a:pPr>
            <a:r>
              <a:rPr lang="en-US" sz="2200" b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4. A unicellular organism is one which… </a:t>
            </a:r>
            <a:endParaRPr lang="en-US" sz="2200" b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7111" name="TextBox 8"/>
          <p:cNvSpPr txBox="1">
            <a:spLocks noChangeArrowheads="1"/>
          </p:cNvSpPr>
          <p:nvPr/>
        </p:nvSpPr>
        <p:spPr bwMode="auto">
          <a:xfrm>
            <a:off x="1295400" y="3886200"/>
            <a:ext cx="5943600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15000"/>
              </a:lnSpc>
              <a:buFont typeface="Bookman Old Style" pitchFamily="18" charset="0"/>
              <a:buAutoNum type="alphaLcPeriod"/>
            </a:pPr>
            <a:r>
              <a:rPr lang="en-US" b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can live inside of another organism</a:t>
            </a:r>
          </a:p>
          <a:p>
            <a:pPr marL="342900" indent="-342900">
              <a:lnSpc>
                <a:spcPct val="115000"/>
              </a:lnSpc>
              <a:buFont typeface="Bookman Old Style" pitchFamily="18" charset="0"/>
              <a:buAutoNum type="alphaLcPeriod"/>
            </a:pPr>
            <a:r>
              <a:rPr lang="en-US" b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consists of only one cell</a:t>
            </a:r>
            <a:endParaRPr lang="en-US" b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buFont typeface="Bookman Old Style" pitchFamily="18" charset="0"/>
              <a:buAutoNum type="alphaLcPeriod"/>
            </a:pPr>
            <a:r>
              <a:rPr lang="en-US" b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can only survive in an environment with oxygen</a:t>
            </a:r>
            <a:endParaRPr lang="en-US" b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buFont typeface="Bookman Old Style" pitchFamily="18" charset="0"/>
              <a:buAutoNum type="alphaLcPeriod"/>
            </a:pPr>
            <a:r>
              <a:rPr lang="en-US" b="1">
                <a:solidFill>
                  <a:srgbClr val="00000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consumes other organisms for nutrients</a:t>
            </a:r>
            <a:endParaRPr lang="en-US" b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342900" indent="-342900">
              <a:lnSpc>
                <a:spcPct val="115000"/>
              </a:lnSpc>
              <a:buFont typeface="Bookman Old Style" pitchFamily="18" charset="0"/>
              <a:buAutoNum type="alphaLcPeriod"/>
            </a:pPr>
            <a:endParaRPr lang="en-US" b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TextBox 9"/>
          <p:cNvSpPr txBox="1">
            <a:spLocks noChangeArrowheads="1"/>
          </p:cNvSpPr>
          <p:nvPr/>
        </p:nvSpPr>
        <p:spPr bwMode="auto">
          <a:xfrm>
            <a:off x="685800" y="533400"/>
            <a:ext cx="78486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latin typeface="Comic Sans MS" pitchFamily="66" charset="0"/>
              </a:rPr>
              <a:t>5. You can see most cells with your eyes.</a:t>
            </a:r>
            <a:endParaRPr lang="en-US" sz="2200"/>
          </a:p>
        </p:txBody>
      </p:sp>
      <p:sp>
        <p:nvSpPr>
          <p:cNvPr id="48132" name="TextBox 12"/>
          <p:cNvSpPr txBox="1">
            <a:spLocks noChangeArrowheads="1"/>
          </p:cNvSpPr>
          <p:nvPr/>
        </p:nvSpPr>
        <p:spPr bwMode="auto">
          <a:xfrm>
            <a:off x="685800" y="1981200"/>
            <a:ext cx="72390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 dirty="0">
                <a:latin typeface="Comic Sans MS" pitchFamily="66" charset="0"/>
              </a:rPr>
              <a:t>6. </a:t>
            </a:r>
            <a:r>
              <a:rPr lang="en-US" sz="2200" b="1" dirty="0" smtClean="0">
                <a:latin typeface="Comic Sans MS" pitchFamily="66" charset="0"/>
              </a:rPr>
              <a:t>Cells are generated spontaneously.</a:t>
            </a:r>
            <a:endParaRPr lang="en-US" sz="2200" b="1" dirty="0">
              <a:latin typeface="Comic Sans MS" pitchFamily="66" charset="0"/>
            </a:endParaRPr>
          </a:p>
        </p:txBody>
      </p:sp>
      <p:sp>
        <p:nvSpPr>
          <p:cNvPr id="48133" name="TextBox 15"/>
          <p:cNvSpPr txBox="1">
            <a:spLocks noChangeArrowheads="1"/>
          </p:cNvSpPr>
          <p:nvPr/>
        </p:nvSpPr>
        <p:spPr bwMode="auto">
          <a:xfrm>
            <a:off x="685800" y="3276600"/>
            <a:ext cx="70866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latin typeface="Comic Sans MS" pitchFamily="66" charset="0"/>
              </a:rPr>
              <a:t>7. The cell is the basic unit of life.</a:t>
            </a: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685800" y="4495800"/>
            <a:ext cx="7543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latin typeface="Comic Sans MS" pitchFamily="66" charset="0"/>
              </a:rPr>
              <a:t>8. "Omnis cellula e cellula“ means , "All cells only arise from pre-existing cells“.</a:t>
            </a:r>
            <a:endParaRPr lang="en-US" sz="2200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143000" y="914400"/>
            <a:ext cx="5029200" cy="5065713"/>
            <a:chOff x="1295400" y="914400"/>
            <a:chExt cx="5029200" cy="5065931"/>
          </a:xfrm>
        </p:grpSpPr>
        <p:sp>
          <p:nvSpPr>
            <p:cNvPr id="48136" name="TextBox 10"/>
            <p:cNvSpPr txBox="1">
              <a:spLocks noChangeArrowheads="1"/>
            </p:cNvSpPr>
            <p:nvPr/>
          </p:nvSpPr>
          <p:spPr bwMode="auto">
            <a:xfrm>
              <a:off x="1295400" y="914400"/>
              <a:ext cx="50292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buFont typeface="Bookman Old Style" pitchFamily="18" charset="0"/>
                <a:buAutoNum type="alphaLcPeriod"/>
              </a:pPr>
              <a:r>
                <a:rPr lang="en-US" b="1">
                  <a:latin typeface="Comic Sans MS" pitchFamily="66" charset="0"/>
                </a:rPr>
                <a:t>True</a:t>
              </a:r>
            </a:p>
            <a:p>
              <a:pPr marL="342900" indent="-342900">
                <a:buFont typeface="Bookman Old Style" pitchFamily="18" charset="0"/>
                <a:buAutoNum type="alphaLcPeriod"/>
              </a:pPr>
              <a:r>
                <a:rPr lang="en-US" b="1">
                  <a:latin typeface="Comic Sans MS" pitchFamily="66" charset="0"/>
                </a:rPr>
                <a:t>False</a:t>
              </a:r>
            </a:p>
          </p:txBody>
        </p:sp>
        <p:sp>
          <p:nvSpPr>
            <p:cNvPr id="48137" name="TextBox 14"/>
            <p:cNvSpPr txBox="1">
              <a:spLocks noChangeArrowheads="1"/>
            </p:cNvSpPr>
            <p:nvPr/>
          </p:nvSpPr>
          <p:spPr bwMode="auto">
            <a:xfrm>
              <a:off x="1295400" y="3733800"/>
              <a:ext cx="50292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buFont typeface="Bookman Old Style" pitchFamily="18" charset="0"/>
                <a:buAutoNum type="alphaLcPeriod"/>
              </a:pPr>
              <a:r>
                <a:rPr lang="en-US" b="1">
                  <a:latin typeface="Comic Sans MS" pitchFamily="66" charset="0"/>
                </a:rPr>
                <a:t>True</a:t>
              </a:r>
            </a:p>
            <a:p>
              <a:pPr marL="342900" indent="-342900">
                <a:buFont typeface="Bookman Old Style" pitchFamily="18" charset="0"/>
                <a:buAutoNum type="alphaLcPeriod"/>
              </a:pPr>
              <a:r>
                <a:rPr lang="en-US" b="1">
                  <a:latin typeface="Comic Sans MS" pitchFamily="66" charset="0"/>
                </a:rPr>
                <a:t>False</a:t>
              </a:r>
            </a:p>
          </p:txBody>
        </p:sp>
        <p:sp>
          <p:nvSpPr>
            <p:cNvPr id="48138" name="TextBox 17"/>
            <p:cNvSpPr txBox="1">
              <a:spLocks noChangeArrowheads="1"/>
            </p:cNvSpPr>
            <p:nvPr/>
          </p:nvSpPr>
          <p:spPr bwMode="auto">
            <a:xfrm>
              <a:off x="1295400" y="2438400"/>
              <a:ext cx="50292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buFont typeface="Bookman Old Style" pitchFamily="18" charset="0"/>
                <a:buAutoNum type="alphaLcPeriod"/>
              </a:pPr>
              <a:r>
                <a:rPr lang="en-US" b="1">
                  <a:latin typeface="Comic Sans MS" pitchFamily="66" charset="0"/>
                </a:rPr>
                <a:t>True</a:t>
              </a:r>
            </a:p>
            <a:p>
              <a:pPr marL="342900" indent="-342900">
                <a:buFont typeface="Bookman Old Style" pitchFamily="18" charset="0"/>
                <a:buAutoNum type="alphaLcPeriod"/>
              </a:pPr>
              <a:r>
                <a:rPr lang="en-US" b="1">
                  <a:latin typeface="Comic Sans MS" pitchFamily="66" charset="0"/>
                </a:rPr>
                <a:t>False</a:t>
              </a:r>
            </a:p>
          </p:txBody>
        </p:sp>
        <p:sp>
          <p:nvSpPr>
            <p:cNvPr id="48139" name="TextBox 18"/>
            <p:cNvSpPr txBox="1">
              <a:spLocks noChangeArrowheads="1"/>
            </p:cNvSpPr>
            <p:nvPr/>
          </p:nvSpPr>
          <p:spPr bwMode="auto">
            <a:xfrm>
              <a:off x="1295400" y="5334000"/>
              <a:ext cx="50292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buFont typeface="Bookman Old Style" pitchFamily="18" charset="0"/>
                <a:buAutoNum type="alphaLcPeriod"/>
              </a:pPr>
              <a:r>
                <a:rPr lang="en-US" b="1">
                  <a:latin typeface="Comic Sans MS" pitchFamily="66" charset="0"/>
                </a:rPr>
                <a:t>True</a:t>
              </a:r>
            </a:p>
            <a:p>
              <a:pPr marL="342900" indent="-342900">
                <a:buFont typeface="Bookman Old Style" pitchFamily="18" charset="0"/>
                <a:buAutoNum type="alphaLcPeriod"/>
              </a:pPr>
              <a:r>
                <a:rPr lang="en-US" b="1">
                  <a:latin typeface="Comic Sans MS" pitchFamily="66" charset="0"/>
                </a:rPr>
                <a:t>False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13" descr="Mitosis Interphas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1752600"/>
            <a:ext cx="4953000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5638800" y="2667000"/>
            <a:ext cx="1273175" cy="381000"/>
            <a:chOff x="4572000" y="2743200"/>
            <a:chExt cx="1273175" cy="381000"/>
          </a:xfrm>
        </p:grpSpPr>
        <p:sp>
          <p:nvSpPr>
            <p:cNvPr id="75785" name="Line 4"/>
            <p:cNvSpPr>
              <a:spLocks noChangeShapeType="1"/>
            </p:cNvSpPr>
            <p:nvPr/>
          </p:nvSpPr>
          <p:spPr bwMode="auto">
            <a:xfrm flipH="1">
              <a:off x="4572000" y="2971800"/>
              <a:ext cx="914400" cy="15240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786" name="TextBox 7"/>
            <p:cNvSpPr txBox="1">
              <a:spLocks noChangeArrowheads="1"/>
            </p:cNvSpPr>
            <p:nvPr/>
          </p:nvSpPr>
          <p:spPr bwMode="auto">
            <a:xfrm>
              <a:off x="5486400" y="2743200"/>
              <a:ext cx="35877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1.</a:t>
              </a:r>
            </a:p>
          </p:txBody>
        </p:sp>
      </p:grpSp>
      <p:sp>
        <p:nvSpPr>
          <p:cNvPr id="75780" name="Rectangle 12"/>
          <p:cNvSpPr>
            <a:spLocks noChangeArrowheads="1"/>
          </p:cNvSpPr>
          <p:nvPr/>
        </p:nvSpPr>
        <p:spPr bwMode="auto">
          <a:xfrm>
            <a:off x="838200" y="533400"/>
            <a:ext cx="6553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smtClean="0">
                <a:latin typeface="Comic Sans MS" pitchFamily="66" charset="0"/>
              </a:rPr>
              <a:t>9.Identify </a:t>
            </a:r>
            <a:r>
              <a:rPr lang="en-US" sz="4000" b="1" dirty="0">
                <a:latin typeface="Comic Sans MS" pitchFamily="66" charset="0"/>
              </a:rPr>
              <a:t>Label 1</a:t>
            </a:r>
            <a:endParaRPr lang="en-US" sz="4000" dirty="0"/>
          </a:p>
        </p:txBody>
      </p:sp>
      <p:sp>
        <p:nvSpPr>
          <p:cNvPr id="15" name="Rectangle 14"/>
          <p:cNvSpPr/>
          <p:nvPr/>
        </p:nvSpPr>
        <p:spPr>
          <a:xfrm>
            <a:off x="914400" y="2209800"/>
            <a:ext cx="4572000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b="1" dirty="0">
                <a:latin typeface="Comic Sans MS" pitchFamily="66" charset="0"/>
              </a:rPr>
              <a:t>Cytoplasm</a:t>
            </a:r>
          </a:p>
          <a:p>
            <a:pPr marL="342900" indent="-342900">
              <a:buFontTx/>
              <a:buAutoNum type="alphaLcPeriod"/>
              <a:defRPr/>
            </a:pPr>
            <a:endParaRPr lang="en-US" b="1" dirty="0">
              <a:latin typeface="Comic Sans MS" pitchFamily="66" charset="0"/>
            </a:endParaRPr>
          </a:p>
          <a:p>
            <a:pPr>
              <a:defRPr/>
            </a:pPr>
            <a:r>
              <a:rPr lang="en-US" b="1" dirty="0">
                <a:latin typeface="Comic Sans MS" pitchFamily="66" charset="0"/>
              </a:rPr>
              <a:t>b. Cell membrane</a:t>
            </a:r>
          </a:p>
          <a:p>
            <a:pPr>
              <a:defRPr/>
            </a:pPr>
            <a:endParaRPr lang="en-US" b="1" dirty="0">
              <a:latin typeface="Comic Sans MS" pitchFamily="66" charset="0"/>
            </a:endParaRPr>
          </a:p>
          <a:p>
            <a:pPr>
              <a:defRPr/>
            </a:pPr>
            <a:r>
              <a:rPr lang="en-US" b="1" dirty="0">
                <a:latin typeface="Comic Sans MS" pitchFamily="66" charset="0"/>
              </a:rPr>
              <a:t>c. Nucleus </a:t>
            </a:r>
            <a:endParaRPr lang="en-US" dirty="0"/>
          </a:p>
        </p:txBody>
      </p:sp>
      <p:sp>
        <p:nvSpPr>
          <p:cNvPr id="17" name="Action Button: Custom 16">
            <a:hlinkClick r:id="" action="ppaction://noaction" highlightClick="1"/>
          </p:cNvPr>
          <p:cNvSpPr/>
          <p:nvPr/>
        </p:nvSpPr>
        <p:spPr>
          <a:xfrm>
            <a:off x="914400" y="2743200"/>
            <a:ext cx="2133600" cy="3810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Action Button: Custom 17">
            <a:hlinkClick r:id="" action="ppaction://noaction" highlightClick="1"/>
          </p:cNvPr>
          <p:cNvSpPr/>
          <p:nvPr/>
        </p:nvSpPr>
        <p:spPr>
          <a:xfrm>
            <a:off x="838200" y="3276600"/>
            <a:ext cx="2209800" cy="3810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Action Button: Custom 18">
            <a:hlinkClick r:id="" action="ppaction://hlinkshowjump?jump=nextslide" highlightClick="1"/>
          </p:cNvPr>
          <p:cNvSpPr/>
          <p:nvPr/>
        </p:nvSpPr>
        <p:spPr>
          <a:xfrm>
            <a:off x="914400" y="2209800"/>
            <a:ext cx="2133600" cy="3810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12" descr="Mitosis Interphas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1752600"/>
            <a:ext cx="4953000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172200" y="3276600"/>
            <a:ext cx="1730375" cy="369888"/>
            <a:chOff x="4648200" y="3276600"/>
            <a:chExt cx="1730375" cy="369888"/>
          </a:xfrm>
        </p:grpSpPr>
        <p:sp>
          <p:nvSpPr>
            <p:cNvPr id="77833" name="Line 4"/>
            <p:cNvSpPr>
              <a:spLocks noChangeShapeType="1"/>
            </p:cNvSpPr>
            <p:nvPr/>
          </p:nvSpPr>
          <p:spPr bwMode="auto">
            <a:xfrm flipH="1" flipV="1">
              <a:off x="4648200" y="3429000"/>
              <a:ext cx="1371600" cy="46038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34" name="TextBox 8"/>
            <p:cNvSpPr txBox="1">
              <a:spLocks noChangeArrowheads="1"/>
            </p:cNvSpPr>
            <p:nvPr/>
          </p:nvSpPr>
          <p:spPr bwMode="auto">
            <a:xfrm>
              <a:off x="6019800" y="3276600"/>
              <a:ext cx="35877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2.</a:t>
              </a:r>
            </a:p>
          </p:txBody>
        </p:sp>
      </p:grpSp>
      <p:sp>
        <p:nvSpPr>
          <p:cNvPr id="77828" name="Rectangle 11"/>
          <p:cNvSpPr>
            <a:spLocks noChangeArrowheads="1"/>
          </p:cNvSpPr>
          <p:nvPr/>
        </p:nvSpPr>
        <p:spPr bwMode="auto">
          <a:xfrm>
            <a:off x="838200" y="533400"/>
            <a:ext cx="6553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smtClean="0">
                <a:latin typeface="Comic Sans MS" pitchFamily="66" charset="0"/>
              </a:rPr>
              <a:t>10.Identify </a:t>
            </a:r>
            <a:r>
              <a:rPr lang="en-US" sz="4000" b="1" dirty="0">
                <a:latin typeface="Comic Sans MS" pitchFamily="66" charset="0"/>
              </a:rPr>
              <a:t>Label 2</a:t>
            </a:r>
            <a:endParaRPr lang="en-US" sz="4000" dirty="0"/>
          </a:p>
        </p:txBody>
      </p:sp>
      <p:sp>
        <p:nvSpPr>
          <p:cNvPr id="14" name="Rectangle 13"/>
          <p:cNvSpPr/>
          <p:nvPr/>
        </p:nvSpPr>
        <p:spPr>
          <a:xfrm>
            <a:off x="914400" y="2209800"/>
            <a:ext cx="4572000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b="1" dirty="0">
                <a:latin typeface="Comic Sans MS" pitchFamily="66" charset="0"/>
              </a:rPr>
              <a:t>Cytoplasm</a:t>
            </a:r>
          </a:p>
          <a:p>
            <a:pPr marL="342900" indent="-342900">
              <a:buFontTx/>
              <a:buAutoNum type="alphaLcPeriod"/>
              <a:defRPr/>
            </a:pPr>
            <a:endParaRPr lang="en-US" b="1" dirty="0">
              <a:latin typeface="Comic Sans MS" pitchFamily="66" charset="0"/>
            </a:endParaRPr>
          </a:p>
          <a:p>
            <a:pPr>
              <a:defRPr/>
            </a:pPr>
            <a:r>
              <a:rPr lang="en-US" b="1" dirty="0">
                <a:latin typeface="Comic Sans MS" pitchFamily="66" charset="0"/>
              </a:rPr>
              <a:t>b. Cell membrane</a:t>
            </a:r>
          </a:p>
          <a:p>
            <a:pPr>
              <a:defRPr/>
            </a:pPr>
            <a:endParaRPr lang="en-US" b="1" dirty="0">
              <a:latin typeface="Comic Sans MS" pitchFamily="66" charset="0"/>
            </a:endParaRPr>
          </a:p>
          <a:p>
            <a:pPr>
              <a:defRPr/>
            </a:pPr>
            <a:r>
              <a:rPr lang="en-US" b="1" dirty="0">
                <a:latin typeface="Comic Sans MS" pitchFamily="66" charset="0"/>
              </a:rPr>
              <a:t>c. Nucleus </a:t>
            </a:r>
            <a:endParaRPr lang="en-US" dirty="0"/>
          </a:p>
        </p:txBody>
      </p:sp>
      <p:sp>
        <p:nvSpPr>
          <p:cNvPr id="15" name="Action Button: Custom 14">
            <a:hlinkClick r:id="" action="ppaction://noaction" highlightClick="1"/>
          </p:cNvPr>
          <p:cNvSpPr/>
          <p:nvPr/>
        </p:nvSpPr>
        <p:spPr>
          <a:xfrm>
            <a:off x="914400" y="2743200"/>
            <a:ext cx="2133600" cy="3810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Action Button: Custom 15">
            <a:hlinkClick r:id="" action="ppaction://noaction" highlightClick="1"/>
          </p:cNvPr>
          <p:cNvSpPr/>
          <p:nvPr/>
        </p:nvSpPr>
        <p:spPr>
          <a:xfrm>
            <a:off x="838200" y="2209800"/>
            <a:ext cx="2133600" cy="3810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Action Button: Custom 16">
            <a:hlinkClick r:id="" action="ppaction://hlinkshowjump?jump=nextslide" highlightClick="1"/>
          </p:cNvPr>
          <p:cNvSpPr/>
          <p:nvPr/>
        </p:nvSpPr>
        <p:spPr>
          <a:xfrm>
            <a:off x="914400" y="3352800"/>
            <a:ext cx="2133600" cy="3048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3" descr="Mitosis Interphas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1752600"/>
            <a:ext cx="4953000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Line 4"/>
          <p:cNvSpPr>
            <a:spLocks noChangeShapeType="1"/>
          </p:cNvSpPr>
          <p:nvPr/>
        </p:nvSpPr>
        <p:spPr bwMode="auto">
          <a:xfrm flipH="1">
            <a:off x="5257800" y="2255838"/>
            <a:ext cx="1371600" cy="4873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9876" name="TextBox 9"/>
          <p:cNvSpPr txBox="1">
            <a:spLocks noChangeArrowheads="1"/>
          </p:cNvSpPr>
          <p:nvPr/>
        </p:nvSpPr>
        <p:spPr bwMode="auto">
          <a:xfrm>
            <a:off x="6629400" y="2057400"/>
            <a:ext cx="377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3.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2209800"/>
            <a:ext cx="4572000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b="1" dirty="0">
                <a:latin typeface="Comic Sans MS" pitchFamily="66" charset="0"/>
              </a:rPr>
              <a:t>Cytoplasm</a:t>
            </a:r>
          </a:p>
          <a:p>
            <a:pPr marL="342900" indent="-342900">
              <a:buFontTx/>
              <a:buAutoNum type="alphaLcPeriod"/>
              <a:defRPr/>
            </a:pPr>
            <a:endParaRPr lang="en-US" b="1" dirty="0">
              <a:latin typeface="Comic Sans MS" pitchFamily="66" charset="0"/>
            </a:endParaRPr>
          </a:p>
          <a:p>
            <a:pPr>
              <a:defRPr/>
            </a:pPr>
            <a:r>
              <a:rPr lang="en-US" b="1" dirty="0">
                <a:latin typeface="Comic Sans MS" pitchFamily="66" charset="0"/>
              </a:rPr>
              <a:t>b. Cell membrane</a:t>
            </a:r>
          </a:p>
          <a:p>
            <a:pPr>
              <a:defRPr/>
            </a:pPr>
            <a:endParaRPr lang="en-US" b="1" dirty="0">
              <a:latin typeface="Comic Sans MS" pitchFamily="66" charset="0"/>
            </a:endParaRPr>
          </a:p>
          <a:p>
            <a:pPr>
              <a:defRPr/>
            </a:pPr>
            <a:r>
              <a:rPr lang="en-US" b="1" dirty="0">
                <a:latin typeface="Comic Sans MS" pitchFamily="66" charset="0"/>
              </a:rPr>
              <a:t>c. Nucleus </a:t>
            </a:r>
            <a:endParaRPr lang="en-US" dirty="0"/>
          </a:p>
        </p:txBody>
      </p:sp>
      <p:sp>
        <p:nvSpPr>
          <p:cNvPr id="79878" name="Rectangle 8"/>
          <p:cNvSpPr>
            <a:spLocks noChangeArrowheads="1"/>
          </p:cNvSpPr>
          <p:nvPr/>
        </p:nvSpPr>
        <p:spPr bwMode="auto">
          <a:xfrm>
            <a:off x="838200" y="533400"/>
            <a:ext cx="6553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dirty="0" smtClean="0">
                <a:latin typeface="Comic Sans MS" pitchFamily="66" charset="0"/>
              </a:rPr>
              <a:t>11.Identify </a:t>
            </a:r>
            <a:r>
              <a:rPr lang="en-US" sz="4000" b="1" dirty="0">
                <a:latin typeface="Comic Sans MS" pitchFamily="66" charset="0"/>
              </a:rPr>
              <a:t>Label 3</a:t>
            </a:r>
            <a:endParaRPr lang="en-US" sz="4000" dirty="0"/>
          </a:p>
        </p:txBody>
      </p:sp>
      <p:sp>
        <p:nvSpPr>
          <p:cNvPr id="10" name="Action Button: Custom 9">
            <a:hlinkClick r:id="" action="ppaction://noaction" highlightClick="1"/>
          </p:cNvPr>
          <p:cNvSpPr/>
          <p:nvPr/>
        </p:nvSpPr>
        <p:spPr>
          <a:xfrm>
            <a:off x="914400" y="2209800"/>
            <a:ext cx="2133600" cy="3810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Action Button: Custom 10">
            <a:hlinkClick r:id="" action="ppaction://noaction" highlightClick="1"/>
          </p:cNvPr>
          <p:cNvSpPr/>
          <p:nvPr/>
        </p:nvSpPr>
        <p:spPr>
          <a:xfrm>
            <a:off x="838200" y="3276600"/>
            <a:ext cx="2209800" cy="4572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Action Button: Custom 11">
            <a:hlinkClick r:id="" action="ppaction://hlinkshowjump?jump=nextslide" highlightClick="1"/>
          </p:cNvPr>
          <p:cNvSpPr/>
          <p:nvPr/>
        </p:nvSpPr>
        <p:spPr>
          <a:xfrm>
            <a:off x="914400" y="2743200"/>
            <a:ext cx="2133600" cy="381000"/>
          </a:xfrm>
          <a:prstGeom prst="actionButtonBlank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"/>
          <p:cNvSpPr>
            <a:spLocks noChangeArrowheads="1"/>
          </p:cNvSpPr>
          <p:nvPr/>
        </p:nvSpPr>
        <p:spPr bwMode="auto">
          <a:xfrm>
            <a:off x="609600" y="609600"/>
            <a:ext cx="8534400" cy="570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buSzPct val="93000"/>
            </a:pPr>
            <a:endParaRPr lang="en-US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r>
              <a:rPr lang="en-US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 http://www.ucmp.berkeley.edu/history/leeuwenhoek.html</a:t>
            </a:r>
          </a:p>
          <a:p>
            <a:pPr algn="just">
              <a:buSzPct val="93000"/>
            </a:pPr>
            <a:r>
              <a:rPr lang="en-US" sz="11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just">
              <a:buSzPct val="93000"/>
              <a:buFont typeface="Wingdings" pitchFamily="2" charset="2"/>
              <a:buChar char="Ø"/>
            </a:pPr>
            <a:r>
              <a:rPr lang="en-US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 http://www.earthlife.net/search.html</a:t>
            </a:r>
          </a:p>
          <a:p>
            <a:pPr algn="just" eaLnBrk="0" hangingPunct="0">
              <a:buSzPct val="93000"/>
            </a:pPr>
            <a:endParaRPr lang="en-US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r>
              <a:rPr lang="en-US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 http://http://www.ucmp.berkeley.edu/history/hooke.html</a:t>
            </a: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endParaRPr lang="en-US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r>
              <a:rPr lang="en-US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 http://www.abdn.ac.uk/mediareleases/release.php?id=341</a:t>
            </a: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endParaRPr lang="en-US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r>
              <a:rPr lang="en-US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 http://vlp.mpiwg-berlin.mpg.de/people/data?id=per126</a:t>
            </a: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endParaRPr lang="en-US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r>
              <a:rPr lang="en-US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 http://kentsimmons.uwinnipeg.ca/cm1504/celltheory.htm</a:t>
            </a: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endParaRPr lang="en-US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r>
              <a:rPr lang="en-US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 http://www.phy.cuhk.edu.hk/centrallaboratory/CM120/CM120.html</a:t>
            </a: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endParaRPr lang="en-US" sz="11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r>
              <a:rPr lang="en-US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 http://www.biology.iastate.edu/Courses/201L/Prot/*ProtisIndx.htm</a:t>
            </a: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endParaRPr lang="en-US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r>
              <a:rPr lang="en-US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http://www.bact.wisc.edu/</a:t>
            </a:r>
          </a:p>
          <a:p>
            <a:pPr algn="just" eaLnBrk="0" hangingPunct="0">
              <a:buSzPct val="93000"/>
            </a:pPr>
            <a:endParaRPr lang="en-US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r>
              <a:rPr lang="en-US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http://www.worldofteaching.com</a:t>
            </a: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endParaRPr lang="en-US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r>
              <a:rPr lang="en-US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http://www.biology4kids.com/extras/quiz_cellintro/q04.html</a:t>
            </a: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endParaRPr lang="en-US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r>
              <a:rPr lang="en-US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http://microscope.mbl.edu/baypaul/microscope/animations/rarbur/metachaos.gif</a:t>
            </a:r>
          </a:p>
          <a:p>
            <a:pPr algn="just" eaLnBrk="0" hangingPunct="0">
              <a:buSzPct val="93000"/>
              <a:buFont typeface="Wingdings" pitchFamily="2" charset="2"/>
              <a:buChar char="Ø"/>
            </a:pPr>
            <a:endParaRPr lang="en-US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6019" name="TextBox 2"/>
          <p:cNvSpPr txBox="1">
            <a:spLocks noChangeArrowheads="1"/>
          </p:cNvSpPr>
          <p:nvPr/>
        </p:nvSpPr>
        <p:spPr bwMode="auto">
          <a:xfrm>
            <a:off x="990600" y="152400"/>
            <a:ext cx="1820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i="1" u="sng" dirty="0">
                <a:latin typeface="Calibri" pitchFamily="34" charset="0"/>
              </a:rPr>
              <a:t>References</a:t>
            </a:r>
            <a:endParaRPr lang="en-US" b="1" i="1" u="sng" dirty="0">
              <a:latin typeface="Calibri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515100" cy="1200150"/>
          </a:xfrm>
        </p:spPr>
        <p:txBody>
          <a:bodyPr/>
          <a:lstStyle/>
          <a:p>
            <a:pPr>
              <a:tabLst>
                <a:tab pos="1143000" algn="l"/>
              </a:tabLst>
            </a:pPr>
            <a:r>
              <a:rPr lang="en-US" b="1" dirty="0" smtClean="0">
                <a:latin typeface="Comic Sans MS" pitchFamily="66" charset="0"/>
              </a:rPr>
              <a:t>The discovery of cells</a:t>
            </a:r>
            <a:endParaRPr lang="en-US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5410200" cy="4629150"/>
          </a:xfrm>
        </p:spPr>
        <p:txBody>
          <a:bodyPr>
            <a:normAutofit/>
          </a:bodyPr>
          <a:lstStyle/>
          <a:p>
            <a:pPr>
              <a:tabLst>
                <a:tab pos="754380" algn="l"/>
                <a:tab pos="754380" algn="l"/>
                <a:tab pos="754380" algn="l"/>
                <a:tab pos="754380" algn="l"/>
              </a:tabLst>
            </a:pPr>
            <a:r>
              <a:rPr lang="en-US" sz="3000" dirty="0">
                <a:latin typeface="Comic Sans MS" pitchFamily="66" charset="0"/>
              </a:rPr>
              <a:t>Cells were unknown until the </a:t>
            </a:r>
            <a:r>
              <a:rPr lang="en-US" sz="3000" dirty="0" smtClean="0">
                <a:latin typeface="Comic Sans MS" pitchFamily="66" charset="0"/>
              </a:rPr>
              <a:t>invention </a:t>
            </a:r>
            <a:r>
              <a:rPr lang="en-US" sz="3000" dirty="0">
                <a:latin typeface="Comic Sans MS" pitchFamily="66" charset="0"/>
              </a:rPr>
              <a:t>of </a:t>
            </a:r>
            <a:r>
              <a:rPr lang="en-US" sz="3000" u="sng" dirty="0">
                <a:latin typeface="Comic Sans MS" pitchFamily="66" charset="0"/>
              </a:rPr>
              <a:t>microscopes</a:t>
            </a:r>
            <a:r>
              <a:rPr lang="en-US" sz="3000" dirty="0">
                <a:latin typeface="Comic Sans MS" pitchFamily="66" charset="0"/>
              </a:rPr>
              <a:t> in the 1650’s</a:t>
            </a:r>
          </a:p>
          <a:p>
            <a:pPr>
              <a:tabLst>
                <a:tab pos="754380" algn="l"/>
                <a:tab pos="754380" algn="l"/>
                <a:tab pos="754380" algn="l"/>
                <a:tab pos="754380" algn="l"/>
              </a:tabLst>
            </a:pPr>
            <a:r>
              <a:rPr lang="en-US" sz="3000" dirty="0">
                <a:latin typeface="Comic Sans MS" pitchFamily="66" charset="0"/>
              </a:rPr>
              <a:t>two scientists working independently built the first microscopes</a:t>
            </a:r>
          </a:p>
          <a:p>
            <a:pPr lvl="1">
              <a:tabLst>
                <a:tab pos="754380" algn="l"/>
                <a:tab pos="754380" algn="l"/>
                <a:tab pos="754380" algn="l"/>
                <a:tab pos="754380" algn="l"/>
              </a:tabLst>
            </a:pPr>
            <a:r>
              <a:rPr lang="en-US" sz="3000" dirty="0">
                <a:latin typeface="Comic Sans MS" pitchFamily="66" charset="0"/>
              </a:rPr>
              <a:t>Anton </a:t>
            </a:r>
            <a:r>
              <a:rPr lang="en-US" sz="3000" dirty="0" smtClean="0">
                <a:latin typeface="Comic Sans MS" pitchFamily="66" charset="0"/>
              </a:rPr>
              <a:t>van </a:t>
            </a:r>
            <a:r>
              <a:rPr lang="en-US" sz="3000" dirty="0">
                <a:latin typeface="Comic Sans MS" pitchFamily="66" charset="0"/>
              </a:rPr>
              <a:t>Leeuwenhoek in Holland</a:t>
            </a:r>
          </a:p>
          <a:p>
            <a:pPr lvl="1">
              <a:tabLst>
                <a:tab pos="754380" algn="l"/>
                <a:tab pos="754380" algn="l"/>
                <a:tab pos="754380" algn="l"/>
                <a:tab pos="754380" algn="l"/>
              </a:tabLst>
            </a:pPr>
            <a:r>
              <a:rPr lang="en-US" sz="3000" dirty="0">
                <a:latin typeface="Comic Sans MS" pitchFamily="66" charset="0"/>
              </a:rPr>
              <a:t>Robert Hooke in England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6410" y="2490312"/>
            <a:ext cx="3208973" cy="241173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Comic Sans MS" pitchFamily="66" charset="0"/>
              </a:rPr>
              <a:t>Robert Hooke (1635-1703)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0" y="1143000"/>
            <a:ext cx="5943600" cy="3733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1665-  looked at a thin slice of cork</a:t>
            </a:r>
            <a:r>
              <a:rPr lang="en-US" dirty="0">
                <a:latin typeface="Comic Sans MS" pitchFamily="66" charset="0"/>
              </a:rPr>
              <a:t> under </a:t>
            </a:r>
            <a:r>
              <a:rPr lang="en-US" dirty="0" smtClean="0">
                <a:latin typeface="Comic Sans MS" pitchFamily="66" charset="0"/>
              </a:rPr>
              <a:t>his </a:t>
            </a:r>
            <a:r>
              <a:rPr lang="en-US" dirty="0">
                <a:latin typeface="Comic Sans MS" pitchFamily="66" charset="0"/>
              </a:rPr>
              <a:t>primitive microscope</a:t>
            </a:r>
            <a:r>
              <a:rPr lang="en-US" dirty="0" smtClean="0">
                <a:latin typeface="Comic Sans MS" pitchFamily="66" charset="0"/>
              </a:rPr>
              <a:t>.</a:t>
            </a:r>
          </a:p>
          <a:p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>
                <a:latin typeface="Comic Sans MS" pitchFamily="66" charset="0"/>
              </a:rPr>
              <a:t>saw something that he described as ‘looking like a honeycomb with a great many little boxes</a:t>
            </a:r>
            <a:r>
              <a:rPr lang="en-US" dirty="0" smtClean="0">
                <a:latin typeface="Comic Sans MS" pitchFamily="66" charset="0"/>
              </a:rPr>
              <a:t>’.</a:t>
            </a:r>
          </a:p>
          <a:p>
            <a:pPr>
              <a:buNone/>
            </a:pPr>
            <a:r>
              <a:rPr lang="en-US" dirty="0" smtClean="0">
                <a:latin typeface="Comic Sans MS" pitchFamily="66" charset="0"/>
              </a:rPr>
              <a:t> 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86550" y="3810000"/>
            <a:ext cx="24574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4495800"/>
            <a:ext cx="28194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6" descr="Hooke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781800" y="838200"/>
            <a:ext cx="23622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Comic Sans MS" pitchFamily="66" charset="0"/>
              </a:rPr>
              <a:t>Hooke’s cork cells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called these boxes cells</a:t>
            </a:r>
          </a:p>
          <a:p>
            <a:r>
              <a:rPr lang="en-US" dirty="0" smtClean="0">
                <a:latin typeface="Comic Sans MS" pitchFamily="66" charset="0"/>
              </a:rPr>
              <a:t> thought that cells only existed in plants and fungi</a:t>
            </a:r>
          </a:p>
          <a:p>
            <a:endParaRPr lang="en-US" dirty="0"/>
          </a:p>
        </p:txBody>
      </p:sp>
      <p:pic>
        <p:nvPicPr>
          <p:cNvPr id="5" name="Picture 7" descr="hookecor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371600"/>
            <a:ext cx="3448050" cy="40155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495800"/>
            <a:ext cx="5486400" cy="566738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Comic Sans MS" pitchFamily="66" charset="0"/>
              </a:rPr>
              <a:t>Anton van </a:t>
            </a:r>
            <a:r>
              <a:rPr lang="en-US" b="1" dirty="0" err="1" smtClean="0">
                <a:latin typeface="Comic Sans MS" pitchFamily="66" charset="0"/>
              </a:rPr>
              <a:t>Leeuwenheok</a:t>
            </a:r>
            <a:r>
              <a:rPr lang="en-US" b="1" dirty="0" smtClean="0">
                <a:latin typeface="Comic Sans MS" pitchFamily="66" charset="0"/>
              </a:rPr>
              <a:t> (1632-1723)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7921" b="7921"/>
          <a:stretch>
            <a:fillRect/>
          </a:stretch>
        </p:blipFill>
        <p:spPr>
          <a:xfrm>
            <a:off x="228600" y="228600"/>
            <a:ext cx="5486400" cy="4114800"/>
          </a:xfrm>
        </p:spPr>
      </p:pic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228600" y="5562600"/>
            <a:ext cx="4724400" cy="80486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latin typeface="Tempus Sans ITC" pitchFamily="82" charset="0"/>
              </a:rPr>
              <a:t> </a:t>
            </a:r>
            <a:r>
              <a:rPr lang="en-US" sz="1600" b="1" dirty="0" smtClean="0">
                <a:latin typeface="Comic Sans MS" pitchFamily="66" charset="0"/>
              </a:rPr>
              <a:t>Dutch scientist invented the first microscope.</a:t>
            </a:r>
          </a:p>
          <a:p>
            <a:r>
              <a:rPr lang="en-US" sz="1600" b="1" dirty="0" smtClean="0">
                <a:latin typeface="Comic Sans MS" pitchFamily="66" charset="0"/>
              </a:rPr>
              <a:t>He was the first to observe the free living cells such as  bacteria and protozoa in pond water.</a:t>
            </a:r>
          </a:p>
          <a:p>
            <a:endParaRPr lang="en-US" dirty="0"/>
          </a:p>
        </p:txBody>
      </p:sp>
      <p:pic>
        <p:nvPicPr>
          <p:cNvPr id="7" name="Picture 7" descr="microscop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28600"/>
            <a:ext cx="2895600" cy="49530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5715000" y="5410200"/>
            <a:ext cx="34115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Comic Sans MS" pitchFamily="66" charset="0"/>
              </a:rPr>
              <a:t>Leeuwenhoek’s Microscope</a:t>
            </a: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685800" y="1295400"/>
            <a:ext cx="4038600" cy="4525963"/>
          </a:xfrm>
        </p:spPr>
        <p:txBody>
          <a:bodyPr>
            <a:normAutofit/>
          </a:bodyPr>
          <a:lstStyle/>
          <a:p>
            <a:r>
              <a:rPr lang="en-US" sz="2700" dirty="0" smtClean="0">
                <a:latin typeface="Comic Sans MS" pitchFamily="66" charset="0"/>
              </a:rPr>
              <a:t>He called them “animalcules”</a:t>
            </a:r>
          </a:p>
          <a:p>
            <a:r>
              <a:rPr lang="en-US" sz="2700" dirty="0" smtClean="0">
                <a:latin typeface="Comic Sans MS" pitchFamily="66" charset="0"/>
              </a:rPr>
              <a:t> He also observed blood cells from fish, birds, frogs, dogs, and humans.</a:t>
            </a:r>
          </a:p>
          <a:p>
            <a:r>
              <a:rPr lang="en-US" sz="2700" dirty="0" smtClean="0">
                <a:latin typeface="Comic Sans MS" pitchFamily="66" charset="0"/>
              </a:rPr>
              <a:t>Therefore, it was known that cells are found in animals as well as plants.</a:t>
            </a:r>
          </a:p>
          <a:p>
            <a:endParaRPr lang="en-US" dirty="0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86400" y="914400"/>
            <a:ext cx="2895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4343400"/>
            <a:ext cx="2971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28600" y="5486400"/>
            <a:ext cx="8915400" cy="11620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240" b="1" dirty="0" smtClean="0">
                <a:latin typeface="Comic Sans MS" pitchFamily="66" charset="0"/>
              </a:rPr>
              <a:t>In 1833, Brown discovered the nucleus in cells of the orchid.</a:t>
            </a:r>
            <a:endParaRPr lang="en-US" sz="2240" b="1" dirty="0">
              <a:latin typeface="Comic Sans MS" pitchFamily="66" charset="0"/>
            </a:endParaRPr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438400" y="533400"/>
            <a:ext cx="4248150" cy="4572000"/>
          </a:xfrm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667000" y="5334000"/>
            <a:ext cx="19716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omic Sans MS" pitchFamily="66" charset="0"/>
              </a:rPr>
              <a:t>Robert Brown 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4572000" y="5334000"/>
            <a:ext cx="1965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omic Sans MS" pitchFamily="66" charset="0"/>
              </a:rPr>
              <a:t>(1773 – 1858)</a:t>
            </a:r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228600"/>
            <a:ext cx="114300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1143000"/>
            <a:ext cx="114300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2057400"/>
            <a:ext cx="114300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2971800"/>
            <a:ext cx="114300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3886200"/>
            <a:ext cx="114300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4800600"/>
            <a:ext cx="114300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114300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143000"/>
            <a:ext cx="114300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057400"/>
            <a:ext cx="114300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971800"/>
            <a:ext cx="114300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886200"/>
            <a:ext cx="114300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800600"/>
            <a:ext cx="114300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90600"/>
            <a:ext cx="38862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457200" y="5334000"/>
            <a:ext cx="3232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Robert Brown's Microscope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990600"/>
            <a:ext cx="434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4267200" y="533400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omic Sans MS" pitchFamily="66" charset="0"/>
              </a:rPr>
              <a:t>Orchid cells under Brown's microscope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844</Words>
  <Application>Microsoft Office PowerPoint</Application>
  <PresentationFormat>On-screen Show (4:3)</PresentationFormat>
  <Paragraphs>163</Paragraphs>
  <Slides>29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 Discovery of   Cell  &amp;  The Cell Theory</vt:lpstr>
      <vt:lpstr>The Cell</vt:lpstr>
      <vt:lpstr>The discovery of cells</vt:lpstr>
      <vt:lpstr>Robert Hooke (1635-1703)</vt:lpstr>
      <vt:lpstr>Hooke’s cork cells</vt:lpstr>
      <vt:lpstr>Anton van Leeuwenheok (1632-1723)</vt:lpstr>
      <vt:lpstr>Slide 7</vt:lpstr>
      <vt:lpstr>In 1833, Brown discovered the nucleus in cells of the orchid.</vt:lpstr>
      <vt:lpstr>Slide 9</vt:lpstr>
      <vt:lpstr>Purkinje coined the term ‘protoplasm’ for the fluid substance of the cell. </vt:lpstr>
      <vt:lpstr>Slide 11</vt:lpstr>
      <vt:lpstr>Slide 12</vt:lpstr>
      <vt:lpstr>19th Century Advancement</vt:lpstr>
      <vt:lpstr>Schleiden (1838) and Schwann (1839) proposed cell theory which states that all animals and plants are composed of cells and that cell is the basic unit of life.</vt:lpstr>
      <vt:lpstr>Slide 15</vt:lpstr>
      <vt:lpstr>Slide 16</vt:lpstr>
      <vt:lpstr>Slide 17</vt:lpstr>
      <vt:lpstr>Cell Organelles - Onion</vt:lpstr>
      <vt:lpstr>Cell Organelles - Onion</vt:lpstr>
      <vt:lpstr>Cell Organelles - Onion</vt:lpstr>
      <vt:lpstr>Cell Organelles - Onion</vt:lpstr>
      <vt:lpstr>Let us sum up…….  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Fundamental Unit of Life-1 Discovery of Cell &amp; Cell Theory</dc:title>
  <dc:creator>Shitanshu Aggarwal</dc:creator>
  <cp:lastModifiedBy>Vandana</cp:lastModifiedBy>
  <cp:revision>30</cp:revision>
  <dcterms:created xsi:type="dcterms:W3CDTF">2007-06-10T11:32:05Z</dcterms:created>
  <dcterms:modified xsi:type="dcterms:W3CDTF">2008-11-14T19:00:30Z</dcterms:modified>
</cp:coreProperties>
</file>