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activeX/activeX4.xml" ContentType="application/vnd.ms-office.activeX+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activeX/activeX2.xml" ContentType="application/vnd.ms-office.activeX+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activeX/activeX3.xml" ContentType="application/vnd.ms-office.activeX+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activeX/activeX1.xml" ContentType="application/vnd.ms-office.activeX+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7" r:id="rId2"/>
    <p:sldId id="265" r:id="rId3"/>
    <p:sldId id="275" r:id="rId4"/>
    <p:sldId id="285" r:id="rId5"/>
    <p:sldId id="267" r:id="rId6"/>
    <p:sldId id="276" r:id="rId7"/>
    <p:sldId id="279" r:id="rId8"/>
    <p:sldId id="280" r:id="rId9"/>
    <p:sldId id="294" r:id="rId10"/>
    <p:sldId id="290" r:id="rId11"/>
    <p:sldId id="281" r:id="rId12"/>
    <p:sldId id="282" r:id="rId13"/>
    <p:sldId id="286" r:id="rId14"/>
    <p:sldId id="287" r:id="rId15"/>
    <p:sldId id="284" r:id="rId16"/>
    <p:sldId id="292" r:id="rId17"/>
    <p:sldId id="293" r:id="rId18"/>
    <p:sldId id="277" r:id="rId19"/>
    <p:sldId id="297" r:id="rId20"/>
    <p:sldId id="302" r:id="rId21"/>
    <p:sldId id="291" r:id="rId22"/>
    <p:sldId id="296" r:id="rId23"/>
    <p:sldId id="304" r:id="rId24"/>
    <p:sldId id="305" r:id="rId25"/>
    <p:sldId id="306" r:id="rId26"/>
    <p:sldId id="307" r:id="rId27"/>
    <p:sldId id="27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D84238"/>
    <a:srgbClr val="CC0099"/>
    <a:srgbClr val="190CC4"/>
    <a:srgbClr val="CC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344" autoAdjust="0"/>
    <p:restoredTop sz="94660"/>
  </p:normalViewPr>
  <p:slideViewPr>
    <p:cSldViewPr>
      <p:cViewPr>
        <p:scale>
          <a:sx n="70" d="100"/>
          <a:sy n="70" d="100"/>
        </p:scale>
        <p:origin x="-1254"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23711"/>
  <ax:ocxPr ax:name="_cy" ax:value="18481"/>
  <ax:ocxPr ax:name="FlashVars" ax:value=""/>
  <ax:ocxPr ax:name="Movie" ax:value="http://www.uic.edu/classes/bios/bios100/f06pm/36_A01.swf"/>
  <ax:ocxPr ax:name="Src" ax:value="http://www.uic.edu/classes/bios/bios100/f06pm/36_A01.swf"/>
  <ax:ocxPr ax:name="WMode" ax:value="Window"/>
  <ax:ocxPr ax:name="Play" ax:value="0"/>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2.xml><?xml version="1.0" encoding="utf-8"?>
<ax:ocx xmlns:ax="http://schemas.microsoft.com/office/2006/activeX" xmlns:r="http://schemas.openxmlformats.org/officeDocument/2006/relationships" ax:classid="{D27CDB6E-AE6D-11CF-96B8-444553540000}" ax:persistence="persistPropertyBag">
  <ax:ocxPr ax:name="_cx" ax:value="24346"/>
  <ax:ocxPr ax:name="_cy" ax:value="18252"/>
  <ax:ocxPr ax:name="FlashVars" ax:value=""/>
  <ax:ocxPr ax:name="Movie" ax:value="http://is.asu.edu/plb108/course/processes/transport/media/pathwater.swf"/>
  <ax:ocxPr ax:name="Src" ax:value="http://is.asu.edu/plb108/course/processes/transport/media/pathwater.swf"/>
  <ax:ocxPr ax:name="WMode" ax:value="Window"/>
  <ax:ocxPr ax:name="Play" ax:value="0"/>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3.xml><?xml version="1.0" encoding="utf-8"?>
<ax:ocx xmlns:ax="http://schemas.microsoft.com/office/2006/activeX" xmlns:r="http://schemas.openxmlformats.org/officeDocument/2006/relationships" ax:classid="{D27CDB6E-AE6D-11CF-96B8-444553540000}" ax:persistence="persistPropertyBag">
  <ax:ocxPr ax:name="_cx" ax:value="24126"/>
  <ax:ocxPr ax:name="_cy" ax:value="18102"/>
  <ax:ocxPr ax:name="FlashVars" ax:value=""/>
  <ax:ocxPr ax:name="Movie" ax:value="http://www.pearsoned.ca/school/science11/biology11/sugartransport.swf"/>
  <ax:ocxPr ax:name="Src" ax:value="http://www.pearsoned.ca/school/science11/biology11/sugartransport.swf"/>
  <ax:ocxPr ax:name="WMode" ax:value="Window"/>
  <ax:ocxPr ax:name="Play" ax:value="-1"/>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4.xml><?xml version="1.0" encoding="utf-8"?>
<ax:ocx xmlns:ax="http://schemas.microsoft.com/office/2006/activeX" xmlns:r="http://schemas.openxmlformats.org/officeDocument/2006/relationships" ax:classid="{D27CDB6E-AE6D-11CF-96B8-444553540000}" ax:persistence="persistPropertyBag">
  <ax:ocxPr ax:name="_cx" ax:value="24977"/>
  <ax:ocxPr ax:name="_cy" ax:value="19103"/>
  <ax:ocxPr ax:name="FlashVars" ax:value=""/>
  <ax:ocxPr ax:name="Movie" ax:value="http://is.asu.edu/plb108/course/processes/transport/media/water.swf"/>
  <ax:ocxPr ax:name="Src" ax:value="http://is.asu.edu/plb108/course/processes/transport/media/water.swf"/>
  <ax:ocxPr ax:name="WMode" ax:value="Window"/>
  <ax:ocxPr ax:name="Play" ax:value="0"/>
  <ax:ocxPr ax:name="Loop" ax:value="-1"/>
  <ax:ocxPr ax:name="Quality" ax:value="High"/>
  <ax:ocxPr ax:name="SAlign" ax:value=""/>
  <ax:ocxPr ax:name="Menu" ax:value="-1"/>
  <ax:ocxPr ax:name="Base" ax:value=""/>
  <ax:ocxPr ax:name="AllowScriptAccess" ax:value=""/>
  <ax:ocxPr ax:name="Scale" ax:value="ShowAll"/>
  <ax:ocxPr ax:name="DeviceFont" ax:value="0"/>
  <ax:ocxPr ax:name="EmbedMovie" ax:value="-1"/>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7B4C35-9EAB-46C1-B911-AF653A5D5C93}" type="datetimeFigureOut">
              <a:rPr lang="en-US" smtClean="0"/>
              <a:pPr/>
              <a:t>11/14/2008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1AC6A0-396C-45EE-8FE9-93315F77B2E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http://www.55a.net/firas/photo/arabic/feras1/xylem1_resize.jpg</a:t>
            </a:r>
          </a:p>
          <a:p>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http://www.botany.uwc.ac.za/SCI_ED/grade10/plant_tissues/phloem.htm</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http://is.asu.edu/plb108/course/processes/transport/page13.html</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http://www.pearsoned.ca/school/science11/biology11/sugartransport.swf</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17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http://www.agen.ufl.edu/~chyn/age2062/lect/lect_15/22_2DT.GIF</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18</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http://plantphys.info/Plant_physiology/images/anatomy.gif</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20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http://is.asu.edu/plb108/course/processes/transport/media/water.swf</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21</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http://www.hcs.ohio-state.edu/hcs300/gif/tsstem.gif</a:t>
            </a:r>
          </a:p>
          <a:p>
            <a:r>
              <a:rPr lang="en-US" dirty="0" smtClean="0"/>
              <a:t>http://www.botany.uwc.ac.za/sci_ed/grade10/anatomy/images/dicotstemcs.gif</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http://sps.k12.ar.us/massengale/images/transpul11.gif</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http://www.mhhe.com/biosci/pae/botany/histology/html/vasctis.htm</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http://discover.edventures.com/images/termlib/x/xylem/support.gif</a:t>
            </a:r>
          </a:p>
          <a:p>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http://www.botany.uwc.ac.za/SCI_ED/grade10/plant_tissues/images/xylem2.gif</a:t>
            </a:r>
          </a:p>
        </p:txBody>
      </p:sp>
      <p:sp>
        <p:nvSpPr>
          <p:cNvPr id="4" name="Slide Number Placeholder 3"/>
          <p:cNvSpPr>
            <a:spLocks noGrp="1"/>
          </p:cNvSpPr>
          <p:nvPr>
            <p:ph type="sldNum" sz="quarter" idx="10"/>
          </p:nvPr>
        </p:nvSpPr>
        <p:spPr/>
        <p:txBody>
          <a:bodyPr/>
          <a:lstStyle/>
          <a:p>
            <a:fld id="{3A1AC6A0-396C-45EE-8FE9-93315F77B2E7}"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http://sps.k12.ar.us/massengale/plant_structure_bi1.htm</a:t>
            </a:r>
          </a:p>
          <a:p>
            <a:r>
              <a:rPr lang="en-US" dirty="0" smtClean="0"/>
              <a:t>http://www.ucmp.berkeley.edu/IB181/VPL/Ana/AnaP/Ana6l.jpeg</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http://www.botany.uwc.ac.za/SCI_ED/grade10/plant_tissues/xylem.htm</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http://www.uic.edu/classes/bios/bios100/f06pm/36_A01.swf</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http://is.asu.edu/plb108/course/processes/transport/media/pathwater.swf</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http://www.botany.uwc.ac.za/SCI_ED/grade10/plant_tissues/phloem.htm</a:t>
            </a:r>
            <a:endParaRPr lang="en-US" dirty="0"/>
          </a:p>
        </p:txBody>
      </p:sp>
      <p:sp>
        <p:nvSpPr>
          <p:cNvPr id="4" name="Slide Number Placeholder 3"/>
          <p:cNvSpPr>
            <a:spLocks noGrp="1"/>
          </p:cNvSpPr>
          <p:nvPr>
            <p:ph type="sldNum" sz="quarter" idx="10"/>
          </p:nvPr>
        </p:nvSpPr>
        <p:spPr/>
        <p:txBody>
          <a:bodyPr/>
          <a:lstStyle/>
          <a:p>
            <a:fld id="{3A1AC6A0-396C-45EE-8FE9-93315F77B2E7}"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A49A95-8547-481D-BD53-6F8168FA5B76}" type="datetimeFigureOut">
              <a:rPr lang="en-US" smtClean="0"/>
              <a:pPr/>
              <a:t>11/14/2008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EDF4E9-50C7-46CF-B504-814F23EEABE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A49A95-8547-481D-BD53-6F8168FA5B76}" type="datetimeFigureOut">
              <a:rPr lang="en-US" smtClean="0"/>
              <a:pPr/>
              <a:t>11/14/2008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EDF4E9-50C7-46CF-B504-814F23EEABE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is.asu.edu/plb108/course/glossary/"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3.xml"/><Relationship Id="rId1" Type="http://schemas.openxmlformats.org/officeDocument/2006/relationships/vmlDrawing" Target="../drawings/vmlDrawing3.vml"/><Relationship Id="rId4"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4.xml"/><Relationship Id="rId1" Type="http://schemas.openxmlformats.org/officeDocument/2006/relationships/vmlDrawing" Target="../drawings/vmlDrawing4.vml"/><Relationship Id="rId4"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9.gif"/></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219200"/>
          </a:xfrm>
        </p:spPr>
        <p:txBody>
          <a:bodyPr>
            <a:normAutofit/>
          </a:bodyPr>
          <a:lstStyle/>
          <a:p>
            <a:r>
              <a:rPr lang="en-US" sz="2800" b="1" smtClean="0">
                <a:latin typeface="Comic Sans MS" pitchFamily="66" charset="0"/>
              </a:rPr>
              <a:t>PLANT </a:t>
            </a:r>
            <a:r>
              <a:rPr lang="en-US" sz="2800" b="1" smtClean="0">
                <a:latin typeface="Comic Sans MS" pitchFamily="66" charset="0"/>
              </a:rPr>
              <a:t>TISSUES-</a:t>
            </a:r>
            <a:r>
              <a:rPr lang="en-US" sz="2800" dirty="0" smtClean="0"/>
              <a:t/>
            </a:r>
            <a:br>
              <a:rPr lang="en-US" sz="2800" dirty="0" smtClean="0"/>
            </a:br>
            <a:r>
              <a:rPr lang="en-US" sz="2400" b="1" dirty="0" smtClean="0">
                <a:solidFill>
                  <a:srgbClr val="B00000"/>
                </a:solidFill>
                <a:latin typeface="Comic Sans MS" pitchFamily="66" charset="0"/>
              </a:rPr>
              <a:t>Complex Permanent </a:t>
            </a:r>
            <a:r>
              <a:rPr lang="en-US" sz="2400" b="1" smtClean="0">
                <a:solidFill>
                  <a:srgbClr val="B00000"/>
                </a:solidFill>
                <a:latin typeface="Comic Sans MS" pitchFamily="66" charset="0"/>
              </a:rPr>
              <a:t>Tissues </a:t>
            </a:r>
            <a:r>
              <a:rPr lang="en-US" sz="2400" b="1" smtClean="0">
                <a:solidFill>
                  <a:srgbClr val="B00000"/>
                </a:solidFill>
                <a:latin typeface="Comic Sans MS" pitchFamily="66" charset="0"/>
              </a:rPr>
              <a:t> </a:t>
            </a:r>
            <a:endParaRPr lang="en-US" sz="2400" b="1" dirty="0">
              <a:solidFill>
                <a:srgbClr val="B00000"/>
              </a:solidFill>
              <a:latin typeface="Comic Sans MS" pitchFamily="66" charset="0"/>
            </a:endParaRPr>
          </a:p>
        </p:txBody>
      </p:sp>
      <p:sp>
        <p:nvSpPr>
          <p:cNvPr id="3" name="Subtitle 2"/>
          <p:cNvSpPr>
            <a:spLocks noGrp="1"/>
          </p:cNvSpPr>
          <p:nvPr>
            <p:ph type="subTitle" idx="1"/>
          </p:nvPr>
        </p:nvSpPr>
        <p:spPr>
          <a:xfrm>
            <a:off x="1371600" y="5334000"/>
            <a:ext cx="6400800" cy="1905000"/>
          </a:xfrm>
        </p:spPr>
        <p:txBody>
          <a:bodyPr>
            <a:normAutofit/>
          </a:bodyPr>
          <a:lstStyle/>
          <a:p>
            <a:pPr>
              <a:defRPr/>
            </a:pPr>
            <a:r>
              <a:rPr lang="en-US" sz="1600" b="1" smtClean="0">
                <a:solidFill>
                  <a:srgbClr val="06060A"/>
                </a:solidFill>
                <a:latin typeface="Comic Sans MS" pitchFamily="66" charset="0"/>
              </a:rPr>
              <a:t>A </a:t>
            </a:r>
            <a:r>
              <a:rPr lang="en-US" sz="1600" b="1" dirty="0" smtClean="0">
                <a:solidFill>
                  <a:srgbClr val="06060A"/>
                </a:solidFill>
                <a:latin typeface="Comic Sans MS" pitchFamily="66" charset="0"/>
              </a:rPr>
              <a:t>Presentation for Class IX by</a:t>
            </a:r>
          </a:p>
          <a:p>
            <a:pPr>
              <a:defRPr/>
            </a:pPr>
            <a:r>
              <a:rPr lang="en-US" sz="1600" b="1" dirty="0" smtClean="0">
                <a:solidFill>
                  <a:srgbClr val="06060A"/>
                </a:solidFill>
                <a:latin typeface="Comic Sans MS" pitchFamily="66" charset="0"/>
              </a:rPr>
              <a:t>Vandana Aggarwal</a:t>
            </a:r>
          </a:p>
          <a:p>
            <a:pPr>
              <a:defRPr/>
            </a:pPr>
            <a:r>
              <a:rPr lang="en-US" sz="1600" b="1" dirty="0" smtClean="0">
                <a:solidFill>
                  <a:srgbClr val="06060A"/>
                </a:solidFill>
                <a:latin typeface="Comic Sans MS" pitchFamily="66" charset="0"/>
              </a:rPr>
              <a:t>Lecturer in Botany,</a:t>
            </a:r>
          </a:p>
          <a:p>
            <a:pPr>
              <a:defRPr/>
            </a:pPr>
            <a:r>
              <a:rPr lang="en-US" sz="1600" b="1" dirty="0" smtClean="0">
                <a:solidFill>
                  <a:srgbClr val="06060A"/>
                </a:solidFill>
                <a:latin typeface="Comic Sans MS" pitchFamily="66" charset="0"/>
              </a:rPr>
              <a:t>Govt. College of Education , </a:t>
            </a:r>
          </a:p>
          <a:p>
            <a:pPr>
              <a:defRPr/>
            </a:pPr>
            <a:r>
              <a:rPr lang="en-US" sz="1600" b="1" dirty="0" smtClean="0">
                <a:solidFill>
                  <a:srgbClr val="06060A"/>
                </a:solidFill>
                <a:latin typeface="Comic Sans MS" pitchFamily="66" charset="0"/>
              </a:rPr>
              <a:t>Chandigarh.</a:t>
            </a:r>
          </a:p>
          <a:p>
            <a:endParaRPr lang="en-US" sz="1200" dirty="0"/>
          </a:p>
        </p:txBody>
      </p:sp>
      <p:pic>
        <p:nvPicPr>
          <p:cNvPr id="4" name="Picture 4" descr="j0233959"/>
          <p:cNvPicPr>
            <a:picLocks noChangeAspect="1" noChangeArrowheads="1"/>
          </p:cNvPicPr>
          <p:nvPr/>
        </p:nvPicPr>
        <p:blipFill>
          <a:blip r:embed="rId2"/>
          <a:srcRect/>
          <a:stretch>
            <a:fillRect/>
          </a:stretch>
        </p:blipFill>
        <p:spPr bwMode="auto">
          <a:xfrm>
            <a:off x="2438400" y="990600"/>
            <a:ext cx="3962400" cy="3276600"/>
          </a:xfrm>
          <a:prstGeom prst="rect">
            <a:avLst/>
          </a:prstGeom>
          <a:noFill/>
        </p:spPr>
      </p:pic>
      <p:pic>
        <p:nvPicPr>
          <p:cNvPr id="5" name="Picture 25"/>
          <p:cNvPicPr>
            <a:picLocks noChangeAspect="1" noChangeArrowheads="1"/>
          </p:cNvPicPr>
          <p:nvPr/>
        </p:nvPicPr>
        <p:blipFill>
          <a:blip r:embed="rId3"/>
          <a:srcRect/>
          <a:stretch>
            <a:fillRect/>
          </a:stretch>
        </p:blipFill>
        <p:spPr bwMode="auto">
          <a:xfrm>
            <a:off x="0" y="1828800"/>
            <a:ext cx="2033588" cy="2295525"/>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1026" name="ShockwaveFlash1" r:id="rId2" imgW="8764223" imgH="6571429"/>
    </p:controls>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Autofit/>
          </a:bodyPr>
          <a:lstStyle/>
          <a:p>
            <a:r>
              <a:rPr lang="en-US" sz="3200" b="1" dirty="0" smtClean="0">
                <a:solidFill>
                  <a:srgbClr val="CC0066"/>
                </a:solidFill>
                <a:latin typeface="Comic Sans MS" pitchFamily="66" charset="0"/>
              </a:rPr>
              <a:t>Phloem</a:t>
            </a:r>
            <a:br>
              <a:rPr lang="en-US" sz="3200" b="1" dirty="0" smtClean="0">
                <a:solidFill>
                  <a:srgbClr val="CC0066"/>
                </a:solidFill>
                <a:latin typeface="Comic Sans MS" pitchFamily="66" charset="0"/>
              </a:rPr>
            </a:br>
            <a:endParaRPr lang="en-US" sz="3200" b="1" dirty="0">
              <a:solidFill>
                <a:srgbClr val="CC0066"/>
              </a:solidFill>
              <a:latin typeface="Comic Sans MS" pitchFamily="66" charset="0"/>
            </a:endParaRPr>
          </a:p>
        </p:txBody>
      </p:sp>
      <p:sp>
        <p:nvSpPr>
          <p:cNvPr id="3" name="Content Placeholder 2"/>
          <p:cNvSpPr>
            <a:spLocks noGrp="1"/>
          </p:cNvSpPr>
          <p:nvPr>
            <p:ph idx="1"/>
          </p:nvPr>
        </p:nvSpPr>
        <p:spPr>
          <a:xfrm>
            <a:off x="381000" y="1676400"/>
            <a:ext cx="8229600" cy="4525963"/>
          </a:xfrm>
        </p:spPr>
        <p:txBody>
          <a:bodyPr/>
          <a:lstStyle/>
          <a:p>
            <a:pPr>
              <a:buNone/>
            </a:pPr>
            <a:r>
              <a:rPr lang="en-US" b="1" dirty="0" smtClean="0">
                <a:latin typeface="Comic Sans MS" pitchFamily="66" charset="0"/>
              </a:rPr>
              <a:t>  </a:t>
            </a:r>
            <a:r>
              <a:rPr lang="en-US" sz="2800" b="1" dirty="0" smtClean="0">
                <a:solidFill>
                  <a:srgbClr val="190CC4"/>
                </a:solidFill>
                <a:latin typeface="Comic Sans MS" pitchFamily="66" charset="0"/>
              </a:rPr>
              <a:t>Phloem is a complex tissue which transports organic food inside the body of the plant. It is composed of four types of cells: </a:t>
            </a:r>
          </a:p>
          <a:p>
            <a:r>
              <a:rPr lang="en-US" sz="2800" b="1" dirty="0" smtClean="0">
                <a:solidFill>
                  <a:srgbClr val="190CC4"/>
                </a:solidFill>
                <a:latin typeface="Comic Sans MS" pitchFamily="66" charset="0"/>
              </a:rPr>
              <a:t>Sieve tubes, </a:t>
            </a:r>
          </a:p>
          <a:p>
            <a:r>
              <a:rPr lang="en-US" sz="2800" b="1" dirty="0" smtClean="0">
                <a:solidFill>
                  <a:srgbClr val="190CC4"/>
                </a:solidFill>
                <a:latin typeface="Comic Sans MS" pitchFamily="66" charset="0"/>
              </a:rPr>
              <a:t>Companion cells, </a:t>
            </a:r>
          </a:p>
          <a:p>
            <a:r>
              <a:rPr lang="en-US" sz="2800" b="1" dirty="0" smtClean="0">
                <a:solidFill>
                  <a:srgbClr val="190CC4"/>
                </a:solidFill>
                <a:latin typeface="Comic Sans MS" pitchFamily="66" charset="0"/>
              </a:rPr>
              <a:t>Phloem </a:t>
            </a:r>
            <a:r>
              <a:rPr lang="en-US" sz="2800" b="1" dirty="0" err="1" smtClean="0">
                <a:solidFill>
                  <a:srgbClr val="190CC4"/>
                </a:solidFill>
                <a:latin typeface="Comic Sans MS" pitchFamily="66" charset="0"/>
              </a:rPr>
              <a:t>fibres</a:t>
            </a:r>
            <a:r>
              <a:rPr lang="en-US" sz="2800" b="1" dirty="0" smtClean="0">
                <a:solidFill>
                  <a:srgbClr val="190CC4"/>
                </a:solidFill>
                <a:latin typeface="Comic Sans MS" pitchFamily="66" charset="0"/>
              </a:rPr>
              <a:t> and </a:t>
            </a:r>
          </a:p>
          <a:p>
            <a:r>
              <a:rPr lang="en-US" sz="2800" b="1" dirty="0" smtClean="0">
                <a:solidFill>
                  <a:srgbClr val="190CC4"/>
                </a:solidFill>
                <a:latin typeface="Comic Sans MS" pitchFamily="66" charset="0"/>
              </a:rPr>
              <a:t>Phloem parenchyma</a:t>
            </a:r>
            <a:endParaRPr lang="en-US" sz="2800" b="1" dirty="0">
              <a:solidFill>
                <a:srgbClr val="190CC4"/>
              </a:solidFill>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457200"/>
            <a:ext cx="7467600" cy="563562"/>
          </a:xfrm>
        </p:spPr>
        <p:txBody>
          <a:bodyPr>
            <a:normAutofit/>
          </a:bodyPr>
          <a:lstStyle/>
          <a:p>
            <a:r>
              <a:rPr lang="en-US" sz="2400" b="1" dirty="0" smtClean="0">
                <a:latin typeface="Comic Sans MS" pitchFamily="66" charset="0"/>
              </a:rPr>
              <a:t>Let us study about Phloem elements one by one. </a:t>
            </a:r>
            <a:endParaRPr lang="en-US" sz="2400" b="1" dirty="0">
              <a:latin typeface="Comic Sans MS" pitchFamily="66" charset="0"/>
            </a:endParaRPr>
          </a:p>
        </p:txBody>
      </p:sp>
      <p:sp>
        <p:nvSpPr>
          <p:cNvPr id="5" name="Content Placeholder 4"/>
          <p:cNvSpPr>
            <a:spLocks noGrp="1"/>
          </p:cNvSpPr>
          <p:nvPr>
            <p:ph sz="half" idx="1"/>
          </p:nvPr>
        </p:nvSpPr>
        <p:spPr>
          <a:xfrm>
            <a:off x="0" y="1447800"/>
            <a:ext cx="5410200" cy="4525963"/>
          </a:xfrm>
        </p:spPr>
        <p:txBody>
          <a:bodyPr>
            <a:normAutofit fontScale="85000" lnSpcReduction="20000"/>
          </a:bodyPr>
          <a:lstStyle/>
          <a:p>
            <a:r>
              <a:rPr lang="en-US" b="1" dirty="0" smtClean="0">
                <a:latin typeface="Comic Sans MS" pitchFamily="66" charset="0"/>
              </a:rPr>
              <a:t>Sieve Tubes</a:t>
            </a:r>
            <a:r>
              <a:rPr lang="en-US" dirty="0" smtClean="0">
                <a:latin typeface="Comic Sans MS" pitchFamily="66" charset="0"/>
              </a:rPr>
              <a:t>: A sieve tube, like xylem vessels, is a </a:t>
            </a:r>
            <a:r>
              <a:rPr lang="en-US" b="1" dirty="0" smtClean="0">
                <a:latin typeface="Comic Sans MS" pitchFamily="66" charset="0"/>
              </a:rPr>
              <a:t>series of cells (sieve elements)</a:t>
            </a:r>
            <a:r>
              <a:rPr lang="en-US" dirty="0" smtClean="0">
                <a:latin typeface="Comic Sans MS" pitchFamily="66" charset="0"/>
              </a:rPr>
              <a:t> joined end to end. The </a:t>
            </a:r>
            <a:r>
              <a:rPr lang="en-US" b="1" dirty="0" smtClean="0">
                <a:latin typeface="Comic Sans MS" pitchFamily="66" charset="0"/>
              </a:rPr>
              <a:t>cross walls</a:t>
            </a:r>
            <a:r>
              <a:rPr lang="en-US" dirty="0" smtClean="0">
                <a:latin typeface="Comic Sans MS" pitchFamily="66" charset="0"/>
              </a:rPr>
              <a:t> between </a:t>
            </a:r>
            <a:r>
              <a:rPr lang="en-US" b="1" dirty="0" smtClean="0">
                <a:latin typeface="Comic Sans MS" pitchFamily="66" charset="0"/>
              </a:rPr>
              <a:t>successive cells (sieve elements)</a:t>
            </a:r>
            <a:r>
              <a:rPr lang="en-US" dirty="0" smtClean="0">
                <a:latin typeface="Comic Sans MS" pitchFamily="66" charset="0"/>
              </a:rPr>
              <a:t> become </a:t>
            </a:r>
            <a:r>
              <a:rPr lang="en-US" b="1" dirty="0" smtClean="0">
                <a:latin typeface="Comic Sans MS" pitchFamily="66" charset="0"/>
              </a:rPr>
              <a:t>perforated forming sieve plates</a:t>
            </a:r>
            <a:r>
              <a:rPr lang="en-US" dirty="0" smtClean="0">
                <a:latin typeface="Comic Sans MS" pitchFamily="66" charset="0"/>
              </a:rPr>
              <a:t>. The cell walls are </a:t>
            </a:r>
            <a:r>
              <a:rPr lang="en-US" b="1" dirty="0" smtClean="0">
                <a:latin typeface="Comic Sans MS" pitchFamily="66" charset="0"/>
              </a:rPr>
              <a:t>thin</a:t>
            </a:r>
            <a:r>
              <a:rPr lang="en-US" dirty="0" smtClean="0">
                <a:latin typeface="Comic Sans MS" pitchFamily="66" charset="0"/>
              </a:rPr>
              <a:t>. Although the cell contents are </a:t>
            </a:r>
            <a:r>
              <a:rPr lang="en-US" b="1" dirty="0" smtClean="0">
                <a:latin typeface="Comic Sans MS" pitchFamily="66" charset="0"/>
              </a:rPr>
              <a:t>living</a:t>
            </a:r>
            <a:r>
              <a:rPr lang="en-US" dirty="0" smtClean="0">
                <a:latin typeface="Comic Sans MS" pitchFamily="66" charset="0"/>
              </a:rPr>
              <a:t>, the </a:t>
            </a:r>
            <a:r>
              <a:rPr lang="en-US" b="1" dirty="0" smtClean="0">
                <a:latin typeface="Comic Sans MS" pitchFamily="66" charset="0"/>
              </a:rPr>
              <a:t>nucleus disintegrates and disappears at maturity.</a:t>
            </a:r>
            <a:r>
              <a:rPr lang="en-US" dirty="0" smtClean="0">
                <a:latin typeface="Comic Sans MS" pitchFamily="66" charset="0"/>
              </a:rPr>
              <a:t> The </a:t>
            </a:r>
            <a:r>
              <a:rPr lang="en-US" b="1" dirty="0" smtClean="0">
                <a:latin typeface="Comic Sans MS" pitchFamily="66" charset="0"/>
              </a:rPr>
              <a:t>lumen</a:t>
            </a:r>
            <a:r>
              <a:rPr lang="en-US" dirty="0" smtClean="0">
                <a:latin typeface="Comic Sans MS" pitchFamily="66" charset="0"/>
              </a:rPr>
              <a:t> is filled with a slimy cell sap which is composed </a:t>
            </a:r>
            <a:r>
              <a:rPr lang="en-US" b="1" dirty="0" smtClean="0">
                <a:latin typeface="Comic Sans MS" pitchFamily="66" charset="0"/>
              </a:rPr>
              <a:t>mainly of protein</a:t>
            </a:r>
            <a:r>
              <a:rPr lang="en-US" dirty="0" smtClean="0">
                <a:latin typeface="Comic Sans MS" pitchFamily="66" charset="0"/>
              </a:rPr>
              <a:t>. Sugars are transported through the cell saps of adjacent cells.</a:t>
            </a:r>
          </a:p>
          <a:p>
            <a:endParaRPr lang="en-US" sz="3300" dirty="0" smtClean="0">
              <a:latin typeface="Comic Sans MS" pitchFamily="66" charset="0"/>
            </a:endParaRPr>
          </a:p>
          <a:p>
            <a:endParaRPr lang="en-US" sz="3300" b="1" dirty="0" smtClean="0">
              <a:latin typeface="Comic Sans MS" pitchFamily="66" charset="0"/>
            </a:endParaRPr>
          </a:p>
          <a:p>
            <a:endParaRPr lang="en-US" sz="3300" b="1" dirty="0" smtClean="0">
              <a:latin typeface="Comic Sans MS" pitchFamily="66" charset="0"/>
            </a:endParaRPr>
          </a:p>
        </p:txBody>
      </p:sp>
      <p:pic>
        <p:nvPicPr>
          <p:cNvPr id="7" name="Content Placeholder 12" descr="phloem2.gif"/>
          <p:cNvPicPr>
            <a:picLocks noGrp="1" noChangeAspect="1"/>
          </p:cNvPicPr>
          <p:nvPr>
            <p:ph sz="half" idx="2"/>
          </p:nvPr>
        </p:nvPicPr>
        <p:blipFill>
          <a:blip r:embed="rId2"/>
          <a:stretch>
            <a:fillRect/>
          </a:stretch>
        </p:blipFill>
        <p:spPr>
          <a:xfrm>
            <a:off x="5410200" y="1524000"/>
            <a:ext cx="3505200" cy="3200400"/>
          </a:xfrm>
        </p:spPr>
      </p:pic>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Comic Sans MS" pitchFamily="66" charset="0"/>
              </a:rPr>
              <a:t>Companion Cells</a:t>
            </a:r>
            <a:r>
              <a:rPr lang="en-US" sz="2800" dirty="0" smtClean="0">
                <a:latin typeface="Comic Sans MS" pitchFamily="66" charset="0"/>
              </a:rPr>
              <a:t>:</a:t>
            </a:r>
            <a:endParaRPr lang="en-US" sz="2800" dirty="0"/>
          </a:p>
        </p:txBody>
      </p:sp>
      <p:sp>
        <p:nvSpPr>
          <p:cNvPr id="3" name="Content Placeholder 2"/>
          <p:cNvSpPr>
            <a:spLocks noGrp="1"/>
          </p:cNvSpPr>
          <p:nvPr>
            <p:ph sz="half" idx="1"/>
          </p:nvPr>
        </p:nvSpPr>
        <p:spPr/>
        <p:txBody>
          <a:bodyPr>
            <a:normAutofit fontScale="77500" lnSpcReduction="20000"/>
          </a:bodyPr>
          <a:lstStyle/>
          <a:p>
            <a:r>
              <a:rPr lang="en-US" dirty="0" smtClean="0">
                <a:latin typeface="Comic Sans MS" pitchFamily="66" charset="0"/>
              </a:rPr>
              <a:t>Companion Cells are </a:t>
            </a:r>
            <a:r>
              <a:rPr lang="en-US" b="1" dirty="0" smtClean="0">
                <a:latin typeface="Comic Sans MS" pitchFamily="66" charset="0"/>
              </a:rPr>
              <a:t>specialized parenchyma cells</a:t>
            </a:r>
            <a:r>
              <a:rPr lang="en-US" dirty="0" smtClean="0">
                <a:latin typeface="Comic Sans MS" pitchFamily="66" charset="0"/>
              </a:rPr>
              <a:t> which always appear with the </a:t>
            </a:r>
            <a:r>
              <a:rPr lang="en-US" b="1" dirty="0" smtClean="0">
                <a:latin typeface="Comic Sans MS" pitchFamily="66" charset="0"/>
              </a:rPr>
              <a:t>sieve tube element</a:t>
            </a:r>
            <a:r>
              <a:rPr lang="en-US" dirty="0" smtClean="0">
                <a:latin typeface="Comic Sans MS" pitchFamily="66" charset="0"/>
              </a:rPr>
              <a:t>. They are also </a:t>
            </a:r>
            <a:r>
              <a:rPr lang="en-US" b="1" dirty="0" smtClean="0">
                <a:latin typeface="Comic Sans MS" pitchFamily="66" charset="0"/>
              </a:rPr>
              <a:t>elongated, thin-walled</a:t>
            </a:r>
            <a:r>
              <a:rPr lang="en-US" dirty="0" smtClean="0">
                <a:latin typeface="Comic Sans MS" pitchFamily="66" charset="0"/>
              </a:rPr>
              <a:t> and there is a distinct </a:t>
            </a:r>
            <a:r>
              <a:rPr lang="en-US" b="1" dirty="0" smtClean="0">
                <a:latin typeface="Comic Sans MS" pitchFamily="66" charset="0"/>
              </a:rPr>
              <a:t>nucleus</a:t>
            </a:r>
            <a:r>
              <a:rPr lang="en-US" dirty="0" smtClean="0">
                <a:latin typeface="Comic Sans MS" pitchFamily="66" charset="0"/>
              </a:rPr>
              <a:t> in the cytoplasm of the companion cell. Companion cells are linked with the sieve tubes by </a:t>
            </a:r>
            <a:r>
              <a:rPr lang="en-US" b="1" dirty="0" smtClean="0">
                <a:latin typeface="Comic Sans MS" pitchFamily="66" charset="0"/>
              </a:rPr>
              <a:t>small canals</a:t>
            </a:r>
            <a:r>
              <a:rPr lang="en-US" dirty="0" smtClean="0">
                <a:latin typeface="Comic Sans MS" pitchFamily="66" charset="0"/>
              </a:rPr>
              <a:t> filled with cytoplasm, which are smaller than pits. </a:t>
            </a:r>
          </a:p>
          <a:p>
            <a:endParaRPr lang="en-US" dirty="0"/>
          </a:p>
        </p:txBody>
      </p:sp>
      <p:pic>
        <p:nvPicPr>
          <p:cNvPr id="5" name="Content Placeholder 12" descr="phloem2.gif"/>
          <p:cNvPicPr>
            <a:picLocks noGrp="1" noChangeAspect="1"/>
          </p:cNvPicPr>
          <p:nvPr>
            <p:ph sz="half" idx="2"/>
          </p:nvPr>
        </p:nvPicPr>
        <p:blipFill>
          <a:blip r:embed="rId2"/>
          <a:stretch>
            <a:fillRect/>
          </a:stretch>
        </p:blipFill>
        <p:spPr>
          <a:xfrm>
            <a:off x="5143500" y="1752600"/>
            <a:ext cx="3048000" cy="3429000"/>
          </a:xfrm>
        </p:spPr>
      </p:pic>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fontScale="77500" lnSpcReduction="20000"/>
          </a:bodyPr>
          <a:lstStyle/>
          <a:p>
            <a:r>
              <a:rPr lang="en-US" b="1" dirty="0" smtClean="0">
                <a:latin typeface="Comic Sans MS" pitchFamily="66" charset="0"/>
              </a:rPr>
              <a:t>Phloem Parenchyma</a:t>
            </a:r>
            <a:r>
              <a:rPr lang="en-US" dirty="0" smtClean="0">
                <a:latin typeface="Comic Sans MS" pitchFamily="66" charset="0"/>
              </a:rPr>
              <a:t>: Phloem Parenchyma is </a:t>
            </a:r>
            <a:r>
              <a:rPr lang="en-US" b="1" dirty="0" smtClean="0">
                <a:latin typeface="Comic Sans MS" pitchFamily="66" charset="0"/>
              </a:rPr>
              <a:t>living</a:t>
            </a:r>
            <a:r>
              <a:rPr lang="en-US" dirty="0" smtClean="0">
                <a:latin typeface="Comic Sans MS" pitchFamily="66" charset="0"/>
              </a:rPr>
              <a:t> and has </a:t>
            </a:r>
            <a:r>
              <a:rPr lang="en-US" b="1" dirty="0" smtClean="0">
                <a:latin typeface="Comic Sans MS" pitchFamily="66" charset="0"/>
              </a:rPr>
              <a:t>thin cell walls</a:t>
            </a:r>
            <a:r>
              <a:rPr lang="en-US" dirty="0" smtClean="0">
                <a:latin typeface="Comic Sans MS" pitchFamily="66" charset="0"/>
              </a:rPr>
              <a:t>. These cells form the </a:t>
            </a:r>
            <a:r>
              <a:rPr lang="en-US" b="1" dirty="0" smtClean="0">
                <a:latin typeface="Comic Sans MS" pitchFamily="66" charset="0"/>
              </a:rPr>
              <a:t>packing tissue</a:t>
            </a:r>
            <a:r>
              <a:rPr lang="en-US" dirty="0" smtClean="0">
                <a:latin typeface="Comic Sans MS" pitchFamily="66" charset="0"/>
              </a:rPr>
              <a:t> between all the other types of cells.</a:t>
            </a:r>
            <a:r>
              <a:rPr lang="en-US" b="1" dirty="0" smtClean="0">
                <a:latin typeface="Comic Sans MS" pitchFamily="66" charset="0"/>
              </a:rPr>
              <a:t> </a:t>
            </a:r>
          </a:p>
          <a:p>
            <a:endParaRPr lang="en-US" b="1" dirty="0" smtClean="0">
              <a:latin typeface="Comic Sans MS" pitchFamily="66" charset="0"/>
            </a:endParaRPr>
          </a:p>
          <a:p>
            <a:endParaRPr lang="en-US" b="1" dirty="0" smtClean="0">
              <a:latin typeface="Comic Sans MS" pitchFamily="66" charset="0"/>
            </a:endParaRPr>
          </a:p>
          <a:p>
            <a:r>
              <a:rPr lang="en-US" b="1" dirty="0" smtClean="0">
                <a:latin typeface="Comic Sans MS" pitchFamily="66" charset="0"/>
              </a:rPr>
              <a:t>Phloem </a:t>
            </a:r>
            <a:r>
              <a:rPr lang="en-US" b="1" dirty="0" err="1" smtClean="0">
                <a:latin typeface="Comic Sans MS" pitchFamily="66" charset="0"/>
              </a:rPr>
              <a:t>Fibres</a:t>
            </a:r>
            <a:r>
              <a:rPr lang="en-US" dirty="0" smtClean="0">
                <a:latin typeface="Comic Sans MS" pitchFamily="66" charset="0"/>
              </a:rPr>
              <a:t>: These cells are </a:t>
            </a:r>
            <a:r>
              <a:rPr lang="en-US" b="1" dirty="0" smtClean="0">
                <a:latin typeface="Comic Sans MS" pitchFamily="66" charset="0"/>
              </a:rPr>
              <a:t>elongated tapering cells</a:t>
            </a:r>
            <a:r>
              <a:rPr lang="en-US" dirty="0" smtClean="0">
                <a:latin typeface="Comic Sans MS" pitchFamily="66" charset="0"/>
              </a:rPr>
              <a:t>, found particular in the stem. They have </a:t>
            </a:r>
            <a:r>
              <a:rPr lang="en-US" b="1" dirty="0" smtClean="0">
                <a:latin typeface="Comic Sans MS" pitchFamily="66" charset="0"/>
              </a:rPr>
              <a:t>thickened walls</a:t>
            </a:r>
            <a:r>
              <a:rPr lang="en-US" dirty="0" smtClean="0">
                <a:latin typeface="Comic Sans MS" pitchFamily="66" charset="0"/>
              </a:rPr>
              <a:t>. They provide mechanical strength to the plant. </a:t>
            </a:r>
          </a:p>
          <a:p>
            <a:endParaRPr lang="en-US" dirty="0" smtClean="0"/>
          </a:p>
          <a:p>
            <a:endParaRPr lang="en-US" dirty="0" smtClean="0"/>
          </a:p>
          <a:p>
            <a:endParaRPr lang="en-US" dirty="0"/>
          </a:p>
        </p:txBody>
      </p:sp>
      <p:pic>
        <p:nvPicPr>
          <p:cNvPr id="5" name="Content Placeholder 12" descr="phloem2.gif"/>
          <p:cNvPicPr>
            <a:picLocks noGrp="1" noChangeAspect="1"/>
          </p:cNvPicPr>
          <p:nvPr>
            <p:ph sz="half" idx="2"/>
          </p:nvPr>
        </p:nvPicPr>
        <p:blipFill>
          <a:blip r:embed="rId2"/>
          <a:stretch>
            <a:fillRect/>
          </a:stretch>
        </p:blipFill>
        <p:spPr>
          <a:xfrm>
            <a:off x="5143500" y="1752600"/>
            <a:ext cx="3314700" cy="3253581"/>
          </a:xfrm>
        </p:spPr>
      </p:pic>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200" b="1" dirty="0" smtClean="0">
                <a:solidFill>
                  <a:srgbClr val="190CC4"/>
                </a:solidFill>
                <a:latin typeface="Comic Sans MS" pitchFamily="66" charset="0"/>
              </a:rPr>
              <a:t>Functions of Phloem</a:t>
            </a:r>
            <a:br>
              <a:rPr lang="en-US" sz="3200" b="1" dirty="0" smtClean="0">
                <a:solidFill>
                  <a:srgbClr val="190CC4"/>
                </a:solidFill>
                <a:latin typeface="Comic Sans MS" pitchFamily="66" charset="0"/>
              </a:rPr>
            </a:br>
            <a:endParaRPr lang="en-US" sz="3200" b="1" dirty="0">
              <a:solidFill>
                <a:srgbClr val="190CC4"/>
              </a:solidFill>
              <a:latin typeface="Comic Sans MS" pitchFamily="66" charset="0"/>
            </a:endParaRPr>
          </a:p>
        </p:txBody>
      </p:sp>
      <p:sp>
        <p:nvSpPr>
          <p:cNvPr id="6" name="Content Placeholder 5"/>
          <p:cNvSpPr>
            <a:spLocks noGrp="1"/>
          </p:cNvSpPr>
          <p:nvPr>
            <p:ph idx="1"/>
          </p:nvPr>
        </p:nvSpPr>
        <p:spPr/>
        <p:txBody>
          <a:bodyPr>
            <a:normAutofit/>
          </a:bodyPr>
          <a:lstStyle/>
          <a:p>
            <a:r>
              <a:rPr lang="en-US" sz="2400" b="1" dirty="0" smtClean="0">
                <a:solidFill>
                  <a:srgbClr val="C00000"/>
                </a:solidFill>
                <a:latin typeface="Comic Sans MS" pitchFamily="66" charset="0"/>
              </a:rPr>
              <a:t>Sieve tubes transport organic compounds,</a:t>
            </a:r>
          </a:p>
          <a:p>
            <a:pPr>
              <a:buNone/>
            </a:pPr>
            <a:r>
              <a:rPr lang="en-US" sz="2400" b="1" dirty="0" smtClean="0">
                <a:solidFill>
                  <a:srgbClr val="C00000"/>
                </a:solidFill>
                <a:latin typeface="Comic Sans MS" pitchFamily="66" charset="0"/>
              </a:rPr>
              <a:t> </a:t>
            </a:r>
          </a:p>
          <a:p>
            <a:r>
              <a:rPr lang="en-US" sz="2400" b="1" dirty="0" smtClean="0">
                <a:solidFill>
                  <a:srgbClr val="C00000"/>
                </a:solidFill>
                <a:latin typeface="Comic Sans MS" pitchFamily="66" charset="0"/>
              </a:rPr>
              <a:t>Companion cells helps to regulate the metabolic activities of the sieve tube elements, </a:t>
            </a:r>
          </a:p>
          <a:p>
            <a:endParaRPr lang="en-US" sz="2400" b="1" dirty="0" smtClean="0">
              <a:solidFill>
                <a:srgbClr val="C00000"/>
              </a:solidFill>
              <a:latin typeface="Comic Sans MS" pitchFamily="66" charset="0"/>
            </a:endParaRPr>
          </a:p>
          <a:p>
            <a:r>
              <a:rPr lang="en-US" sz="2400" b="1" dirty="0" smtClean="0">
                <a:solidFill>
                  <a:srgbClr val="C00000"/>
                </a:solidFill>
                <a:latin typeface="Comic Sans MS" pitchFamily="66" charset="0"/>
              </a:rPr>
              <a:t>The phloem </a:t>
            </a:r>
            <a:r>
              <a:rPr lang="en-US" sz="2400" b="1" dirty="0" err="1" smtClean="0">
                <a:solidFill>
                  <a:srgbClr val="C00000"/>
                </a:solidFill>
                <a:latin typeface="Comic Sans MS" pitchFamily="66" charset="0"/>
              </a:rPr>
              <a:t>fibres</a:t>
            </a:r>
            <a:r>
              <a:rPr lang="en-US" sz="2400" b="1" dirty="0" smtClean="0">
                <a:solidFill>
                  <a:srgbClr val="C00000"/>
                </a:solidFill>
                <a:latin typeface="Comic Sans MS" pitchFamily="66" charset="0"/>
              </a:rPr>
              <a:t> give the plant mechanical strength, </a:t>
            </a:r>
          </a:p>
          <a:p>
            <a:endParaRPr lang="en-US" sz="2400" b="1" dirty="0" smtClean="0">
              <a:solidFill>
                <a:srgbClr val="C00000"/>
              </a:solidFill>
              <a:latin typeface="Comic Sans MS" pitchFamily="66" charset="0"/>
            </a:endParaRPr>
          </a:p>
          <a:p>
            <a:r>
              <a:rPr lang="en-US" sz="2400" b="1" dirty="0" smtClean="0">
                <a:solidFill>
                  <a:srgbClr val="C00000"/>
                </a:solidFill>
                <a:latin typeface="Comic Sans MS" pitchFamily="66" charset="0"/>
              </a:rPr>
              <a:t>The phloem parenchyma stores compounds such as starch. </a:t>
            </a:r>
          </a:p>
          <a:p>
            <a:endParaRPr lang="en-US" sz="2400" dirty="0">
              <a:solidFill>
                <a:srgbClr val="C00000"/>
              </a:solidFill>
            </a:endParaRPr>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Comic Sans MS" pitchFamily="66" charset="0"/>
              </a:rPr>
              <a:t>Transport in the Phloem</a:t>
            </a:r>
            <a:endParaRPr lang="en-US" sz="3200" b="1" dirty="0">
              <a:latin typeface="Comic Sans MS" pitchFamily="66" charset="0"/>
            </a:endParaRPr>
          </a:p>
        </p:txBody>
      </p:sp>
      <p:sp>
        <p:nvSpPr>
          <p:cNvPr id="3" name="Content Placeholder 2"/>
          <p:cNvSpPr>
            <a:spLocks noGrp="1"/>
          </p:cNvSpPr>
          <p:nvPr>
            <p:ph sz="half" idx="1"/>
          </p:nvPr>
        </p:nvSpPr>
        <p:spPr>
          <a:xfrm>
            <a:off x="457200" y="1371600"/>
            <a:ext cx="4648200" cy="5486400"/>
          </a:xfrm>
        </p:spPr>
        <p:txBody>
          <a:bodyPr>
            <a:normAutofit fontScale="70000" lnSpcReduction="20000"/>
          </a:bodyPr>
          <a:lstStyle/>
          <a:p>
            <a:r>
              <a:rPr lang="en-US" dirty="0" smtClean="0">
                <a:latin typeface="Comic Sans MS" pitchFamily="66" charset="0"/>
              </a:rPr>
              <a:t>The transport of food occurs in the phloem, as you have </a:t>
            </a:r>
            <a:r>
              <a:rPr lang="en-US" dirty="0" err="1" smtClean="0">
                <a:latin typeface="Comic Sans MS" pitchFamily="66" charset="0"/>
              </a:rPr>
              <a:t>aiready</a:t>
            </a:r>
            <a:r>
              <a:rPr lang="en-US" dirty="0" smtClean="0">
                <a:latin typeface="Comic Sans MS" pitchFamily="66" charset="0"/>
              </a:rPr>
              <a:t>  learnt. Photosynthesis in the leaves produces glucose. Glucose is then used to make sucrose which is </a:t>
            </a:r>
            <a:r>
              <a:rPr lang="en-US" dirty="0" err="1" smtClean="0">
                <a:latin typeface="Comic Sans MS" pitchFamily="66" charset="0"/>
              </a:rPr>
              <a:t>translocated</a:t>
            </a:r>
            <a:r>
              <a:rPr lang="en-US" dirty="0" smtClean="0">
                <a:latin typeface="Comic Sans MS" pitchFamily="66" charset="0"/>
              </a:rPr>
              <a:t> throughout the plant. Sucrose is actively transported into the sieve tube element. Water then rushes into the sieve tube generating a positive pressure that moves the food to locations in the plant that require food. Regions requiring food are called </a:t>
            </a:r>
            <a:r>
              <a:rPr lang="en-US" dirty="0" smtClean="0">
                <a:latin typeface="Comic Sans MS" pitchFamily="66" charset="0"/>
                <a:hlinkClick r:id="rId3"/>
              </a:rPr>
              <a:t>sinks</a:t>
            </a:r>
            <a:r>
              <a:rPr lang="en-US" dirty="0" smtClean="0">
                <a:latin typeface="Comic Sans MS" pitchFamily="66" charset="0"/>
              </a:rPr>
              <a:t>. Sinks include developing leaves and fruits and the root system. Note that sucrose can be transported both down and up the stem. We say that the direction of food transport in the phloem is from the </a:t>
            </a:r>
            <a:r>
              <a:rPr lang="en-US" dirty="0" smtClean="0">
                <a:latin typeface="Comic Sans MS" pitchFamily="66" charset="0"/>
                <a:hlinkClick r:id="rId3"/>
              </a:rPr>
              <a:t>source</a:t>
            </a:r>
            <a:r>
              <a:rPr lang="en-US" dirty="0" smtClean="0">
                <a:latin typeface="Comic Sans MS" pitchFamily="66" charset="0"/>
              </a:rPr>
              <a:t> leaves (site of food production) to the sink.  </a:t>
            </a:r>
            <a:endParaRPr lang="en-US" dirty="0">
              <a:latin typeface="Comic Sans MS" pitchFamily="66" charset="0"/>
            </a:endParaRPr>
          </a:p>
        </p:txBody>
      </p:sp>
      <p:pic>
        <p:nvPicPr>
          <p:cNvPr id="5" name="Content Placeholder 4" descr="phloem.jpg"/>
          <p:cNvPicPr>
            <a:picLocks noGrp="1" noChangeAspect="1"/>
          </p:cNvPicPr>
          <p:nvPr>
            <p:ph sz="half" idx="2"/>
          </p:nvPr>
        </p:nvPicPr>
        <p:blipFill>
          <a:blip r:embed="rId4"/>
          <a:stretch>
            <a:fillRect/>
          </a:stretch>
        </p:blipFill>
        <p:spPr>
          <a:xfrm>
            <a:off x="5105400" y="1600200"/>
            <a:ext cx="4038600" cy="3432296"/>
          </a:xfrm>
        </p:spPr>
      </p:pic>
      <p:sp>
        <p:nvSpPr>
          <p:cNvPr id="6" name="TextBox 5"/>
          <p:cNvSpPr txBox="1"/>
          <p:nvPr/>
        </p:nvSpPr>
        <p:spPr>
          <a:xfrm>
            <a:off x="5257801" y="5410200"/>
            <a:ext cx="3276600" cy="646331"/>
          </a:xfrm>
          <a:prstGeom prst="rect">
            <a:avLst/>
          </a:prstGeom>
          <a:noFill/>
        </p:spPr>
        <p:txBody>
          <a:bodyPr wrap="square" rtlCol="0">
            <a:spAutoFit/>
          </a:bodyPr>
          <a:lstStyle/>
          <a:p>
            <a:r>
              <a:rPr lang="en-US" dirty="0" smtClean="0">
                <a:latin typeface="Comic Sans MS" pitchFamily="66" charset="0"/>
              </a:rPr>
              <a:t>You can see four types of cell composing  Phloem.</a:t>
            </a:r>
            <a:endParaRPr lang="en-US" dirty="0">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controls>
      <p:control spid="3074" name="ShockwaveFlash1" r:id="rId2" imgW="8685714" imgH="6516010"/>
    </p:controls>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2_2DT.GIF"/>
          <p:cNvPicPr>
            <a:picLocks noChangeAspect="1"/>
          </p:cNvPicPr>
          <p:nvPr/>
        </p:nvPicPr>
        <p:blipFill>
          <a:blip r:embed="rId3"/>
          <a:stretch>
            <a:fillRect/>
          </a:stretch>
        </p:blipFill>
        <p:spPr>
          <a:xfrm>
            <a:off x="1862137" y="1285875"/>
            <a:ext cx="5419725" cy="4286250"/>
          </a:xfrm>
          <a:prstGeom prst="rect">
            <a:avLst/>
          </a:prstGeom>
        </p:spPr>
      </p:pic>
      <p:sp>
        <p:nvSpPr>
          <p:cNvPr id="3" name="TextBox 2"/>
          <p:cNvSpPr txBox="1"/>
          <p:nvPr/>
        </p:nvSpPr>
        <p:spPr>
          <a:xfrm>
            <a:off x="457200" y="381000"/>
            <a:ext cx="8388835" cy="461665"/>
          </a:xfrm>
          <a:prstGeom prst="rect">
            <a:avLst/>
          </a:prstGeom>
          <a:noFill/>
        </p:spPr>
        <p:txBody>
          <a:bodyPr wrap="none" rtlCol="0">
            <a:spAutoFit/>
          </a:bodyPr>
          <a:lstStyle/>
          <a:p>
            <a:r>
              <a:rPr lang="en-US" sz="2400" b="1" dirty="0" smtClean="0"/>
              <a:t>Look at the comparative account of the two tissues given below:</a:t>
            </a:r>
            <a:endParaRPr lang="en-US" sz="2400" b="1" dirty="0"/>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natomy.gif"/>
          <p:cNvPicPr>
            <a:picLocks noChangeAspect="1"/>
          </p:cNvPicPr>
          <p:nvPr/>
        </p:nvPicPr>
        <p:blipFill>
          <a:blip r:embed="rId3"/>
          <a:stretch>
            <a:fillRect/>
          </a:stretch>
        </p:blipFill>
        <p:spPr>
          <a:xfrm>
            <a:off x="1066800" y="1447800"/>
            <a:ext cx="6858000" cy="5143500"/>
          </a:xfrm>
          <a:prstGeom prst="rect">
            <a:avLst/>
          </a:prstGeom>
        </p:spPr>
      </p:pic>
      <p:sp>
        <p:nvSpPr>
          <p:cNvPr id="3" name="TextBox 2"/>
          <p:cNvSpPr txBox="1"/>
          <p:nvPr/>
        </p:nvSpPr>
        <p:spPr>
          <a:xfrm>
            <a:off x="-76200" y="228600"/>
            <a:ext cx="9494907" cy="369332"/>
          </a:xfrm>
          <a:prstGeom prst="rect">
            <a:avLst/>
          </a:prstGeom>
          <a:noFill/>
        </p:spPr>
        <p:txBody>
          <a:bodyPr wrap="none" rtlCol="0">
            <a:spAutoFit/>
          </a:bodyPr>
          <a:lstStyle/>
          <a:p>
            <a:r>
              <a:rPr lang="en-US" b="1" dirty="0" smtClean="0">
                <a:latin typeface="Comic Sans MS" pitchFamily="66" charset="0"/>
              </a:rPr>
              <a:t>In the picture given below, you can study the internal structures of Plant organs </a:t>
            </a:r>
            <a:r>
              <a:rPr lang="en-US" dirty="0" smtClean="0">
                <a:latin typeface="Comic Sans MS" pitchFamily="66" charset="0"/>
              </a:rPr>
              <a:t>.</a:t>
            </a:r>
            <a:endParaRPr lang="en-US" dirty="0">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6400" y="1524000"/>
            <a:ext cx="6324600" cy="2246769"/>
          </a:xfrm>
          <a:prstGeom prst="rect">
            <a:avLst/>
          </a:prstGeom>
          <a:noFill/>
        </p:spPr>
        <p:txBody>
          <a:bodyPr wrap="square" rtlCol="0">
            <a:spAutoFit/>
          </a:bodyPr>
          <a:lstStyle/>
          <a:p>
            <a:pPr algn="just"/>
            <a:r>
              <a:rPr lang="en-US" sz="2800" b="1" dirty="0" smtClean="0">
                <a:latin typeface="Comic Sans MS" pitchFamily="66" charset="0"/>
              </a:rPr>
              <a:t>The common complex tissues are, </a:t>
            </a:r>
            <a:r>
              <a:rPr lang="en-US" sz="2800" b="1" dirty="0" smtClean="0">
                <a:solidFill>
                  <a:srgbClr val="C00000"/>
                </a:solidFill>
                <a:latin typeface="Comic Sans MS" pitchFamily="66" charset="0"/>
              </a:rPr>
              <a:t>Xylem</a:t>
            </a:r>
            <a:r>
              <a:rPr lang="en-US" sz="2800" b="1" dirty="0" smtClean="0">
                <a:latin typeface="Comic Sans MS" pitchFamily="66" charset="0"/>
              </a:rPr>
              <a:t> and </a:t>
            </a:r>
            <a:r>
              <a:rPr lang="en-US" sz="2800" b="1" dirty="0" smtClean="0">
                <a:solidFill>
                  <a:srgbClr val="C00000"/>
                </a:solidFill>
                <a:latin typeface="Comic Sans MS" pitchFamily="66" charset="0"/>
              </a:rPr>
              <a:t>Phloem </a:t>
            </a:r>
            <a:r>
              <a:rPr lang="en-US" sz="2800" b="1" dirty="0" smtClean="0">
                <a:latin typeface="Comic Sans MS" pitchFamily="66" charset="0"/>
              </a:rPr>
              <a:t>which are conducting tissues and they  together form </a:t>
            </a:r>
            <a:r>
              <a:rPr lang="en-US" sz="2800" b="1" dirty="0" smtClean="0">
                <a:solidFill>
                  <a:srgbClr val="C00000"/>
                </a:solidFill>
                <a:latin typeface="Comic Sans MS" pitchFamily="66" charset="0"/>
              </a:rPr>
              <a:t>The Vascular Tissue</a:t>
            </a:r>
            <a:r>
              <a:rPr lang="en-US" sz="2800" b="1" dirty="0" smtClean="0">
                <a:latin typeface="Comic Sans MS" pitchFamily="66" charset="0"/>
              </a:rPr>
              <a:t>. </a:t>
            </a:r>
            <a:endParaRPr lang="en-US" sz="2800" b="1" dirty="0">
              <a:latin typeface="Comic Sans MS" pitchFamily="66" charset="0"/>
            </a:endParaRPr>
          </a:p>
        </p:txBody>
      </p:sp>
      <p:pic>
        <p:nvPicPr>
          <p:cNvPr id="3" name="Picture 4" descr="flower gif"/>
          <p:cNvPicPr>
            <a:picLocks noChangeAspect="1" noChangeArrowheads="1" noCrop="1"/>
          </p:cNvPicPr>
          <p:nvPr/>
        </p:nvPicPr>
        <p:blipFill>
          <a:blip r:embed="rId2"/>
          <a:srcRect/>
          <a:stretch>
            <a:fillRect/>
          </a:stretch>
        </p:blipFill>
        <p:spPr bwMode="auto">
          <a:xfrm>
            <a:off x="6553200" y="4267200"/>
            <a:ext cx="2286000" cy="2209800"/>
          </a:xfrm>
          <a:prstGeom prst="rect">
            <a:avLst/>
          </a:prstGeom>
          <a:noFill/>
        </p:spPr>
      </p:pic>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oot1.gif"/>
          <p:cNvPicPr>
            <a:picLocks noChangeAspect="1"/>
          </p:cNvPicPr>
          <p:nvPr/>
        </p:nvPicPr>
        <p:blipFill>
          <a:blip r:embed="rId3"/>
          <a:stretch>
            <a:fillRect/>
          </a:stretch>
        </p:blipFill>
        <p:spPr>
          <a:xfrm>
            <a:off x="5410200" y="2362200"/>
            <a:ext cx="3467100" cy="2247900"/>
          </a:xfrm>
          <a:prstGeom prst="rect">
            <a:avLst/>
          </a:prstGeom>
        </p:spPr>
      </p:pic>
      <p:sp>
        <p:nvSpPr>
          <p:cNvPr id="3" name="TextBox 2"/>
          <p:cNvSpPr txBox="1"/>
          <p:nvPr/>
        </p:nvSpPr>
        <p:spPr>
          <a:xfrm>
            <a:off x="381000" y="1219200"/>
            <a:ext cx="5105400" cy="6709529"/>
          </a:xfrm>
          <a:prstGeom prst="rect">
            <a:avLst/>
          </a:prstGeom>
          <a:noFill/>
        </p:spPr>
        <p:txBody>
          <a:bodyPr wrap="square" rtlCol="0">
            <a:spAutoFit/>
          </a:bodyPr>
          <a:lstStyle/>
          <a:p>
            <a:r>
              <a:rPr lang="en-US" sz="2000" b="1" dirty="0" smtClean="0">
                <a:latin typeface="Comic Sans MS" pitchFamily="66" charset="0"/>
              </a:rPr>
              <a:t>Epidermis covers the outside of the root &amp; has extensions called root hairs that absorb water &amp; minerals and increase the surface area of the root</a:t>
            </a:r>
            <a:r>
              <a:rPr lang="en-US" sz="2000" dirty="0" smtClean="0">
                <a:latin typeface="Comic Sans MS" pitchFamily="66" charset="0"/>
              </a:rPr>
              <a:t> .</a:t>
            </a:r>
          </a:p>
          <a:p>
            <a:r>
              <a:rPr lang="en-US" sz="2000" b="1" dirty="0" smtClean="0">
                <a:latin typeface="Comic Sans MS" pitchFamily="66" charset="0"/>
              </a:rPr>
              <a:t>The core of the root is called the vascular cylinder &amp; contains xylem &amp; phloem.</a:t>
            </a:r>
            <a:r>
              <a:rPr lang="en-US" sz="2000" dirty="0" smtClean="0">
                <a:latin typeface="Comic Sans MS" pitchFamily="66" charset="0"/>
              </a:rPr>
              <a:t> </a:t>
            </a:r>
          </a:p>
          <a:p>
            <a:r>
              <a:rPr lang="en-US" sz="2000" b="1" dirty="0" smtClean="0">
                <a:latin typeface="Comic Sans MS" pitchFamily="66" charset="0"/>
              </a:rPr>
              <a:t>A band of ground tissue called cortex surrounds the vascular cylinder.</a:t>
            </a:r>
            <a:r>
              <a:rPr lang="en-US" sz="2000" dirty="0" smtClean="0">
                <a:latin typeface="Comic Sans MS" pitchFamily="66" charset="0"/>
              </a:rPr>
              <a:t> </a:t>
            </a:r>
          </a:p>
          <a:p>
            <a:r>
              <a:rPr lang="en-US" sz="2000" b="1" dirty="0" smtClean="0">
                <a:latin typeface="Comic Sans MS" pitchFamily="66" charset="0"/>
              </a:rPr>
              <a:t>A single cell layer called endodermis separates the cortex &amp; vascular tissue through which water is channeled into the vascular tissue </a:t>
            </a:r>
            <a:r>
              <a:rPr lang="en-US" sz="2000" dirty="0" smtClean="0">
                <a:latin typeface="Comic Sans MS" pitchFamily="66" charset="0"/>
              </a:rPr>
              <a:t> </a:t>
            </a:r>
          </a:p>
          <a:p>
            <a:r>
              <a:rPr lang="en-US" sz="2000" b="1" dirty="0" smtClean="0">
                <a:latin typeface="Comic Sans MS" pitchFamily="66" charset="0"/>
              </a:rPr>
              <a:t>The </a:t>
            </a:r>
            <a:r>
              <a:rPr lang="en-US" sz="2000" b="1" dirty="0" err="1" smtClean="0">
                <a:latin typeface="Comic Sans MS" pitchFamily="66" charset="0"/>
              </a:rPr>
              <a:t>Pericycle</a:t>
            </a:r>
            <a:r>
              <a:rPr lang="en-US" sz="2000" b="1" dirty="0" smtClean="0">
                <a:latin typeface="Comic Sans MS" pitchFamily="66" charset="0"/>
              </a:rPr>
              <a:t> is the outermost layer of central vascular tissue &amp; forms lateral roots.</a:t>
            </a:r>
            <a:r>
              <a:rPr lang="en-US" sz="2000" dirty="0" smtClean="0">
                <a:latin typeface="Comic Sans MS" pitchFamily="66" charset="0"/>
              </a:rPr>
              <a:t> </a:t>
            </a:r>
          </a:p>
          <a:p>
            <a:endParaRPr lang="en-US" sz="2000" dirty="0" smtClean="0"/>
          </a:p>
          <a:p>
            <a:endParaRPr lang="en-US" dirty="0" smtClean="0"/>
          </a:p>
          <a:p>
            <a:endParaRPr lang="en-US" dirty="0" smtClean="0"/>
          </a:p>
          <a:p>
            <a:endParaRPr lang="en-US" dirty="0" smtClean="0"/>
          </a:p>
          <a:p>
            <a:endParaRPr lang="en-US" dirty="0" smtClean="0"/>
          </a:p>
          <a:p>
            <a:endParaRPr lang="en-US" dirty="0"/>
          </a:p>
        </p:txBody>
      </p:sp>
      <p:sp>
        <p:nvSpPr>
          <p:cNvPr id="4" name="TextBox 3"/>
          <p:cNvSpPr txBox="1"/>
          <p:nvPr/>
        </p:nvSpPr>
        <p:spPr>
          <a:xfrm>
            <a:off x="5943600" y="5029200"/>
            <a:ext cx="3437159" cy="369332"/>
          </a:xfrm>
          <a:prstGeom prst="rect">
            <a:avLst/>
          </a:prstGeom>
          <a:noFill/>
        </p:spPr>
        <p:txBody>
          <a:bodyPr wrap="none" rtlCol="0">
            <a:spAutoFit/>
          </a:bodyPr>
          <a:lstStyle/>
          <a:p>
            <a:r>
              <a:rPr lang="en-US" b="1" dirty="0" smtClean="0">
                <a:latin typeface="Comic Sans MS" pitchFamily="66" charset="0"/>
              </a:rPr>
              <a:t>Cross section of a </a:t>
            </a:r>
            <a:r>
              <a:rPr lang="en-US" b="1" dirty="0" err="1" smtClean="0">
                <a:latin typeface="Comic Sans MS" pitchFamily="66" charset="0"/>
              </a:rPr>
              <a:t>dicot</a:t>
            </a:r>
            <a:r>
              <a:rPr lang="en-US" b="1" dirty="0" smtClean="0">
                <a:latin typeface="Comic Sans MS" pitchFamily="66" charset="0"/>
              </a:rPr>
              <a:t> root</a:t>
            </a:r>
            <a:endParaRPr lang="en-US" b="1" dirty="0">
              <a:latin typeface="Comic Sans MS" pitchFamily="66" charset="0"/>
            </a:endParaRPr>
          </a:p>
        </p:txBody>
      </p:sp>
      <p:sp>
        <p:nvSpPr>
          <p:cNvPr id="7" name="TextBox 6"/>
          <p:cNvSpPr txBox="1"/>
          <p:nvPr/>
        </p:nvSpPr>
        <p:spPr>
          <a:xfrm>
            <a:off x="838200" y="457200"/>
            <a:ext cx="8409674" cy="461665"/>
          </a:xfrm>
          <a:prstGeom prst="rect">
            <a:avLst/>
          </a:prstGeom>
          <a:noFill/>
        </p:spPr>
        <p:txBody>
          <a:bodyPr wrap="none" rtlCol="0">
            <a:spAutoFit/>
          </a:bodyPr>
          <a:lstStyle/>
          <a:p>
            <a:r>
              <a:rPr lang="en-US" sz="2400" b="1" dirty="0" smtClean="0">
                <a:latin typeface="Comic Sans MS" pitchFamily="66" charset="0"/>
              </a:rPr>
              <a:t>You can study the internal structure of Root in detail.</a:t>
            </a:r>
            <a:endParaRPr lang="en-US" sz="2400" b="1" dirty="0">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2050" name="ShockwaveFlash1" r:id="rId2" imgW="8992855" imgH="6876190"/>
    </p:controls>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sstem.gif"/>
          <p:cNvPicPr>
            <a:picLocks noChangeAspect="1"/>
          </p:cNvPicPr>
          <p:nvPr/>
        </p:nvPicPr>
        <p:blipFill>
          <a:blip r:embed="rId3"/>
          <a:stretch>
            <a:fillRect/>
          </a:stretch>
        </p:blipFill>
        <p:spPr>
          <a:xfrm>
            <a:off x="5791200" y="1752600"/>
            <a:ext cx="2857500" cy="2857500"/>
          </a:xfrm>
          <a:prstGeom prst="rect">
            <a:avLst/>
          </a:prstGeom>
        </p:spPr>
      </p:pic>
      <p:pic>
        <p:nvPicPr>
          <p:cNvPr id="4" name="Picture 3" descr="dicotstemcs.gif"/>
          <p:cNvPicPr>
            <a:picLocks noChangeAspect="1"/>
          </p:cNvPicPr>
          <p:nvPr/>
        </p:nvPicPr>
        <p:blipFill>
          <a:blip r:embed="rId4"/>
          <a:stretch>
            <a:fillRect/>
          </a:stretch>
        </p:blipFill>
        <p:spPr>
          <a:xfrm>
            <a:off x="381000" y="1905000"/>
            <a:ext cx="4495800" cy="3324225"/>
          </a:xfrm>
          <a:prstGeom prst="rect">
            <a:avLst/>
          </a:prstGeom>
        </p:spPr>
      </p:pic>
      <p:sp>
        <p:nvSpPr>
          <p:cNvPr id="5" name="TextBox 4"/>
          <p:cNvSpPr txBox="1"/>
          <p:nvPr/>
        </p:nvSpPr>
        <p:spPr>
          <a:xfrm>
            <a:off x="0" y="533400"/>
            <a:ext cx="8573181" cy="369332"/>
          </a:xfrm>
          <a:prstGeom prst="rect">
            <a:avLst/>
          </a:prstGeom>
          <a:noFill/>
        </p:spPr>
        <p:txBody>
          <a:bodyPr wrap="none" rtlCol="0">
            <a:spAutoFit/>
          </a:bodyPr>
          <a:lstStyle/>
          <a:p>
            <a:r>
              <a:rPr lang="en-US" b="1" dirty="0" smtClean="0">
                <a:latin typeface="Comic Sans MS" pitchFamily="66" charset="0"/>
              </a:rPr>
              <a:t>In the images given below, you can see the tissues found inside the stem.</a:t>
            </a:r>
            <a:endParaRPr lang="en-US" b="1" dirty="0">
              <a:latin typeface="Comic Sans MS" pitchFamily="66" charset="0"/>
            </a:endParaRPr>
          </a:p>
        </p:txBody>
      </p:sp>
      <p:sp>
        <p:nvSpPr>
          <p:cNvPr id="6" name="TextBox 5"/>
          <p:cNvSpPr txBox="1"/>
          <p:nvPr/>
        </p:nvSpPr>
        <p:spPr>
          <a:xfrm>
            <a:off x="5334000" y="4648200"/>
            <a:ext cx="3505200" cy="861774"/>
          </a:xfrm>
          <a:prstGeom prst="rect">
            <a:avLst/>
          </a:prstGeom>
          <a:noFill/>
        </p:spPr>
        <p:txBody>
          <a:bodyPr wrap="square" rtlCol="0">
            <a:spAutoFit/>
          </a:bodyPr>
          <a:lstStyle/>
          <a:p>
            <a:r>
              <a:rPr lang="en-US" dirty="0" smtClean="0"/>
              <a:t> </a:t>
            </a:r>
            <a:r>
              <a:rPr lang="en-US" sz="1600" dirty="0" smtClean="0">
                <a:latin typeface="Comic Sans MS" pitchFamily="66" charset="0"/>
              </a:rPr>
              <a:t>This  diagram of the T.S. (Transverse Section) of stem shows the detailed structure.  </a:t>
            </a:r>
            <a:endParaRPr lang="en-US" sz="1600" dirty="0">
              <a:latin typeface="Comic Sans MS" pitchFamily="66" charset="0"/>
            </a:endParaRPr>
          </a:p>
        </p:txBody>
      </p:sp>
      <p:sp>
        <p:nvSpPr>
          <p:cNvPr id="7" name="TextBox 6"/>
          <p:cNvSpPr txBox="1"/>
          <p:nvPr/>
        </p:nvSpPr>
        <p:spPr>
          <a:xfrm>
            <a:off x="381000" y="5867400"/>
            <a:ext cx="8382000" cy="646331"/>
          </a:xfrm>
          <a:prstGeom prst="rect">
            <a:avLst/>
          </a:prstGeom>
          <a:noFill/>
        </p:spPr>
        <p:txBody>
          <a:bodyPr wrap="square" rtlCol="0">
            <a:spAutoFit/>
          </a:bodyPr>
          <a:lstStyle/>
          <a:p>
            <a:r>
              <a:rPr lang="en-US" b="1" dirty="0" smtClean="0">
                <a:latin typeface="Comic Sans MS" pitchFamily="66" charset="0"/>
              </a:rPr>
              <a:t>It is important to note that Vascular Tissue is arranged in bundles with xylem toward the inside &amp; phloem toward the outside</a:t>
            </a:r>
            <a:r>
              <a:rPr lang="en-US" dirty="0" smtClean="0">
                <a:latin typeface="Comic Sans MS" pitchFamily="66" charset="0"/>
              </a:rPr>
              <a:t> </a:t>
            </a:r>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90600"/>
            <a:ext cx="9144000" cy="984885"/>
          </a:xfrm>
          <a:prstGeom prst="rect">
            <a:avLst/>
          </a:prstGeom>
          <a:noFill/>
        </p:spPr>
        <p:txBody>
          <a:bodyPr wrap="square" rtlCol="0">
            <a:spAutoFit/>
          </a:bodyPr>
          <a:lstStyle/>
          <a:p>
            <a:r>
              <a:rPr lang="en-US" sz="2000" b="1" dirty="0" smtClean="0">
                <a:latin typeface="Comic Sans MS" pitchFamily="66" charset="0"/>
              </a:rPr>
              <a:t>Vascular bundles are scattered throughout monocot stems </a:t>
            </a:r>
            <a:r>
              <a:rPr lang="en-US" sz="2000" dirty="0" smtClean="0">
                <a:latin typeface="Comic Sans MS" pitchFamily="66" charset="0"/>
              </a:rPr>
              <a:t> </a:t>
            </a:r>
          </a:p>
          <a:p>
            <a:r>
              <a:rPr lang="en-US" sz="2000" b="1" dirty="0" smtClean="0">
                <a:latin typeface="Comic Sans MS" pitchFamily="66" charset="0"/>
              </a:rPr>
              <a:t>Vascular bundles are arranged in rings in </a:t>
            </a:r>
            <a:r>
              <a:rPr lang="en-US" sz="2000" b="1" dirty="0" err="1" smtClean="0">
                <a:latin typeface="Comic Sans MS" pitchFamily="66" charset="0"/>
              </a:rPr>
              <a:t>dicot</a:t>
            </a:r>
            <a:r>
              <a:rPr lang="en-US" sz="2000" b="1" dirty="0" smtClean="0">
                <a:latin typeface="Comic Sans MS" pitchFamily="66" charset="0"/>
              </a:rPr>
              <a:t> stems </a:t>
            </a:r>
            <a:r>
              <a:rPr lang="en-US" sz="2000" dirty="0" smtClean="0">
                <a:latin typeface="Comic Sans MS" pitchFamily="66" charset="0"/>
              </a:rPr>
              <a:t> </a:t>
            </a:r>
          </a:p>
          <a:p>
            <a:endParaRPr lang="en-US" dirty="0"/>
          </a:p>
        </p:txBody>
      </p:sp>
      <p:pic>
        <p:nvPicPr>
          <p:cNvPr id="5122" name="Picture 2"/>
          <p:cNvPicPr>
            <a:picLocks noChangeAspect="1" noChangeArrowheads="1"/>
          </p:cNvPicPr>
          <p:nvPr/>
        </p:nvPicPr>
        <p:blipFill>
          <a:blip r:embed="rId2"/>
          <a:srcRect/>
          <a:stretch>
            <a:fillRect/>
          </a:stretch>
        </p:blipFill>
        <p:spPr bwMode="auto">
          <a:xfrm>
            <a:off x="2057400" y="2209800"/>
            <a:ext cx="3743325" cy="1857375"/>
          </a:xfrm>
          <a:prstGeom prst="rect">
            <a:avLst/>
          </a:prstGeom>
          <a:noFill/>
          <a:ln w="9525">
            <a:noFill/>
            <a:miter lim="800000"/>
            <a:headEnd/>
            <a:tailEnd/>
          </a:ln>
          <a:effectLst/>
        </p:spPr>
      </p:pic>
      <p:sp>
        <p:nvSpPr>
          <p:cNvPr id="4" name="TextBox 3"/>
          <p:cNvSpPr txBox="1"/>
          <p:nvPr/>
        </p:nvSpPr>
        <p:spPr>
          <a:xfrm>
            <a:off x="0" y="4648200"/>
            <a:ext cx="8991600" cy="1015663"/>
          </a:xfrm>
          <a:prstGeom prst="rect">
            <a:avLst/>
          </a:prstGeom>
          <a:noFill/>
        </p:spPr>
        <p:txBody>
          <a:bodyPr wrap="square" rtlCol="0">
            <a:spAutoFit/>
          </a:bodyPr>
          <a:lstStyle/>
          <a:p>
            <a:r>
              <a:rPr lang="en-US" sz="2000" b="1" dirty="0" smtClean="0">
                <a:latin typeface="Comic Sans MS" pitchFamily="66" charset="0"/>
              </a:rPr>
              <a:t>Secondary grow (woody growth) occurs in </a:t>
            </a:r>
            <a:r>
              <a:rPr lang="en-US" sz="2000" b="1" dirty="0" err="1" smtClean="0">
                <a:latin typeface="Comic Sans MS" pitchFamily="66" charset="0"/>
              </a:rPr>
              <a:t>dicots</a:t>
            </a:r>
            <a:r>
              <a:rPr lang="en-US" sz="2000" b="1" dirty="0" smtClean="0">
                <a:latin typeface="Comic Sans MS" pitchFamily="66" charset="0"/>
              </a:rPr>
              <a:t>, but less often in monocots</a:t>
            </a:r>
            <a:r>
              <a:rPr lang="en-US" sz="2000" dirty="0" smtClean="0">
                <a:latin typeface="Comic Sans MS" pitchFamily="66" charset="0"/>
              </a:rPr>
              <a:t> </a:t>
            </a:r>
          </a:p>
          <a:p>
            <a:r>
              <a:rPr lang="en-US" sz="2000" b="1" dirty="0" smtClean="0">
                <a:latin typeface="Comic Sans MS" pitchFamily="66" charset="0"/>
              </a:rPr>
              <a:t>Plants with only primary growth (non-woody) are called herbaceous</a:t>
            </a:r>
            <a:endParaRPr lang="en-US" sz="2000" dirty="0">
              <a:latin typeface="Comic Sans MS" pitchFamily="66" charset="0"/>
            </a:endParaRPr>
          </a:p>
        </p:txBody>
      </p:sp>
      <p:sp>
        <p:nvSpPr>
          <p:cNvPr id="5" name="TextBox 4"/>
          <p:cNvSpPr txBox="1"/>
          <p:nvPr/>
        </p:nvSpPr>
        <p:spPr>
          <a:xfrm>
            <a:off x="2286000" y="304800"/>
            <a:ext cx="4012637" cy="461665"/>
          </a:xfrm>
          <a:prstGeom prst="rect">
            <a:avLst/>
          </a:prstGeom>
          <a:noFill/>
        </p:spPr>
        <p:txBody>
          <a:bodyPr wrap="none" rtlCol="0">
            <a:spAutoFit/>
          </a:bodyPr>
          <a:lstStyle/>
          <a:p>
            <a:r>
              <a:rPr lang="en-US" sz="2400" b="1" dirty="0" smtClean="0">
                <a:latin typeface="Comic Sans MS" pitchFamily="66" charset="0"/>
              </a:rPr>
              <a:t>Monocot and </a:t>
            </a:r>
            <a:r>
              <a:rPr lang="en-US" sz="2400" b="1" dirty="0" err="1" smtClean="0">
                <a:latin typeface="Comic Sans MS" pitchFamily="66" charset="0"/>
              </a:rPr>
              <a:t>Dicot</a:t>
            </a:r>
            <a:r>
              <a:rPr lang="en-US" sz="2400" b="1" dirty="0" smtClean="0">
                <a:latin typeface="Comic Sans MS" pitchFamily="66" charset="0"/>
              </a:rPr>
              <a:t> Stems</a:t>
            </a:r>
            <a:endParaRPr lang="en-US" sz="2400" b="1" dirty="0">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Let us answer…</a:t>
            </a:r>
            <a:endParaRPr lang="en-US" dirty="0"/>
          </a:p>
        </p:txBody>
      </p:sp>
      <p:sp>
        <p:nvSpPr>
          <p:cNvPr id="5" name="TextBox 4"/>
          <p:cNvSpPr txBox="1"/>
          <p:nvPr/>
        </p:nvSpPr>
        <p:spPr>
          <a:xfrm>
            <a:off x="762000" y="1600200"/>
            <a:ext cx="4523995" cy="338554"/>
          </a:xfrm>
          <a:prstGeom prst="rect">
            <a:avLst/>
          </a:prstGeom>
          <a:noFill/>
        </p:spPr>
        <p:txBody>
          <a:bodyPr wrap="none" rtlCol="0">
            <a:spAutoFit/>
          </a:bodyPr>
          <a:lstStyle/>
          <a:p>
            <a:r>
              <a:rPr lang="en-US" sz="1600" b="1" dirty="0" smtClean="0">
                <a:latin typeface="Comic Sans MS" pitchFamily="66" charset="0"/>
              </a:rPr>
              <a:t>1. Upon maturity, sieve tube elements lack</a:t>
            </a:r>
            <a:endParaRPr lang="en-US" sz="1600" b="1" dirty="0">
              <a:latin typeface="Comic Sans MS" pitchFamily="66" charset="0"/>
            </a:endParaRPr>
          </a:p>
        </p:txBody>
      </p:sp>
      <p:sp>
        <p:nvSpPr>
          <p:cNvPr id="6" name="TextBox 5"/>
          <p:cNvSpPr txBox="1"/>
          <p:nvPr/>
        </p:nvSpPr>
        <p:spPr>
          <a:xfrm>
            <a:off x="1066800" y="1981200"/>
            <a:ext cx="1511952" cy="1077218"/>
          </a:xfrm>
          <a:prstGeom prst="rect">
            <a:avLst/>
          </a:prstGeom>
          <a:noFill/>
        </p:spPr>
        <p:txBody>
          <a:bodyPr wrap="none" rtlCol="0">
            <a:spAutoFit/>
          </a:bodyPr>
          <a:lstStyle/>
          <a:p>
            <a:pPr marL="342900" indent="-342900">
              <a:buAutoNum type="alphaLcPeriod"/>
            </a:pPr>
            <a:r>
              <a:rPr lang="en-US" sz="1600" b="1" dirty="0" smtClean="0">
                <a:latin typeface="Comic Sans MS" pitchFamily="66" charset="0"/>
              </a:rPr>
              <a:t>Nuclei</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Cytoplasm</a:t>
            </a:r>
          </a:p>
          <a:p>
            <a:pPr marL="342900" indent="-342900">
              <a:buAutoNum type="alphaLcPeriod"/>
            </a:pPr>
            <a:endParaRPr lang="en-US" sz="1600" b="1" dirty="0">
              <a:latin typeface="Comic Sans MS" pitchFamily="66" charset="0"/>
            </a:endParaRPr>
          </a:p>
        </p:txBody>
      </p:sp>
      <p:sp>
        <p:nvSpPr>
          <p:cNvPr id="7" name="TextBox 6"/>
          <p:cNvSpPr txBox="1"/>
          <p:nvPr/>
        </p:nvSpPr>
        <p:spPr>
          <a:xfrm>
            <a:off x="762000" y="3048000"/>
            <a:ext cx="7696200" cy="584775"/>
          </a:xfrm>
          <a:prstGeom prst="rect">
            <a:avLst/>
          </a:prstGeom>
          <a:noFill/>
        </p:spPr>
        <p:txBody>
          <a:bodyPr wrap="square" rtlCol="0">
            <a:spAutoFit/>
          </a:bodyPr>
          <a:lstStyle/>
          <a:p>
            <a:r>
              <a:rPr lang="en-US" sz="1600" b="1" dirty="0" smtClean="0">
                <a:latin typeface="Comic Sans MS" pitchFamily="66" charset="0"/>
              </a:rPr>
              <a:t>2. In vascular plants, transport of sugar solutions is through tubes constructed of cells called: </a:t>
            </a:r>
            <a:endParaRPr lang="en-US" sz="1600" b="1" dirty="0">
              <a:latin typeface="Comic Sans MS" pitchFamily="66" charset="0"/>
            </a:endParaRPr>
          </a:p>
        </p:txBody>
      </p:sp>
      <p:sp>
        <p:nvSpPr>
          <p:cNvPr id="8" name="TextBox 7"/>
          <p:cNvSpPr txBox="1"/>
          <p:nvPr/>
        </p:nvSpPr>
        <p:spPr>
          <a:xfrm>
            <a:off x="1143000" y="3886200"/>
            <a:ext cx="2593980" cy="2308324"/>
          </a:xfrm>
          <a:prstGeom prst="rect">
            <a:avLst/>
          </a:prstGeom>
          <a:noFill/>
        </p:spPr>
        <p:txBody>
          <a:bodyPr wrap="none" rtlCol="0">
            <a:spAutoFit/>
          </a:bodyPr>
          <a:lstStyle/>
          <a:p>
            <a:r>
              <a:rPr lang="en-US" sz="1600" b="1" dirty="0" smtClean="0">
                <a:latin typeface="Comic Sans MS" pitchFamily="66" charset="0"/>
              </a:rPr>
              <a:t>a. Vessel elements</a:t>
            </a:r>
          </a:p>
          <a:p>
            <a:r>
              <a:rPr lang="en-US" sz="1600" b="1" dirty="0" smtClean="0">
                <a:latin typeface="Comic Sans MS" pitchFamily="66" charset="0"/>
              </a:rPr>
              <a:t> </a:t>
            </a:r>
            <a:br>
              <a:rPr lang="en-US" sz="1600" b="1" dirty="0" smtClean="0">
                <a:latin typeface="Comic Sans MS" pitchFamily="66" charset="0"/>
              </a:rPr>
            </a:br>
            <a:r>
              <a:rPr lang="en-US" sz="1600" b="1" dirty="0" smtClean="0">
                <a:latin typeface="Comic Sans MS" pitchFamily="66" charset="0"/>
              </a:rPr>
              <a:t>b. Companion Cells</a:t>
            </a:r>
          </a:p>
          <a:p>
            <a:r>
              <a:rPr lang="en-US" sz="1600" b="1" dirty="0" smtClean="0">
                <a:latin typeface="Comic Sans MS" pitchFamily="66" charset="0"/>
              </a:rPr>
              <a:t> </a:t>
            </a:r>
            <a:br>
              <a:rPr lang="en-US" sz="1600" b="1" dirty="0" smtClean="0">
                <a:latin typeface="Comic Sans MS" pitchFamily="66" charset="0"/>
              </a:rPr>
            </a:br>
            <a:r>
              <a:rPr lang="en-US" sz="1600" b="1" dirty="0" smtClean="0">
                <a:latin typeface="Comic Sans MS" pitchFamily="66" charset="0"/>
              </a:rPr>
              <a:t>c. </a:t>
            </a:r>
            <a:r>
              <a:rPr lang="en-US" sz="1600" b="1" dirty="0" err="1" smtClean="0">
                <a:latin typeface="Comic Sans MS" pitchFamily="66" charset="0"/>
              </a:rPr>
              <a:t>Tracheids</a:t>
            </a:r>
            <a:r>
              <a:rPr lang="en-US" sz="1600" b="1" dirty="0" smtClean="0">
                <a:latin typeface="Comic Sans MS" pitchFamily="66" charset="0"/>
              </a:rPr>
              <a:t> </a:t>
            </a:r>
          </a:p>
          <a:p>
            <a:r>
              <a:rPr lang="en-US" sz="1600" b="1" dirty="0" smtClean="0">
                <a:latin typeface="Comic Sans MS" pitchFamily="66" charset="0"/>
              </a:rPr>
              <a:t/>
            </a:r>
            <a:br>
              <a:rPr lang="en-US" sz="1600" b="1" dirty="0" smtClean="0">
                <a:latin typeface="Comic Sans MS" pitchFamily="66" charset="0"/>
              </a:rPr>
            </a:br>
            <a:r>
              <a:rPr lang="en-US" sz="1600" b="1" dirty="0" smtClean="0">
                <a:latin typeface="Comic Sans MS" pitchFamily="66" charset="0"/>
              </a:rPr>
              <a:t>d. Sieve-Tube Elements</a:t>
            </a:r>
          </a:p>
          <a:p>
            <a:endParaRPr lang="en-US" sz="1600" b="1" dirty="0" smtClean="0">
              <a:latin typeface="Comic Sans MS" pitchFamily="66" charset="0"/>
            </a:endParaRPr>
          </a:p>
          <a:p>
            <a:endParaRPr lang="en-US" sz="1600" b="1" dirty="0">
              <a:latin typeface="Comic Sans MS" pitchFamily="66"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09600" y="457200"/>
            <a:ext cx="7467600" cy="338554"/>
          </a:xfrm>
          <a:prstGeom prst="rect">
            <a:avLst/>
          </a:prstGeom>
          <a:noFill/>
        </p:spPr>
        <p:txBody>
          <a:bodyPr wrap="square" rtlCol="0">
            <a:spAutoFit/>
          </a:bodyPr>
          <a:lstStyle/>
          <a:p>
            <a:r>
              <a:rPr lang="en-US" sz="1600" b="1" dirty="0" smtClean="0">
                <a:latin typeface="Comic Sans MS" pitchFamily="66" charset="0"/>
              </a:rPr>
              <a:t>3. All vascular plants possess </a:t>
            </a:r>
            <a:r>
              <a:rPr lang="en-US" sz="1600" b="1" dirty="0" err="1" smtClean="0">
                <a:latin typeface="Comic Sans MS" pitchFamily="66" charset="0"/>
              </a:rPr>
              <a:t>tracheids</a:t>
            </a:r>
            <a:r>
              <a:rPr lang="en-US" sz="1600" b="1" dirty="0" smtClean="0">
                <a:latin typeface="Comic Sans MS" pitchFamily="66" charset="0"/>
              </a:rPr>
              <a:t> but vessels are only found in</a:t>
            </a:r>
            <a:endParaRPr lang="en-US" sz="1600" b="1" dirty="0">
              <a:latin typeface="Comic Sans MS" pitchFamily="66" charset="0"/>
            </a:endParaRPr>
          </a:p>
        </p:txBody>
      </p:sp>
      <p:sp>
        <p:nvSpPr>
          <p:cNvPr id="8" name="TextBox 7"/>
          <p:cNvSpPr txBox="1"/>
          <p:nvPr/>
        </p:nvSpPr>
        <p:spPr>
          <a:xfrm>
            <a:off x="990600" y="1066800"/>
            <a:ext cx="1834156" cy="830997"/>
          </a:xfrm>
          <a:prstGeom prst="rect">
            <a:avLst/>
          </a:prstGeom>
          <a:noFill/>
        </p:spPr>
        <p:txBody>
          <a:bodyPr wrap="none" rtlCol="0">
            <a:spAutoFit/>
          </a:bodyPr>
          <a:lstStyle/>
          <a:p>
            <a:pPr marL="342900" indent="-342900">
              <a:buAutoNum type="alphaLcPeriod"/>
            </a:pPr>
            <a:r>
              <a:rPr lang="en-US" sz="1600" b="1" dirty="0" smtClean="0">
                <a:latin typeface="Comic Sans MS" pitchFamily="66" charset="0"/>
              </a:rPr>
              <a:t>Angiosperms </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err="1" smtClean="0">
                <a:latin typeface="Comic Sans MS" pitchFamily="66" charset="0"/>
              </a:rPr>
              <a:t>Gymnoperms</a:t>
            </a:r>
            <a:endParaRPr lang="en-US" sz="1600" b="1" dirty="0">
              <a:latin typeface="Comic Sans MS" pitchFamily="66" charset="0"/>
            </a:endParaRPr>
          </a:p>
        </p:txBody>
      </p:sp>
      <p:sp>
        <p:nvSpPr>
          <p:cNvPr id="9" name="TextBox 8"/>
          <p:cNvSpPr txBox="1"/>
          <p:nvPr/>
        </p:nvSpPr>
        <p:spPr>
          <a:xfrm>
            <a:off x="609600" y="2209800"/>
            <a:ext cx="4120039" cy="338554"/>
          </a:xfrm>
          <a:prstGeom prst="rect">
            <a:avLst/>
          </a:prstGeom>
          <a:noFill/>
        </p:spPr>
        <p:txBody>
          <a:bodyPr wrap="none" rtlCol="0">
            <a:spAutoFit/>
          </a:bodyPr>
          <a:lstStyle/>
          <a:p>
            <a:r>
              <a:rPr lang="en-US" sz="1600" b="1" dirty="0" smtClean="0">
                <a:latin typeface="Comic Sans MS" pitchFamily="66" charset="0"/>
              </a:rPr>
              <a:t>4. The conducting tissues of xylem are</a:t>
            </a:r>
            <a:endParaRPr lang="en-US" sz="1600" b="1" dirty="0">
              <a:latin typeface="Comic Sans MS" pitchFamily="66" charset="0"/>
            </a:endParaRPr>
          </a:p>
        </p:txBody>
      </p:sp>
      <p:sp>
        <p:nvSpPr>
          <p:cNvPr id="10" name="TextBox 9"/>
          <p:cNvSpPr txBox="1"/>
          <p:nvPr/>
        </p:nvSpPr>
        <p:spPr>
          <a:xfrm>
            <a:off x="1066800" y="2743200"/>
            <a:ext cx="4323620" cy="830997"/>
          </a:xfrm>
          <a:prstGeom prst="rect">
            <a:avLst/>
          </a:prstGeom>
          <a:noFill/>
        </p:spPr>
        <p:txBody>
          <a:bodyPr wrap="none" rtlCol="0">
            <a:spAutoFit/>
          </a:bodyPr>
          <a:lstStyle/>
          <a:p>
            <a:pPr marL="342900" indent="-342900">
              <a:buAutoNum type="alphaLcPeriod"/>
            </a:pPr>
            <a:r>
              <a:rPr lang="en-US" sz="1600" b="1" dirty="0" err="1" smtClean="0">
                <a:latin typeface="Comic Sans MS" pitchFamily="66" charset="0"/>
              </a:rPr>
              <a:t>Tracheids</a:t>
            </a:r>
            <a:r>
              <a:rPr lang="en-US" sz="1600" b="1" dirty="0" smtClean="0">
                <a:latin typeface="Comic Sans MS" pitchFamily="66" charset="0"/>
              </a:rPr>
              <a:t>  and vessels</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 Xylem </a:t>
            </a:r>
            <a:r>
              <a:rPr lang="en-US" sz="1600" b="1" dirty="0" err="1" smtClean="0">
                <a:latin typeface="Comic Sans MS" pitchFamily="66" charset="0"/>
              </a:rPr>
              <a:t>fibres</a:t>
            </a:r>
            <a:r>
              <a:rPr lang="en-US" sz="1600" b="1" dirty="0" smtClean="0">
                <a:latin typeface="Comic Sans MS" pitchFamily="66" charset="0"/>
              </a:rPr>
              <a:t> and xylem parenchyma.</a:t>
            </a:r>
            <a:endParaRPr lang="en-US" sz="1600" b="1" dirty="0">
              <a:latin typeface="Comic Sans MS" pitchFamily="66" charset="0"/>
            </a:endParaRPr>
          </a:p>
        </p:txBody>
      </p:sp>
      <p:sp>
        <p:nvSpPr>
          <p:cNvPr id="11" name="TextBox 10"/>
          <p:cNvSpPr txBox="1"/>
          <p:nvPr/>
        </p:nvSpPr>
        <p:spPr>
          <a:xfrm>
            <a:off x="609600" y="3810000"/>
            <a:ext cx="4810932" cy="338554"/>
          </a:xfrm>
          <a:prstGeom prst="rect">
            <a:avLst/>
          </a:prstGeom>
          <a:noFill/>
        </p:spPr>
        <p:txBody>
          <a:bodyPr wrap="none" rtlCol="0">
            <a:spAutoFit/>
          </a:bodyPr>
          <a:lstStyle/>
          <a:p>
            <a:r>
              <a:rPr lang="en-US" sz="1600" b="1" dirty="0" smtClean="0">
                <a:latin typeface="Comic Sans MS" pitchFamily="66" charset="0"/>
              </a:rPr>
              <a:t>5. In plants, regions requiring food are called</a:t>
            </a:r>
            <a:endParaRPr lang="en-US" sz="1600" b="1" dirty="0">
              <a:latin typeface="Comic Sans MS" pitchFamily="66" charset="0"/>
            </a:endParaRPr>
          </a:p>
        </p:txBody>
      </p:sp>
      <p:sp>
        <p:nvSpPr>
          <p:cNvPr id="12" name="TextBox 11"/>
          <p:cNvSpPr txBox="1"/>
          <p:nvPr/>
        </p:nvSpPr>
        <p:spPr>
          <a:xfrm>
            <a:off x="1066800" y="4419600"/>
            <a:ext cx="1208985" cy="830997"/>
          </a:xfrm>
          <a:prstGeom prst="rect">
            <a:avLst/>
          </a:prstGeom>
          <a:noFill/>
        </p:spPr>
        <p:txBody>
          <a:bodyPr wrap="none" rtlCol="0">
            <a:spAutoFit/>
          </a:bodyPr>
          <a:lstStyle/>
          <a:p>
            <a:pPr marL="342900" indent="-342900">
              <a:buAutoNum type="alphaLcPeriod"/>
            </a:pPr>
            <a:r>
              <a:rPr lang="en-US" sz="1600" b="1" dirty="0" smtClean="0">
                <a:latin typeface="Comic Sans MS" pitchFamily="66" charset="0"/>
              </a:rPr>
              <a:t>Sinks</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Source</a:t>
            </a:r>
            <a:endParaRPr lang="en-US" sz="1600" b="1" dirty="0">
              <a:latin typeface="Comic Sans MS" pitchFamily="66"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2486578" cy="369332"/>
          </a:xfrm>
          <a:prstGeom prst="rect">
            <a:avLst/>
          </a:prstGeom>
          <a:noFill/>
        </p:spPr>
        <p:txBody>
          <a:bodyPr wrap="none" rtlCol="0">
            <a:spAutoFit/>
          </a:bodyPr>
          <a:lstStyle/>
          <a:p>
            <a:r>
              <a:rPr lang="en-US" b="1" dirty="0" smtClean="0">
                <a:latin typeface="Comic Sans MS" pitchFamily="66" charset="0"/>
              </a:rPr>
              <a:t>6. Companion cells… </a:t>
            </a:r>
            <a:endParaRPr lang="en-US" dirty="0"/>
          </a:p>
        </p:txBody>
      </p:sp>
      <p:sp>
        <p:nvSpPr>
          <p:cNvPr id="3" name="TextBox 2"/>
          <p:cNvSpPr txBox="1"/>
          <p:nvPr/>
        </p:nvSpPr>
        <p:spPr>
          <a:xfrm>
            <a:off x="609600" y="914400"/>
            <a:ext cx="7529625" cy="2062103"/>
          </a:xfrm>
          <a:prstGeom prst="rect">
            <a:avLst/>
          </a:prstGeom>
          <a:noFill/>
        </p:spPr>
        <p:txBody>
          <a:bodyPr wrap="none" rtlCol="0">
            <a:spAutoFit/>
          </a:bodyPr>
          <a:lstStyle/>
          <a:p>
            <a:pPr marL="342900" indent="-342900">
              <a:buAutoNum type="alphaLcPeriod"/>
            </a:pPr>
            <a:r>
              <a:rPr lang="en-US" sz="1600" b="1" dirty="0" smtClean="0">
                <a:latin typeface="Comic Sans MS" pitchFamily="66" charset="0"/>
              </a:rPr>
              <a:t>transport organic compounds.</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helps to regulate the metabolic activities of the sieve tube elements.</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give the plant mechanical strength. </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store compounds such as starch. </a:t>
            </a:r>
          </a:p>
          <a:p>
            <a:endParaRPr lang="en-US" sz="1600" dirty="0"/>
          </a:p>
        </p:txBody>
      </p:sp>
      <p:sp>
        <p:nvSpPr>
          <p:cNvPr id="4" name="TextBox 3"/>
          <p:cNvSpPr txBox="1"/>
          <p:nvPr/>
        </p:nvSpPr>
        <p:spPr>
          <a:xfrm>
            <a:off x="457200" y="3048000"/>
            <a:ext cx="2484976" cy="338554"/>
          </a:xfrm>
          <a:prstGeom prst="rect">
            <a:avLst/>
          </a:prstGeom>
          <a:noFill/>
        </p:spPr>
        <p:txBody>
          <a:bodyPr wrap="none" rtlCol="0">
            <a:spAutoFit/>
          </a:bodyPr>
          <a:lstStyle/>
          <a:p>
            <a:r>
              <a:rPr lang="en-US" sz="1600" b="1" dirty="0" smtClean="0">
                <a:latin typeface="Comic Sans MS" pitchFamily="66" charset="0"/>
              </a:rPr>
              <a:t>7. Vessel elements are</a:t>
            </a:r>
            <a:endParaRPr lang="en-US" sz="1600" b="1" dirty="0"/>
          </a:p>
        </p:txBody>
      </p:sp>
      <p:sp>
        <p:nvSpPr>
          <p:cNvPr id="5" name="Rectangle 4"/>
          <p:cNvSpPr/>
          <p:nvPr/>
        </p:nvSpPr>
        <p:spPr>
          <a:xfrm>
            <a:off x="609600" y="3581400"/>
            <a:ext cx="4572000" cy="1354217"/>
          </a:xfrm>
          <a:prstGeom prst="rect">
            <a:avLst/>
          </a:prstGeom>
        </p:spPr>
        <p:txBody>
          <a:bodyPr>
            <a:spAutoFit/>
          </a:bodyPr>
          <a:lstStyle/>
          <a:p>
            <a:pPr marL="342900" indent="-342900">
              <a:buFontTx/>
              <a:buAutoNum type="alphaLcPeriod"/>
            </a:pPr>
            <a:r>
              <a:rPr lang="en-US" sz="1600" b="1" dirty="0" err="1" smtClean="0">
                <a:latin typeface="Comic Sans MS" pitchFamily="66" charset="0"/>
              </a:rPr>
              <a:t>Collenchyma</a:t>
            </a:r>
            <a:r>
              <a:rPr lang="en-US" sz="1600" b="1" dirty="0" smtClean="0">
                <a:latin typeface="Comic Sans MS" pitchFamily="66" charset="0"/>
              </a:rPr>
              <a:t> cells</a:t>
            </a:r>
          </a:p>
          <a:p>
            <a:pPr marL="342900" indent="-342900">
              <a:buFontTx/>
              <a:buAutoNum type="alphaLcPeriod"/>
            </a:pPr>
            <a:endParaRPr lang="en-US" sz="1600" b="1" dirty="0" smtClean="0">
              <a:latin typeface="Comic Sans MS" pitchFamily="66" charset="0"/>
            </a:endParaRPr>
          </a:p>
          <a:p>
            <a:pPr marL="342900" indent="-342900">
              <a:buAutoNum type="alphaLcPeriod"/>
            </a:pPr>
            <a:r>
              <a:rPr lang="en-US" sz="1600" b="1" dirty="0" smtClean="0">
                <a:latin typeface="Comic Sans MS" pitchFamily="66" charset="0"/>
              </a:rPr>
              <a:t>parenchyma cells </a:t>
            </a:r>
          </a:p>
          <a:p>
            <a:pPr marL="342900" indent="-342900">
              <a:buAutoNum type="alphaLcPeriod"/>
            </a:pPr>
            <a:endParaRPr lang="en-US" sz="1600" b="1" dirty="0" smtClean="0">
              <a:latin typeface="Comic Sans MS" pitchFamily="66" charset="0"/>
            </a:endParaRPr>
          </a:p>
          <a:p>
            <a:pPr marL="342900" indent="-342900">
              <a:buAutoNum type="alphaLcPeriod"/>
            </a:pPr>
            <a:r>
              <a:rPr lang="en-US" sz="1600" b="1" dirty="0" err="1" smtClean="0">
                <a:latin typeface="Comic Sans MS" pitchFamily="66" charset="0"/>
              </a:rPr>
              <a:t>Sclerenchyma</a:t>
            </a:r>
            <a:r>
              <a:rPr lang="en-US" sz="1600" b="1" dirty="0" smtClean="0">
                <a:latin typeface="Comic Sans MS" pitchFamily="66" charset="0"/>
              </a:rPr>
              <a:t> cell</a:t>
            </a:r>
            <a:r>
              <a:rPr lang="en-US" sz="1200" b="1" dirty="0" smtClean="0">
                <a:latin typeface="Comic Sans MS" pitchFamily="66" charset="0"/>
              </a:rPr>
              <a:t>s.</a:t>
            </a:r>
            <a:endParaRPr lang="en-US" sz="1200" b="1" dirty="0">
              <a:latin typeface="Comic Sans MS" pitchFamily="66" charset="0"/>
            </a:endParaRPr>
          </a:p>
        </p:txBody>
      </p:sp>
      <p:sp>
        <p:nvSpPr>
          <p:cNvPr id="6" name="Rectangle 5"/>
          <p:cNvSpPr/>
          <p:nvPr/>
        </p:nvSpPr>
        <p:spPr>
          <a:xfrm>
            <a:off x="457200" y="5334000"/>
            <a:ext cx="7467600" cy="338554"/>
          </a:xfrm>
          <a:prstGeom prst="rect">
            <a:avLst/>
          </a:prstGeom>
        </p:spPr>
        <p:txBody>
          <a:bodyPr wrap="square">
            <a:spAutoFit/>
          </a:bodyPr>
          <a:lstStyle/>
          <a:p>
            <a:r>
              <a:rPr lang="en-US" sz="1600" b="1" dirty="0" smtClean="0">
                <a:latin typeface="Comic Sans MS" pitchFamily="66" charset="0"/>
              </a:rPr>
              <a:t>8. In roots, the ‘</a:t>
            </a:r>
            <a:r>
              <a:rPr lang="en-US" sz="1600" b="1" dirty="0" err="1" smtClean="0">
                <a:latin typeface="Comic Sans MS" pitchFamily="66" charset="0"/>
              </a:rPr>
              <a:t>Pericycle</a:t>
            </a:r>
            <a:r>
              <a:rPr lang="en-US" sz="1600" b="1" dirty="0" smtClean="0">
                <a:latin typeface="Comic Sans MS" pitchFamily="66" charset="0"/>
              </a:rPr>
              <a:t>’ is the outermost layer of</a:t>
            </a:r>
            <a:endParaRPr lang="en-US" sz="1600" dirty="0"/>
          </a:p>
        </p:txBody>
      </p:sp>
      <p:sp>
        <p:nvSpPr>
          <p:cNvPr id="7" name="Rectangle 6"/>
          <p:cNvSpPr/>
          <p:nvPr/>
        </p:nvSpPr>
        <p:spPr>
          <a:xfrm>
            <a:off x="762000" y="5715000"/>
            <a:ext cx="2795958" cy="769441"/>
          </a:xfrm>
          <a:prstGeom prst="rect">
            <a:avLst/>
          </a:prstGeom>
        </p:spPr>
        <p:txBody>
          <a:bodyPr wrap="none">
            <a:spAutoFit/>
          </a:bodyPr>
          <a:lstStyle/>
          <a:p>
            <a:pPr marL="342900" indent="-342900">
              <a:buAutoNum type="alphaLcPeriod"/>
            </a:pPr>
            <a:r>
              <a:rPr lang="en-US" sz="1600" b="1" dirty="0" smtClean="0">
                <a:latin typeface="Comic Sans MS" pitchFamily="66" charset="0"/>
              </a:rPr>
              <a:t>Central vascular tissue</a:t>
            </a:r>
          </a:p>
          <a:p>
            <a:pPr marL="342900" indent="-342900">
              <a:buAutoNum type="alphaLcPeriod"/>
            </a:pPr>
            <a:endParaRPr lang="en-US" sz="1200" b="1" dirty="0" smtClean="0">
              <a:latin typeface="Comic Sans MS" pitchFamily="66" charset="0"/>
            </a:endParaRPr>
          </a:p>
          <a:p>
            <a:pPr marL="342900" indent="-342900">
              <a:buAutoNum type="alphaLcPeriod"/>
            </a:pPr>
            <a:r>
              <a:rPr lang="en-US" sz="1600" b="1" dirty="0" smtClean="0">
                <a:latin typeface="Comic Sans MS" pitchFamily="66" charset="0"/>
              </a:rPr>
              <a:t>Cortex </a:t>
            </a:r>
            <a:endParaRPr lang="en-US" sz="16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2" name="TextBox 21"/>
          <p:cNvSpPr txBox="1"/>
          <p:nvPr/>
        </p:nvSpPr>
        <p:spPr>
          <a:xfrm>
            <a:off x="990600" y="381000"/>
            <a:ext cx="1797095" cy="523220"/>
          </a:xfrm>
          <a:prstGeom prst="rect">
            <a:avLst/>
          </a:prstGeom>
          <a:noFill/>
        </p:spPr>
        <p:txBody>
          <a:bodyPr wrap="none" rtlCol="0">
            <a:spAutoFit/>
          </a:bodyPr>
          <a:lstStyle/>
          <a:p>
            <a:r>
              <a:rPr lang="en-US" sz="2800" b="1" i="1" u="sng" dirty="0" smtClean="0"/>
              <a:t>References</a:t>
            </a:r>
            <a:endParaRPr lang="en-US" b="1" i="1" u="sng" dirty="0"/>
          </a:p>
        </p:txBody>
      </p:sp>
      <p:sp>
        <p:nvSpPr>
          <p:cNvPr id="23" name="Rectangle 22"/>
          <p:cNvSpPr/>
          <p:nvPr/>
        </p:nvSpPr>
        <p:spPr>
          <a:xfrm>
            <a:off x="914400" y="990600"/>
            <a:ext cx="8077200" cy="3754874"/>
          </a:xfrm>
          <a:prstGeom prst="rect">
            <a:avLst/>
          </a:prstGeom>
        </p:spPr>
        <p:txBody>
          <a:bodyPr wrap="square">
            <a:spAutoFit/>
          </a:bodyPr>
          <a:lstStyle/>
          <a:p>
            <a:pPr>
              <a:buFont typeface="Wingdings" pitchFamily="2" charset="2"/>
              <a:buChar char="Ø"/>
            </a:pPr>
            <a:r>
              <a:rPr lang="en-US" sz="1400" dirty="0" smtClean="0"/>
              <a:t> http://www.hcs.ohio-state.edu/hcs300/gif/tsstem.gif</a:t>
            </a:r>
          </a:p>
          <a:p>
            <a:pPr>
              <a:buFont typeface="Wingdings" pitchFamily="2" charset="2"/>
              <a:buChar char="Ø"/>
            </a:pPr>
            <a:r>
              <a:rPr lang="en-US" sz="1400" dirty="0" smtClean="0"/>
              <a:t> http://www.botany.uwc.ac.za/sci_ed/grade10/anatomy/images/dicotstemcs.gif</a:t>
            </a:r>
          </a:p>
          <a:p>
            <a:pPr>
              <a:buFont typeface="Wingdings" pitchFamily="2" charset="2"/>
              <a:buChar char="Ø"/>
            </a:pPr>
            <a:r>
              <a:rPr lang="en-US" sz="1400" dirty="0" smtClean="0"/>
              <a:t> http://www.55a.net/firas/photo/arabic/feras1/xylem1_resize.jpg</a:t>
            </a:r>
          </a:p>
          <a:p>
            <a:pPr>
              <a:buFont typeface="Wingdings" pitchFamily="2" charset="2"/>
              <a:buChar char="Ø"/>
            </a:pPr>
            <a:r>
              <a:rPr lang="en-US" sz="1400" dirty="0" smtClean="0"/>
              <a:t> http://sps.k12.ar.us/massengale/images/transpul11.gif</a:t>
            </a:r>
          </a:p>
          <a:p>
            <a:pPr>
              <a:buFont typeface="Wingdings" pitchFamily="2" charset="2"/>
              <a:buChar char="Ø"/>
            </a:pPr>
            <a:r>
              <a:rPr lang="en-US" sz="1400" dirty="0" smtClean="0"/>
              <a:t> http://www.mhhe.com/biosci/pae/botany/histology/html/vasctis.htm</a:t>
            </a:r>
          </a:p>
          <a:p>
            <a:pPr>
              <a:buFont typeface="Wingdings" pitchFamily="2" charset="2"/>
              <a:buChar char="Ø"/>
            </a:pPr>
            <a:r>
              <a:rPr lang="en-US" sz="1400" dirty="0" smtClean="0"/>
              <a:t> http://discover.edventures.com/images/termlib/x/xylem/support.gif</a:t>
            </a:r>
          </a:p>
          <a:p>
            <a:pPr>
              <a:buFont typeface="Wingdings" pitchFamily="2" charset="2"/>
              <a:buChar char="Ø"/>
            </a:pPr>
            <a:r>
              <a:rPr lang="en-US" sz="1400" dirty="0" smtClean="0"/>
              <a:t> http://sps.k12.ar.us/massengale/plant_structure_bi1.htm</a:t>
            </a:r>
          </a:p>
          <a:p>
            <a:pPr>
              <a:buFont typeface="Wingdings" pitchFamily="2" charset="2"/>
              <a:buChar char="Ø"/>
            </a:pPr>
            <a:r>
              <a:rPr lang="en-US" sz="1400" dirty="0" smtClean="0"/>
              <a:t> http://www.ucmp.berkeley.edu/IB181/VPL/Ana/AnaP/Ana6l.jpeg</a:t>
            </a:r>
          </a:p>
          <a:p>
            <a:pPr>
              <a:buFont typeface="Wingdings" pitchFamily="2" charset="2"/>
              <a:buChar char="Ø"/>
            </a:pPr>
            <a:r>
              <a:rPr lang="en-US" sz="1400" dirty="0" smtClean="0"/>
              <a:t> http://www.botany.uwc.ac.za/SCI_ED/grade10/plant_tissues/images/xylem2.gif</a:t>
            </a:r>
          </a:p>
          <a:p>
            <a:pPr>
              <a:buFont typeface="Wingdings" pitchFamily="2" charset="2"/>
              <a:buChar char="Ø"/>
            </a:pPr>
            <a:r>
              <a:rPr lang="en-US" sz="1400" dirty="0" smtClean="0"/>
              <a:t> http://www.uic.edu/classes/bios/bios100/f06pm/36_A01.swf</a:t>
            </a:r>
          </a:p>
          <a:p>
            <a:pPr>
              <a:buFont typeface="Wingdings" pitchFamily="2" charset="2"/>
              <a:buChar char="Ø"/>
            </a:pPr>
            <a:r>
              <a:rPr lang="en-US" sz="1400" dirty="0" smtClean="0"/>
              <a:t> http://is.asu.edu/plb108/course/processes/transport/media/pathwater.swf</a:t>
            </a:r>
          </a:p>
          <a:p>
            <a:pPr>
              <a:buFont typeface="Wingdings" pitchFamily="2" charset="2"/>
              <a:buChar char="Ø"/>
            </a:pPr>
            <a:r>
              <a:rPr lang="en-US" sz="1400" dirty="0" smtClean="0"/>
              <a:t> http://www.botany.uwc.ac.za/SCI_ED/grade10/plant_tissues/phloem.htm</a:t>
            </a:r>
          </a:p>
          <a:p>
            <a:pPr>
              <a:buFont typeface="Wingdings" pitchFamily="2" charset="2"/>
              <a:buChar char="Ø"/>
            </a:pPr>
            <a:r>
              <a:rPr lang="en-US" sz="1400" dirty="0" smtClean="0"/>
              <a:t> http://is.asu.edu/plb108/course/processes/transport/page13.html</a:t>
            </a:r>
          </a:p>
          <a:p>
            <a:pPr>
              <a:buFont typeface="Wingdings" pitchFamily="2" charset="2"/>
              <a:buChar char="Ø"/>
            </a:pPr>
            <a:r>
              <a:rPr lang="en-US" sz="1400" dirty="0" smtClean="0"/>
              <a:t> http://www.pearsoned.ca/school/science11/biology11/sugartransport.swf</a:t>
            </a:r>
          </a:p>
          <a:p>
            <a:pPr>
              <a:buFont typeface="Wingdings" pitchFamily="2" charset="2"/>
              <a:buChar char="Ø"/>
            </a:pPr>
            <a:r>
              <a:rPr lang="en-US" sz="1400" dirty="0" smtClean="0"/>
              <a:t> http://www.agen.ufl.edu/~chyn/age2062/lect/lect_15/22_2DT.GIF</a:t>
            </a:r>
          </a:p>
          <a:p>
            <a:pPr>
              <a:buFont typeface="Wingdings" pitchFamily="2" charset="2"/>
              <a:buChar char="Ø"/>
            </a:pPr>
            <a:r>
              <a:rPr lang="en-US" sz="1400" dirty="0" smtClean="0"/>
              <a:t> http://is.asu.edu/plb108/course/processes/transport/media/water.swf</a:t>
            </a:r>
          </a:p>
          <a:p>
            <a:pPr>
              <a:buFont typeface="Wingdings" pitchFamily="2" charset="2"/>
              <a:buChar char="Ø"/>
            </a:pPr>
            <a:r>
              <a:rPr lang="en-US" sz="1400" dirty="0" smtClean="0"/>
              <a:t> http://plantphys.info/Plant_physiology/images/anatomy.gif</a:t>
            </a:r>
            <a:endParaRPr lang="en-US" sz="1400" dirty="0"/>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Comic Sans MS" pitchFamily="66" charset="0"/>
              </a:rPr>
              <a:t>The Vascular Tissue</a:t>
            </a:r>
            <a:endParaRPr lang="en-US" sz="3200" b="1" dirty="0">
              <a:latin typeface="Comic Sans MS" pitchFamily="66" charset="0"/>
            </a:endParaRPr>
          </a:p>
        </p:txBody>
      </p:sp>
      <p:sp>
        <p:nvSpPr>
          <p:cNvPr id="3" name="Content Placeholder 2"/>
          <p:cNvSpPr>
            <a:spLocks noGrp="1"/>
          </p:cNvSpPr>
          <p:nvPr>
            <p:ph idx="1"/>
          </p:nvPr>
        </p:nvSpPr>
        <p:spPr>
          <a:xfrm>
            <a:off x="381000" y="1600200"/>
            <a:ext cx="4495800" cy="4525963"/>
          </a:xfrm>
        </p:spPr>
        <p:txBody>
          <a:bodyPr/>
          <a:lstStyle/>
          <a:p>
            <a:pPr>
              <a:buNone/>
            </a:pPr>
            <a:r>
              <a:rPr lang="en-US" dirty="0" smtClean="0"/>
              <a:t>   </a:t>
            </a:r>
            <a:r>
              <a:rPr lang="en-US" sz="2400" b="1" dirty="0" smtClean="0">
                <a:latin typeface="Comic Sans MS" pitchFamily="66" charset="0"/>
              </a:rPr>
              <a:t>The vascular tissue is of two types: </a:t>
            </a:r>
            <a:r>
              <a:rPr lang="en-US" sz="2400" b="1" dirty="0" smtClean="0">
                <a:solidFill>
                  <a:srgbClr val="C00000"/>
                </a:solidFill>
                <a:latin typeface="Comic Sans MS" pitchFamily="66" charset="0"/>
              </a:rPr>
              <a:t>xylem</a:t>
            </a:r>
            <a:r>
              <a:rPr lang="en-US" sz="2400" b="1" dirty="0" smtClean="0">
                <a:latin typeface="Comic Sans MS" pitchFamily="66" charset="0"/>
              </a:rPr>
              <a:t> and </a:t>
            </a:r>
            <a:r>
              <a:rPr lang="en-US" sz="2400" b="1" dirty="0" smtClean="0">
                <a:solidFill>
                  <a:srgbClr val="C00000"/>
                </a:solidFill>
                <a:latin typeface="Comic Sans MS" pitchFamily="66" charset="0"/>
              </a:rPr>
              <a:t>phloem</a:t>
            </a:r>
            <a:r>
              <a:rPr lang="en-US" sz="2400" b="1" dirty="0" smtClean="0">
                <a:latin typeface="Comic Sans MS" pitchFamily="66" charset="0"/>
              </a:rPr>
              <a:t> and are usually found together constituting a vascular bundle.</a:t>
            </a:r>
          </a:p>
          <a:p>
            <a:pPr>
              <a:buNone/>
            </a:pPr>
            <a:r>
              <a:rPr lang="en-US" sz="2400" b="1" dirty="0" smtClean="0">
                <a:latin typeface="Comic Sans MS" pitchFamily="66" charset="0"/>
              </a:rPr>
              <a:t>  The xylem carries water up through the plant; the phloem distributes food made in the leaves to all parts of the plant.</a:t>
            </a:r>
            <a:endParaRPr lang="en-US" sz="2400" b="1" dirty="0">
              <a:latin typeface="Comic Sans MS" pitchFamily="66" charset="0"/>
            </a:endParaRPr>
          </a:p>
        </p:txBody>
      </p:sp>
      <p:pic>
        <p:nvPicPr>
          <p:cNvPr id="4" name="Picture 3" descr="xylem1_resize.jpg"/>
          <p:cNvPicPr>
            <a:picLocks noChangeAspect="1"/>
          </p:cNvPicPr>
          <p:nvPr/>
        </p:nvPicPr>
        <p:blipFill>
          <a:blip r:embed="rId3"/>
          <a:stretch>
            <a:fillRect/>
          </a:stretch>
        </p:blipFill>
        <p:spPr>
          <a:xfrm>
            <a:off x="4800600" y="1752600"/>
            <a:ext cx="3371850" cy="3886200"/>
          </a:xfrm>
          <a:prstGeom prst="rect">
            <a:avLst/>
          </a:prstGeom>
        </p:spPr>
      </p:pic>
      <p:sp>
        <p:nvSpPr>
          <p:cNvPr id="5" name="TextBox 4"/>
          <p:cNvSpPr txBox="1"/>
          <p:nvPr/>
        </p:nvSpPr>
        <p:spPr>
          <a:xfrm>
            <a:off x="5105400" y="5562600"/>
            <a:ext cx="3657600" cy="923330"/>
          </a:xfrm>
          <a:prstGeom prst="rect">
            <a:avLst/>
          </a:prstGeom>
          <a:noFill/>
        </p:spPr>
        <p:txBody>
          <a:bodyPr wrap="square" rtlCol="0">
            <a:spAutoFit/>
          </a:bodyPr>
          <a:lstStyle/>
          <a:p>
            <a:r>
              <a:rPr lang="en-US" dirty="0" smtClean="0">
                <a:latin typeface="Comic Sans MS" pitchFamily="66" charset="0"/>
              </a:rPr>
              <a:t> Longitudinal section of the stem showing xylem and phloem separated by cambium.</a:t>
            </a:r>
            <a:endParaRPr lang="en-US" dirty="0">
              <a:latin typeface="Comic Sans MS" pitchFamily="66" charset="0"/>
            </a:endParaRPr>
          </a:p>
        </p:txBody>
      </p:sp>
      <p:sp>
        <p:nvSpPr>
          <p:cNvPr id="6" name="Rectangle 5"/>
          <p:cNvSpPr/>
          <p:nvPr/>
        </p:nvSpPr>
        <p:spPr>
          <a:xfrm>
            <a:off x="762000" y="6096000"/>
            <a:ext cx="184731" cy="461665"/>
          </a:xfrm>
          <a:prstGeom prst="rect">
            <a:avLst/>
          </a:prstGeom>
        </p:spPr>
        <p:txBody>
          <a:bodyPr wrap="none">
            <a:spAutoFit/>
          </a:bodyPr>
          <a:lstStyle/>
          <a:p>
            <a:endParaRPr lang="en-US" sz="2400" b="1" dirty="0">
              <a:solidFill>
                <a:srgbClr val="C00000"/>
              </a:solidFill>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b="1" dirty="0" smtClean="0">
                <a:latin typeface="Comic Sans MS" pitchFamily="66" charset="0"/>
              </a:rPr>
              <a:t>Xylem</a:t>
            </a:r>
            <a:endParaRPr lang="en-US" sz="3200" b="1" dirty="0">
              <a:latin typeface="Comic Sans MS" pitchFamily="66" charset="0"/>
            </a:endParaRPr>
          </a:p>
        </p:txBody>
      </p:sp>
      <p:pic>
        <p:nvPicPr>
          <p:cNvPr id="7" name="Content Placeholder 6" descr="transpul11.gif"/>
          <p:cNvPicPr>
            <a:picLocks noGrp="1" noChangeAspect="1"/>
          </p:cNvPicPr>
          <p:nvPr>
            <p:ph sz="half" idx="1"/>
          </p:nvPr>
        </p:nvPicPr>
        <p:blipFill>
          <a:blip r:embed="rId3"/>
          <a:stretch>
            <a:fillRect/>
          </a:stretch>
        </p:blipFill>
        <p:spPr>
          <a:xfrm>
            <a:off x="2362200" y="1600200"/>
            <a:ext cx="3810000" cy="1676400"/>
          </a:xfrm>
        </p:spPr>
      </p:pic>
      <p:sp>
        <p:nvSpPr>
          <p:cNvPr id="6" name="Content Placeholder 5"/>
          <p:cNvSpPr>
            <a:spLocks noGrp="1"/>
          </p:cNvSpPr>
          <p:nvPr>
            <p:ph sz="half" idx="2"/>
          </p:nvPr>
        </p:nvSpPr>
        <p:spPr>
          <a:xfrm flipV="1">
            <a:off x="-304800" y="304800"/>
            <a:ext cx="152400" cy="304800"/>
          </a:xfrm>
        </p:spPr>
        <p:txBody>
          <a:bodyPr>
            <a:normAutofit fontScale="55000" lnSpcReduction="20000"/>
          </a:bodyPr>
          <a:lstStyle/>
          <a:p>
            <a:endParaRPr lang="en-US" dirty="0"/>
          </a:p>
        </p:txBody>
      </p:sp>
      <p:sp>
        <p:nvSpPr>
          <p:cNvPr id="9" name="TextBox 8"/>
          <p:cNvSpPr txBox="1"/>
          <p:nvPr/>
        </p:nvSpPr>
        <p:spPr>
          <a:xfrm>
            <a:off x="1524000" y="4191000"/>
            <a:ext cx="6400800" cy="830997"/>
          </a:xfrm>
          <a:prstGeom prst="rect">
            <a:avLst/>
          </a:prstGeom>
          <a:noFill/>
        </p:spPr>
        <p:txBody>
          <a:bodyPr wrap="square" rtlCol="0">
            <a:spAutoFit/>
          </a:bodyPr>
          <a:lstStyle/>
          <a:p>
            <a:r>
              <a:rPr lang="en-US" sz="2400" b="1" dirty="0" smtClean="0">
                <a:latin typeface="Comic Sans MS" pitchFamily="66" charset="0"/>
              </a:rPr>
              <a:t> Xylem carries water and dissolved ions from the roots to stems and leaves. </a:t>
            </a:r>
            <a:endParaRPr lang="en-US" sz="2400" dirty="0">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828800"/>
            <a:ext cx="4876800" cy="2585323"/>
          </a:xfrm>
          <a:prstGeom prst="rect">
            <a:avLst/>
          </a:prstGeom>
          <a:noFill/>
        </p:spPr>
        <p:txBody>
          <a:bodyPr wrap="square" rtlCol="0">
            <a:spAutoFit/>
          </a:bodyPr>
          <a:lstStyle/>
          <a:p>
            <a:r>
              <a:rPr lang="en-US" b="1" dirty="0" smtClean="0">
                <a:latin typeface="Comic Sans MS" pitchFamily="66" charset="0"/>
              </a:rPr>
              <a:t>Xylem is a complex tissue composed of</a:t>
            </a:r>
          </a:p>
          <a:p>
            <a:pPr>
              <a:buFont typeface="Arial" pitchFamily="34" charset="0"/>
              <a:buChar char="•"/>
            </a:pPr>
            <a:r>
              <a:rPr lang="en-US" b="1" dirty="0" smtClean="0">
                <a:latin typeface="Comic Sans MS" pitchFamily="66" charset="0"/>
              </a:rPr>
              <a:t> xylem vessels,</a:t>
            </a:r>
          </a:p>
          <a:p>
            <a:endParaRPr lang="en-US" b="1" dirty="0" smtClean="0">
              <a:latin typeface="Comic Sans MS" pitchFamily="66" charset="0"/>
            </a:endParaRPr>
          </a:p>
          <a:p>
            <a:pPr>
              <a:buFont typeface="Arial" pitchFamily="34" charset="0"/>
              <a:buChar char="•"/>
            </a:pPr>
            <a:r>
              <a:rPr lang="en-US" b="1" dirty="0" smtClean="0">
                <a:latin typeface="Comic Sans MS" pitchFamily="66" charset="0"/>
              </a:rPr>
              <a:t> xylem </a:t>
            </a:r>
            <a:r>
              <a:rPr lang="en-US" b="1" dirty="0" err="1" smtClean="0">
                <a:latin typeface="Comic Sans MS" pitchFamily="66" charset="0"/>
              </a:rPr>
              <a:t>tracheids</a:t>
            </a:r>
            <a:r>
              <a:rPr lang="en-US" b="1" dirty="0" smtClean="0">
                <a:latin typeface="Comic Sans MS" pitchFamily="66" charset="0"/>
              </a:rPr>
              <a:t>, </a:t>
            </a:r>
          </a:p>
          <a:p>
            <a:endParaRPr lang="en-US" b="1" dirty="0" smtClean="0">
              <a:latin typeface="Comic Sans MS" pitchFamily="66" charset="0"/>
            </a:endParaRPr>
          </a:p>
          <a:p>
            <a:pPr>
              <a:buFont typeface="Arial" pitchFamily="34" charset="0"/>
              <a:buChar char="•"/>
            </a:pPr>
            <a:r>
              <a:rPr lang="en-US" b="1" dirty="0" smtClean="0">
                <a:latin typeface="Comic Sans MS" pitchFamily="66" charset="0"/>
              </a:rPr>
              <a:t>xylem </a:t>
            </a:r>
            <a:r>
              <a:rPr lang="en-US" b="1" dirty="0" err="1" smtClean="0">
                <a:latin typeface="Comic Sans MS" pitchFamily="66" charset="0"/>
              </a:rPr>
              <a:t>fibres</a:t>
            </a:r>
            <a:r>
              <a:rPr lang="en-US" b="1" dirty="0" smtClean="0">
                <a:latin typeface="Comic Sans MS" pitchFamily="66" charset="0"/>
              </a:rPr>
              <a:t> and </a:t>
            </a:r>
          </a:p>
          <a:p>
            <a:endParaRPr lang="en-US" b="1" dirty="0" smtClean="0">
              <a:latin typeface="Comic Sans MS" pitchFamily="66" charset="0"/>
            </a:endParaRPr>
          </a:p>
          <a:p>
            <a:pPr>
              <a:buFont typeface="Arial" pitchFamily="34" charset="0"/>
              <a:buChar char="•"/>
            </a:pPr>
            <a:r>
              <a:rPr lang="en-US" b="1" dirty="0" smtClean="0">
                <a:latin typeface="Comic Sans MS" pitchFamily="66" charset="0"/>
              </a:rPr>
              <a:t>xylem parenchyma.</a:t>
            </a:r>
          </a:p>
          <a:p>
            <a:r>
              <a:rPr lang="en-US" b="1" dirty="0" smtClean="0">
                <a:latin typeface="Comic Sans MS" pitchFamily="66" charset="0"/>
              </a:rPr>
              <a:t> </a:t>
            </a:r>
          </a:p>
        </p:txBody>
      </p:sp>
      <p:pic>
        <p:nvPicPr>
          <p:cNvPr id="5" name="Picture 4" descr="support.gif"/>
          <p:cNvPicPr>
            <a:picLocks noChangeAspect="1"/>
          </p:cNvPicPr>
          <p:nvPr/>
        </p:nvPicPr>
        <p:blipFill>
          <a:blip r:embed="rId3"/>
          <a:stretch>
            <a:fillRect/>
          </a:stretch>
        </p:blipFill>
        <p:spPr>
          <a:xfrm>
            <a:off x="3048000" y="0"/>
            <a:ext cx="2143125" cy="1666875"/>
          </a:xfrm>
          <a:prstGeom prst="rect">
            <a:avLst/>
          </a:prstGeom>
        </p:spPr>
      </p:pic>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xylem2.gif"/>
          <p:cNvPicPr>
            <a:picLocks noChangeAspect="1"/>
          </p:cNvPicPr>
          <p:nvPr/>
        </p:nvPicPr>
        <p:blipFill>
          <a:blip r:embed="rId3"/>
          <a:stretch>
            <a:fillRect/>
          </a:stretch>
        </p:blipFill>
        <p:spPr>
          <a:xfrm>
            <a:off x="2057400" y="1219200"/>
            <a:ext cx="5105400" cy="4905375"/>
          </a:xfrm>
          <a:prstGeom prst="rect">
            <a:avLst/>
          </a:prstGeom>
        </p:spPr>
      </p:pic>
      <p:sp>
        <p:nvSpPr>
          <p:cNvPr id="3" name="TextBox 2"/>
          <p:cNvSpPr txBox="1"/>
          <p:nvPr/>
        </p:nvSpPr>
        <p:spPr>
          <a:xfrm>
            <a:off x="2286000" y="457200"/>
            <a:ext cx="3881191" cy="461665"/>
          </a:xfrm>
          <a:prstGeom prst="rect">
            <a:avLst/>
          </a:prstGeom>
          <a:noFill/>
        </p:spPr>
        <p:txBody>
          <a:bodyPr wrap="none" rtlCol="0">
            <a:spAutoFit/>
          </a:bodyPr>
          <a:lstStyle/>
          <a:p>
            <a:r>
              <a:rPr lang="en-US" b="1" dirty="0" smtClean="0">
                <a:latin typeface="Comic Sans MS" pitchFamily="66" charset="0"/>
              </a:rPr>
              <a:t> </a:t>
            </a:r>
            <a:r>
              <a:rPr lang="en-US" sz="2400" b="1" dirty="0" smtClean="0">
                <a:latin typeface="Comic Sans MS" pitchFamily="66" charset="0"/>
              </a:rPr>
              <a:t>The elements of Xylem.</a:t>
            </a:r>
            <a:endParaRPr lang="en-US" sz="2400" b="1" dirty="0">
              <a:latin typeface="Comic Sans MS" pitchFamily="66" charset="0"/>
            </a:endParaRP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914400"/>
            <a:ext cx="4191000" cy="6186309"/>
          </a:xfrm>
          <a:prstGeom prst="rect">
            <a:avLst/>
          </a:prstGeom>
          <a:noFill/>
        </p:spPr>
        <p:txBody>
          <a:bodyPr wrap="square" rtlCol="0">
            <a:spAutoFit/>
          </a:bodyPr>
          <a:lstStyle/>
          <a:p>
            <a:r>
              <a:rPr lang="en-US" b="1" dirty="0" err="1" smtClean="0">
                <a:latin typeface="Comic Sans MS" pitchFamily="66" charset="0"/>
              </a:rPr>
              <a:t>Tracheids</a:t>
            </a:r>
            <a:r>
              <a:rPr lang="en-US" dirty="0" smtClean="0">
                <a:latin typeface="Comic Sans MS" pitchFamily="66" charset="0"/>
              </a:rPr>
              <a:t> are long, narrow </a:t>
            </a:r>
            <a:r>
              <a:rPr lang="en-US" dirty="0" err="1" smtClean="0">
                <a:latin typeface="Comic Sans MS" pitchFamily="66" charset="0"/>
              </a:rPr>
              <a:t>sclerenchyma</a:t>
            </a:r>
            <a:r>
              <a:rPr lang="en-US" dirty="0" smtClean="0">
                <a:latin typeface="Comic Sans MS" pitchFamily="66" charset="0"/>
              </a:rPr>
              <a:t> cells with walls and pits for water to move between them.</a:t>
            </a:r>
          </a:p>
          <a:p>
            <a:endParaRPr lang="en-US" dirty="0" smtClean="0">
              <a:latin typeface="Comic Sans MS" pitchFamily="66" charset="0"/>
            </a:endParaRPr>
          </a:p>
          <a:p>
            <a:r>
              <a:rPr lang="en-US" b="1" dirty="0" smtClean="0">
                <a:latin typeface="Comic Sans MS" pitchFamily="66" charset="0"/>
              </a:rPr>
              <a:t>Vessel elements </a:t>
            </a:r>
            <a:r>
              <a:rPr lang="en-US" dirty="0" smtClean="0">
                <a:latin typeface="Comic Sans MS" pitchFamily="66" charset="0"/>
              </a:rPr>
              <a:t>are short, wide </a:t>
            </a:r>
            <a:r>
              <a:rPr lang="en-US" dirty="0" err="1" smtClean="0">
                <a:latin typeface="Comic Sans MS" pitchFamily="66" charset="0"/>
              </a:rPr>
              <a:t>sclerenchyma</a:t>
            </a:r>
            <a:r>
              <a:rPr lang="en-US" dirty="0" smtClean="0">
                <a:latin typeface="Comic Sans MS" pitchFamily="66" charset="0"/>
              </a:rPr>
              <a:t> cells without end walls stacked on top of each </a:t>
            </a:r>
            <a:r>
              <a:rPr lang="en-US" dirty="0" err="1" smtClean="0">
                <a:latin typeface="Comic Sans MS" pitchFamily="66" charset="0"/>
              </a:rPr>
              <a:t>other.They</a:t>
            </a:r>
            <a:r>
              <a:rPr lang="en-US" dirty="0" smtClean="0">
                <a:latin typeface="Comic Sans MS" pitchFamily="66" charset="0"/>
              </a:rPr>
              <a:t> are the wide channels through which water move.</a:t>
            </a:r>
          </a:p>
          <a:p>
            <a:endParaRPr lang="en-US" b="1" dirty="0" smtClean="0">
              <a:latin typeface="Comic Sans MS" pitchFamily="66" charset="0"/>
            </a:endParaRPr>
          </a:p>
          <a:p>
            <a:r>
              <a:rPr lang="en-US" b="1" dirty="0" smtClean="0">
                <a:latin typeface="Comic Sans MS" pitchFamily="66" charset="0"/>
              </a:rPr>
              <a:t> Xylem </a:t>
            </a:r>
            <a:r>
              <a:rPr lang="en-US" b="1" dirty="0" err="1" smtClean="0">
                <a:latin typeface="Comic Sans MS" pitchFamily="66" charset="0"/>
              </a:rPr>
              <a:t>fibres</a:t>
            </a:r>
            <a:r>
              <a:rPr lang="en-US" b="1" dirty="0" smtClean="0">
                <a:latin typeface="Comic Sans MS" pitchFamily="66" charset="0"/>
              </a:rPr>
              <a:t> </a:t>
            </a:r>
            <a:r>
              <a:rPr lang="en-US" dirty="0" smtClean="0">
                <a:latin typeface="Comic Sans MS" pitchFamily="66" charset="0"/>
              </a:rPr>
              <a:t>have highly lignified secondary walls and narrow cell lumen. They provide mechanical strength to the plant.  </a:t>
            </a:r>
          </a:p>
          <a:p>
            <a:endParaRPr lang="en-US" b="1" dirty="0" smtClean="0">
              <a:latin typeface="Comic Sans MS" pitchFamily="66" charset="0"/>
            </a:endParaRPr>
          </a:p>
          <a:p>
            <a:r>
              <a:rPr lang="en-US" b="1" dirty="0" smtClean="0">
                <a:latin typeface="Comic Sans MS" pitchFamily="66" charset="0"/>
              </a:rPr>
              <a:t>Xylem parenchyma</a:t>
            </a:r>
            <a:r>
              <a:rPr lang="en-US" dirty="0" smtClean="0">
                <a:latin typeface="Comic Sans MS" pitchFamily="66" charset="0"/>
              </a:rPr>
              <a:t> bear a strong resemblance to normal parenchyma as its cells  are living.  The main function of this tissue is storage of food reserves in the form of starch or fat. </a:t>
            </a:r>
          </a:p>
          <a:p>
            <a:r>
              <a:rPr lang="en-US" dirty="0" smtClean="0">
                <a:latin typeface="Comic Sans MS" pitchFamily="66" charset="0"/>
              </a:rPr>
              <a:t> </a:t>
            </a:r>
            <a:endParaRPr lang="en-US" dirty="0">
              <a:latin typeface="Comic Sans MS" pitchFamily="66" charset="0"/>
            </a:endParaRPr>
          </a:p>
        </p:txBody>
      </p:sp>
      <p:sp>
        <p:nvSpPr>
          <p:cNvPr id="4" name="TextBox 3"/>
          <p:cNvSpPr txBox="1"/>
          <p:nvPr/>
        </p:nvSpPr>
        <p:spPr>
          <a:xfrm>
            <a:off x="533400" y="304800"/>
            <a:ext cx="184731" cy="369332"/>
          </a:xfrm>
          <a:prstGeom prst="rect">
            <a:avLst/>
          </a:prstGeom>
          <a:noFill/>
        </p:spPr>
        <p:txBody>
          <a:bodyPr wrap="none" rtlCol="0">
            <a:spAutoFit/>
          </a:bodyPr>
          <a:lstStyle/>
          <a:p>
            <a:endParaRPr lang="en-US" dirty="0"/>
          </a:p>
        </p:txBody>
      </p:sp>
      <p:pic>
        <p:nvPicPr>
          <p:cNvPr id="10" name="Picture 9" descr="xylem.gif"/>
          <p:cNvPicPr>
            <a:picLocks noChangeAspect="1"/>
          </p:cNvPicPr>
          <p:nvPr/>
        </p:nvPicPr>
        <p:blipFill>
          <a:blip r:embed="rId3"/>
          <a:stretch>
            <a:fillRect/>
          </a:stretch>
        </p:blipFill>
        <p:spPr>
          <a:xfrm>
            <a:off x="5410200" y="1752600"/>
            <a:ext cx="2971800" cy="3581400"/>
          </a:xfrm>
          <a:prstGeom prst="rect">
            <a:avLst/>
          </a:prstGeom>
        </p:spPr>
      </p:pic>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Comic Sans MS" pitchFamily="66" charset="0"/>
              </a:rPr>
              <a:t>Functions of Xylem</a:t>
            </a:r>
            <a:br>
              <a:rPr lang="en-US" sz="3200" b="1" dirty="0" smtClean="0">
                <a:latin typeface="Comic Sans MS" pitchFamily="66" charset="0"/>
              </a:rPr>
            </a:br>
            <a:endParaRPr lang="en-US" sz="3200" dirty="0">
              <a:latin typeface="Comic Sans MS" pitchFamily="66" charset="0"/>
            </a:endParaRPr>
          </a:p>
        </p:txBody>
      </p:sp>
      <p:sp>
        <p:nvSpPr>
          <p:cNvPr id="3" name="Content Placeholder 2"/>
          <p:cNvSpPr>
            <a:spLocks noGrp="1"/>
          </p:cNvSpPr>
          <p:nvPr>
            <p:ph idx="1"/>
          </p:nvPr>
        </p:nvSpPr>
        <p:spPr>
          <a:xfrm>
            <a:off x="609600" y="2971800"/>
            <a:ext cx="8229600" cy="3429000"/>
          </a:xfrm>
        </p:spPr>
        <p:txBody>
          <a:bodyPr/>
          <a:lstStyle/>
          <a:p>
            <a:r>
              <a:rPr lang="en-US" sz="2800" b="1" dirty="0" smtClean="0">
                <a:latin typeface="Comic Sans MS" pitchFamily="66" charset="0"/>
              </a:rPr>
              <a:t>Xylem is an important strengthening tissue,</a:t>
            </a:r>
          </a:p>
          <a:p>
            <a:r>
              <a:rPr lang="en-US" sz="2800" b="1" dirty="0" smtClean="0">
                <a:latin typeface="Comic Sans MS" pitchFamily="66" charset="0"/>
              </a:rPr>
              <a:t> </a:t>
            </a:r>
          </a:p>
          <a:p>
            <a:r>
              <a:rPr lang="en-US" sz="2800" b="1" dirty="0" smtClean="0">
                <a:latin typeface="Comic Sans MS" pitchFamily="66" charset="0"/>
              </a:rPr>
              <a:t>Xylem vessels and </a:t>
            </a:r>
            <a:r>
              <a:rPr lang="en-US" sz="2800" b="1" dirty="0" err="1" smtClean="0">
                <a:latin typeface="Comic Sans MS" pitchFamily="66" charset="0"/>
              </a:rPr>
              <a:t>tracheids</a:t>
            </a:r>
            <a:r>
              <a:rPr lang="en-US" sz="2800" b="1" dirty="0" smtClean="0">
                <a:latin typeface="Comic Sans MS" pitchFamily="66" charset="0"/>
              </a:rPr>
              <a:t> transport water and mineral salts, </a:t>
            </a:r>
          </a:p>
          <a:p>
            <a:endParaRPr lang="en-US" sz="2800" b="1" dirty="0" smtClean="0">
              <a:latin typeface="Comic Sans MS" pitchFamily="66" charset="0"/>
            </a:endParaRPr>
          </a:p>
          <a:p>
            <a:r>
              <a:rPr lang="en-US" sz="2800" b="1" dirty="0" smtClean="0">
                <a:latin typeface="Comic Sans MS" pitchFamily="66" charset="0"/>
              </a:rPr>
              <a:t>Starch is stored in the xylem parenchyma. </a:t>
            </a:r>
          </a:p>
          <a:p>
            <a:endParaRPr lang="en-US" b="1" dirty="0">
              <a:latin typeface="Comic Sans MS" pitchFamily="66" charset="0"/>
            </a:endParaRPr>
          </a:p>
        </p:txBody>
      </p:sp>
      <p:pic>
        <p:nvPicPr>
          <p:cNvPr id="4" name="Picture 3" descr="support.gif"/>
          <p:cNvPicPr>
            <a:picLocks noChangeAspect="1"/>
          </p:cNvPicPr>
          <p:nvPr/>
        </p:nvPicPr>
        <p:blipFill>
          <a:blip r:embed="rId3"/>
          <a:stretch>
            <a:fillRect/>
          </a:stretch>
        </p:blipFill>
        <p:spPr>
          <a:xfrm>
            <a:off x="3352800" y="1066800"/>
            <a:ext cx="2143125" cy="1666875"/>
          </a:xfrm>
          <a:prstGeom prst="rect">
            <a:avLst/>
          </a:prstGeom>
        </p:spPr>
      </p:pic>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ontrols>
      <p:control spid="4098" name="ShockwaveFlash1" r:id="rId2" imgW="8535591" imgH="6652899"/>
    </p:controls>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1119</TotalTime>
  <Words>1163</Words>
  <Application>Microsoft Office PowerPoint</Application>
  <PresentationFormat>On-screen Show (4:3)</PresentationFormat>
  <Paragraphs>179</Paragraphs>
  <Slides>27</Slides>
  <Notes>17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PLANT TISSUES- Complex Permanent Tissues  </vt:lpstr>
      <vt:lpstr>Slide 2</vt:lpstr>
      <vt:lpstr>The Vascular Tissue</vt:lpstr>
      <vt:lpstr>Xylem</vt:lpstr>
      <vt:lpstr>Slide 5</vt:lpstr>
      <vt:lpstr>Slide 6</vt:lpstr>
      <vt:lpstr>Slide 7</vt:lpstr>
      <vt:lpstr>Functions of Xylem </vt:lpstr>
      <vt:lpstr>Slide 9</vt:lpstr>
      <vt:lpstr>Slide 10</vt:lpstr>
      <vt:lpstr>Phloem </vt:lpstr>
      <vt:lpstr>Let us study about Phloem elements one by one. </vt:lpstr>
      <vt:lpstr>Companion Cells:</vt:lpstr>
      <vt:lpstr>Slide 14</vt:lpstr>
      <vt:lpstr>Functions of Phloem </vt:lpstr>
      <vt:lpstr>Transport in the Phloem</vt:lpstr>
      <vt:lpstr>Slide 17</vt:lpstr>
      <vt:lpstr>Slide 18</vt:lpstr>
      <vt:lpstr>Slide 19</vt:lpstr>
      <vt:lpstr>Slide 20</vt:lpstr>
      <vt:lpstr>Slide 21</vt:lpstr>
      <vt:lpstr>Slide 22</vt:lpstr>
      <vt:lpstr>Slide 23</vt:lpstr>
      <vt:lpstr>Let us answer…</vt:lpstr>
      <vt:lpstr>Slide 25</vt:lpstr>
      <vt:lpstr>Slide 26</vt:lpstr>
      <vt:lpstr>Slide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Shitanshu Aggarwal</dc:creator>
  <cp:lastModifiedBy>Vandana</cp:lastModifiedBy>
  <cp:revision>102</cp:revision>
  <dcterms:created xsi:type="dcterms:W3CDTF">2007-07-19T05:48:19Z</dcterms:created>
  <dcterms:modified xsi:type="dcterms:W3CDTF">2008-11-13T19:49:46Z</dcterms:modified>
</cp:coreProperties>
</file>