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98" r:id="rId3"/>
    <p:sldId id="301" r:id="rId4"/>
    <p:sldId id="290" r:id="rId5"/>
    <p:sldId id="270" r:id="rId6"/>
    <p:sldId id="302" r:id="rId7"/>
    <p:sldId id="312" r:id="rId8"/>
    <p:sldId id="269" r:id="rId9"/>
    <p:sldId id="318" r:id="rId10"/>
    <p:sldId id="274" r:id="rId11"/>
    <p:sldId id="311" r:id="rId12"/>
    <p:sldId id="320" r:id="rId13"/>
    <p:sldId id="277" r:id="rId14"/>
    <p:sldId id="276" r:id="rId15"/>
    <p:sldId id="278" r:id="rId16"/>
    <p:sldId id="321" r:id="rId17"/>
    <p:sldId id="322" r:id="rId18"/>
    <p:sldId id="328" r:id="rId19"/>
    <p:sldId id="332" r:id="rId20"/>
    <p:sldId id="280" r:id="rId21"/>
    <p:sldId id="331" r:id="rId22"/>
    <p:sldId id="385" r:id="rId23"/>
    <p:sldId id="386" r:id="rId24"/>
    <p:sldId id="387" r:id="rId25"/>
    <p:sldId id="388" r:id="rId26"/>
    <p:sldId id="389" r:id="rId27"/>
    <p:sldId id="390" r:id="rId28"/>
    <p:sldId id="391" r:id="rId29"/>
    <p:sldId id="392" r:id="rId30"/>
    <p:sldId id="393" r:id="rId31"/>
    <p:sldId id="394" r:id="rId32"/>
    <p:sldId id="395" r:id="rId33"/>
    <p:sldId id="398" r:id="rId34"/>
    <p:sldId id="381" r:id="rId35"/>
    <p:sldId id="382" r:id="rId36"/>
    <p:sldId id="383" r:id="rId37"/>
    <p:sldId id="384" r:id="rId38"/>
    <p:sldId id="400" r:id="rId39"/>
    <p:sldId id="401" r:id="rId40"/>
    <p:sldId id="380"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D83F35"/>
    <a:srgbClr val="D8353F"/>
    <a:srgbClr val="CC6600"/>
    <a:srgbClr val="CC3300"/>
    <a:srgbClr val="1D15B5"/>
    <a:srgbClr val="FF00FF"/>
    <a:srgbClr val="FF66FF"/>
    <a:srgbClr val="CC0099"/>
    <a:srgbClr val="6D3565"/>
    <a:srgbClr val="36989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344" autoAdjust="0"/>
    <p:restoredTop sz="94660"/>
  </p:normalViewPr>
  <p:slideViewPr>
    <p:cSldViewPr>
      <p:cViewPr varScale="1">
        <p:scale>
          <a:sx n="74" d="100"/>
          <a:sy n="74" d="100"/>
        </p:scale>
        <p:origin x="-113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225406-7D47-49FF-95FC-0A75E1E3AA2D}" type="datetimeFigureOut">
              <a:rPr lang="en-US" smtClean="0"/>
              <a:pPr/>
              <a:t>11/15/2008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000E7F7-B6E8-45AE-BD06-BA130D72202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http://www.udel.edu/biology/Wags/histopage/colorpage/cct/connectsb</a:t>
            </a:r>
            <a:endParaRPr lang="en-US"/>
          </a:p>
        </p:txBody>
      </p:sp>
      <p:sp>
        <p:nvSpPr>
          <p:cNvPr id="4" name="Slide Number Placeholder 3"/>
          <p:cNvSpPr>
            <a:spLocks noGrp="1"/>
          </p:cNvSpPr>
          <p:nvPr>
            <p:ph type="sldNum" sz="quarter" idx="10"/>
          </p:nvPr>
        </p:nvSpPr>
        <p:spPr/>
        <p:txBody>
          <a:bodyPr/>
          <a:lstStyle/>
          <a:p>
            <a:fld id="{6000E7F7-B6E8-45AE-BD06-BA130D72202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00E7F7-B6E8-45AE-BD06-BA130D72202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t>http://www.agen.ufl.edu/~chyn/age2062/lect/lect_19/25_09.GI</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Image from: http://www.usc.edu/hsc/dental/ghisto/ct/index.html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dirty="0" smtClean="0"/>
          </a:p>
          <a:p>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http://anatomy.iupui.edu/courses/histo_D502/D502f04/Labs.f04/cartilage%20&amp;%20bone%20lab/s4820xb.jpg</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http://www.polychondritis.com/connectivetissue/Connective_Tissue.html</a:t>
            </a:r>
          </a:p>
          <a:p>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http://football.calsci.com/images/knee_cartilage.jpg</a:t>
            </a:r>
          </a:p>
          <a:p>
            <a:r>
              <a:rPr lang="en-US" dirty="0" smtClean="0"/>
              <a:t>http://www.jointreplacement.com/bin/images/ankle/other/ankle_cartilage.jpg</a:t>
            </a:r>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00E7F7-B6E8-45AE-BD06-BA130D72202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00E7F7-B6E8-45AE-BD06-BA130D72202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http://www.muralsforkids.com/images/shark.jpg</a:t>
            </a:r>
          </a:p>
          <a:p>
            <a:r>
              <a:rPr lang="en-US" dirty="0" smtClean="0"/>
              <a:t>http://www.medimagery.com/skeleton.jpg            http://www.freefever.com/animatedgifs/animated/fish001.gif</a:t>
            </a:r>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http://www.reachoutmichigan.org/funexperiments/agesubject/lessons/newton/bones12.html</a:t>
            </a:r>
          </a:p>
          <a:p>
            <a:r>
              <a:rPr lang="en-US" dirty="0" smtClean="0"/>
              <a:t>http://www.euroturtle.org/bones/bimages/human2.gif</a:t>
            </a:r>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http://en.wikipedia.org/wiki/Bone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http://www.mnsu.edu/emuseum/biology/humananatomy/skeletal/skeletalsystem.html</a:t>
            </a:r>
          </a:p>
          <a:p>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http://www.gla.ac.uk/ibls/fab/tutorial/generic/bone2.html</a:t>
            </a:r>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http://adam.about.com/encyclopedia/Tissue-types.htm</a:t>
            </a:r>
          </a:p>
          <a:p>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http://www.usc.edu/hsc/dental/ghisto/bone/index.html</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http://en.wikipedia.org/wiki/Osteon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00E7F7-B6E8-45AE-BD06-BA130D722022}"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587826-2F59-43ED-993D-C7F907C17A41}"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587826-2F59-43ED-993D-C7F907C17A41}"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587826-2F59-43ED-993D-C7F907C17A41}"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587826-2F59-43ED-993D-C7F907C17A4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B3816D8-EDA6-4906-A1B4-E913B8D2B158}" type="slidenum">
              <a:rPr lang="en-US" smtClean="0"/>
              <a:pPr/>
              <a:t>26</a:t>
            </a:fld>
            <a:endParaRPr lang="en-US" smtClean="0"/>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16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smtClean="0"/>
              <a:t>instructional1.calstatela.edu/bkrilow/Biol%20155/Bio155-</a:t>
            </a:r>
            <a:r>
              <a:rPr lang="en-US" b="1" smtClean="0"/>
              <a:t>Tissue</a:t>
            </a:r>
            <a:r>
              <a:rPr lang="en-US" smtClean="0"/>
              <a:t>s.</a:t>
            </a:r>
            <a:r>
              <a:rPr lang="en-US" b="1" smtClean="0"/>
              <a:t>ppt</a:t>
            </a:r>
            <a:r>
              <a:rPr lang="en-US" smtClean="0"/>
              <a:t>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587826-2F59-43ED-993D-C7F907C17A41}"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587826-2F59-43ED-993D-C7F907C17A4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587826-2F59-43ED-993D-C7F907C17A41}"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587826-2F59-43ED-993D-C7F907C17A41}"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587826-2F59-43ED-993D-C7F907C17A41}"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587826-2F59-43ED-993D-C7F907C17A41}"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16587826-2F59-43ED-993D-C7F907C17A41}"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35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00E7F7-B6E8-45AE-BD06-BA130D72202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t>http://www.agen.ufl.edu/~chyn/age2062/lect/lect_19/25_09.GI</a:t>
            </a:r>
          </a:p>
          <a:p>
            <a:endParaRPr lang="en-US"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000E7F7-B6E8-45AE-BD06-BA130D72202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dirty="0" smtClean="0"/>
              <a:t> http://www.lab.anhb.uwa.edu.au/mb140/</a:t>
            </a:r>
            <a:endParaRPr lang="en-US" sz="1200" b="0"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dirty="0" smtClean="0"/>
              <a:t> http://www.lab.anhb.uwa.edu.au/mb140/</a:t>
            </a:r>
            <a:endParaRPr lang="en-US" sz="1200" b="0"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dirty="0" smtClean="0"/>
              <a:t>http://www.mhhe.com/biosci/ap/histology_mh/loosctfs.html </a:t>
            </a:r>
            <a:endParaRPr lang="en-US" sz="1200" b="0" dirty="0"/>
          </a:p>
        </p:txBody>
      </p:sp>
      <p:sp>
        <p:nvSpPr>
          <p:cNvPr id="4" name="Slide Number Placeholder 3"/>
          <p:cNvSpPr>
            <a:spLocks noGrp="1"/>
          </p:cNvSpPr>
          <p:nvPr>
            <p:ph type="sldNum" sz="quarter" idx="10"/>
          </p:nvPr>
        </p:nvSpPr>
        <p:spPr/>
        <p:txBody>
          <a:bodyPr/>
          <a:lstStyle/>
          <a:p>
            <a:fld id="{6000E7F7-B6E8-45AE-BD06-BA130D72202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506EB0-84EA-4828-A1D8-0656F737460A}" type="datetimeFigureOut">
              <a:rPr lang="en-US" smtClean="0"/>
              <a:pPr/>
              <a:t>11/15/2008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53958-7D8C-4777-918F-2B2953FFCB1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506EB0-84EA-4828-A1D8-0656F737460A}" type="datetimeFigureOut">
              <a:rPr lang="en-US" smtClean="0"/>
              <a:pPr/>
              <a:t>11/15/2008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53958-7D8C-4777-918F-2B2953FFCB1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506EB0-84EA-4828-A1D8-0656F737460A}" type="datetimeFigureOut">
              <a:rPr lang="en-US" smtClean="0"/>
              <a:pPr/>
              <a:t>11/15/2008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53958-7D8C-4777-918F-2B2953FFCB1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34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B42A2ACA-1EA3-4CE1-89D8-8E212AEC0DA3}"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en-GB"/>
          </a:p>
        </p:txBody>
      </p:sp>
      <p:sp>
        <p:nvSpPr>
          <p:cNvPr id="6" name="Footer Placeholder 5"/>
          <p:cNvSpPr>
            <a:spLocks noGrp="1"/>
          </p:cNvSpPr>
          <p:nvPr>
            <p:ph type="ftr" sz="quarter" idx="11"/>
          </p:nvPr>
        </p:nvSpPr>
        <p:spPr/>
        <p:txBody>
          <a:bodyPr/>
          <a:lstStyle>
            <a:lvl1pPr>
              <a:defRPr/>
            </a:lvl1pPr>
          </a:lstStyle>
          <a:p>
            <a:pPr>
              <a:defRPr/>
            </a:pPr>
            <a:endParaRPr lang="en-GB"/>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pPr>
              <a:defRPr/>
            </a:pPr>
            <a:fld id="{A4928FCC-325F-4BCA-90C0-5E85A4188D39}"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506EB0-84EA-4828-A1D8-0656F737460A}" type="datetimeFigureOut">
              <a:rPr lang="en-US" smtClean="0"/>
              <a:pPr/>
              <a:t>11/15/2008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53958-7D8C-4777-918F-2B2953FFCB1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506EB0-84EA-4828-A1D8-0656F737460A}" type="datetimeFigureOut">
              <a:rPr lang="en-US" smtClean="0"/>
              <a:pPr/>
              <a:t>11/15/2008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353958-7D8C-4777-918F-2B2953FFCB1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506EB0-84EA-4828-A1D8-0656F737460A}" type="datetimeFigureOut">
              <a:rPr lang="en-US" smtClean="0"/>
              <a:pPr/>
              <a:t>11/15/2008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353958-7D8C-4777-918F-2B2953FFCB1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506EB0-84EA-4828-A1D8-0656F737460A}" type="datetimeFigureOut">
              <a:rPr lang="en-US" smtClean="0"/>
              <a:pPr/>
              <a:t>11/15/2008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353958-7D8C-4777-918F-2B2953FFCB1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506EB0-84EA-4828-A1D8-0656F737460A}" type="datetimeFigureOut">
              <a:rPr lang="en-US" smtClean="0"/>
              <a:pPr/>
              <a:t>11/15/2008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353958-7D8C-4777-918F-2B2953FFCB1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506EB0-84EA-4828-A1D8-0656F737460A}" type="datetimeFigureOut">
              <a:rPr lang="en-US" smtClean="0"/>
              <a:pPr/>
              <a:t>11/15/2008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353958-7D8C-4777-918F-2B2953FFCB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506EB0-84EA-4828-A1D8-0656F737460A}" type="datetimeFigureOut">
              <a:rPr lang="en-US" smtClean="0"/>
              <a:pPr/>
              <a:t>11/15/2008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353958-7D8C-4777-918F-2B2953FFCB1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506EB0-84EA-4828-A1D8-0656F737460A}" type="datetimeFigureOut">
              <a:rPr lang="en-US" smtClean="0"/>
              <a:pPr/>
              <a:t>11/15/2008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353958-7D8C-4777-918F-2B2953FFCB1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506EB0-84EA-4828-A1D8-0656F737460A}" type="datetimeFigureOut">
              <a:rPr lang="en-US" smtClean="0"/>
              <a:pPr/>
              <a:t>11/15/2008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353958-7D8C-4777-918F-2B2953FFCB1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19.gif"/><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1.gif"/></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Osseous_tissue" TargetMode="External"/><Relationship Id="rId7" Type="http://schemas.openxmlformats.org/officeDocument/2006/relationships/hyperlink" Target="http://en.wikipedia.org/wiki/Cell_(biology)"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en.wikipedia.org/wiki/Calcium_phosphate" TargetMode="External"/><Relationship Id="rId5" Type="http://schemas.openxmlformats.org/officeDocument/2006/relationships/hyperlink" Target="http://en.wikipedia.org/wiki/Composite_material" TargetMode="External"/><Relationship Id="rId4" Type="http://schemas.openxmlformats.org/officeDocument/2006/relationships/hyperlink" Target="http://en.wikipedia.org/wiki/Rockwell_scal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en.wikipedia.org/wiki/Metabolism" TargetMode="External"/><Relationship Id="rId3" Type="http://schemas.openxmlformats.org/officeDocument/2006/relationships/image" Target="../media/image23.jpeg"/><Relationship Id="rId7" Type="http://schemas.openxmlformats.org/officeDocument/2006/relationships/hyperlink" Target="http://en.wikipedia.org/wiki/Nutrient"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en.wikipedia.org/wiki/Canaliculi" TargetMode="External"/><Relationship Id="rId5" Type="http://schemas.openxmlformats.org/officeDocument/2006/relationships/hyperlink" Target="http://en.wikipedia.org/wiki/Cytoplasm" TargetMode="External"/><Relationship Id="rId4" Type="http://schemas.openxmlformats.org/officeDocument/2006/relationships/hyperlink" Target="http://en.wikipedia.org/wiki/Osteocyte"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en.wikipedia.org/wiki/Bone_marrow" TargetMode="External"/><Relationship Id="rId13" Type="http://schemas.openxmlformats.org/officeDocument/2006/relationships/hyperlink" Target="http://en.wikipedia.org/wiki/Ligament" TargetMode="External"/><Relationship Id="rId3" Type="http://schemas.openxmlformats.org/officeDocument/2006/relationships/hyperlink" Target="http://en.wikipedia.org/wiki/Skull" TargetMode="External"/><Relationship Id="rId7" Type="http://schemas.openxmlformats.org/officeDocument/2006/relationships/hyperlink" Target="http://en.wikipedia.org/wiki/Lungs" TargetMode="External"/><Relationship Id="rId12" Type="http://schemas.openxmlformats.org/officeDocument/2006/relationships/hyperlink" Target="http://en.wikipedia.org/wiki/Tendon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en.wikipedia.org/wiki/Heart" TargetMode="External"/><Relationship Id="rId11" Type="http://schemas.openxmlformats.org/officeDocument/2006/relationships/hyperlink" Target="http://en.wikipedia.org/wiki/Skeletal_muscle" TargetMode="External"/><Relationship Id="rId5" Type="http://schemas.openxmlformats.org/officeDocument/2006/relationships/hyperlink" Target="http://en.wikipedia.org/wiki/Rib" TargetMode="External"/><Relationship Id="rId10" Type="http://schemas.openxmlformats.org/officeDocument/2006/relationships/hyperlink" Target="http://en.wikipedia.org/wiki/Phosphorus" TargetMode="External"/><Relationship Id="rId4" Type="http://schemas.openxmlformats.org/officeDocument/2006/relationships/hyperlink" Target="http://en.wikipedia.org/wiki/Brain" TargetMode="External"/><Relationship Id="rId9" Type="http://schemas.openxmlformats.org/officeDocument/2006/relationships/hyperlink" Target="http://en.wikipedia.org/wiki/Calcium" TargetMode="External"/><Relationship Id="rId14" Type="http://schemas.openxmlformats.org/officeDocument/2006/relationships/hyperlink" Target="http://en.wikipedia.org/wiki/Joint"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training.seer.cancer.gov/ss_module08_lymph_leuk/leuk_unit02_sec01_anatomy.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4.gif"/></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biology.about.com/gi/dynamic/offsite.htm?site=http://www.britannica.com/eb/article-9110162/connective-tissu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audio" Target="../media/audio1.wav"/><Relationship Id="rId5" Type="http://schemas.openxmlformats.org/officeDocument/2006/relationships/image" Target="../media/image32.png"/><Relationship Id="rId4" Type="http://schemas.openxmlformats.org/officeDocument/2006/relationships/image" Target="../media/image31.jpeg"/></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35.jpeg"/><Relationship Id="rId4" Type="http://schemas.openxmlformats.org/officeDocument/2006/relationships/image" Target="../media/image34.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4876800"/>
            <a:ext cx="6400800" cy="1752600"/>
          </a:xfrm>
        </p:spPr>
        <p:txBody>
          <a:bodyPr>
            <a:normAutofit fontScale="70000" lnSpcReduction="20000"/>
          </a:bodyPr>
          <a:lstStyle/>
          <a:p>
            <a:pPr>
              <a:defRPr/>
            </a:pPr>
            <a:r>
              <a:rPr lang="en-US" b="1" smtClean="0">
                <a:solidFill>
                  <a:schemeClr val="tx2">
                    <a:lumMod val="75000"/>
                  </a:schemeClr>
                </a:solidFill>
                <a:latin typeface="Comic Sans MS" pitchFamily="66" charset="0"/>
              </a:rPr>
              <a:t>A </a:t>
            </a:r>
            <a:r>
              <a:rPr lang="en-US" b="1" dirty="0">
                <a:solidFill>
                  <a:schemeClr val="tx2">
                    <a:lumMod val="75000"/>
                  </a:schemeClr>
                </a:solidFill>
                <a:latin typeface="Comic Sans MS" pitchFamily="66" charset="0"/>
              </a:rPr>
              <a:t>Presentation for Class IX by</a:t>
            </a:r>
          </a:p>
          <a:p>
            <a:pPr>
              <a:defRPr/>
            </a:pPr>
            <a:r>
              <a:rPr lang="en-US" b="1" dirty="0">
                <a:solidFill>
                  <a:schemeClr val="tx2">
                    <a:lumMod val="75000"/>
                  </a:schemeClr>
                </a:solidFill>
                <a:latin typeface="Comic Sans MS" pitchFamily="66" charset="0"/>
              </a:rPr>
              <a:t>Vandana Aggarwal</a:t>
            </a:r>
          </a:p>
          <a:p>
            <a:pPr>
              <a:defRPr/>
            </a:pPr>
            <a:r>
              <a:rPr lang="en-US" b="1" dirty="0">
                <a:solidFill>
                  <a:schemeClr val="tx2">
                    <a:lumMod val="75000"/>
                  </a:schemeClr>
                </a:solidFill>
                <a:latin typeface="Comic Sans MS" pitchFamily="66" charset="0"/>
              </a:rPr>
              <a:t>Lecturer in Botany,</a:t>
            </a:r>
          </a:p>
          <a:p>
            <a:pPr>
              <a:defRPr/>
            </a:pPr>
            <a:r>
              <a:rPr lang="en-US" b="1" dirty="0">
                <a:solidFill>
                  <a:schemeClr val="tx2">
                    <a:lumMod val="75000"/>
                  </a:schemeClr>
                </a:solidFill>
                <a:latin typeface="Comic Sans MS" pitchFamily="66" charset="0"/>
              </a:rPr>
              <a:t>Govt. College of Education , </a:t>
            </a:r>
          </a:p>
          <a:p>
            <a:pPr>
              <a:defRPr/>
            </a:pPr>
            <a:r>
              <a:rPr lang="en-US" b="1" dirty="0">
                <a:solidFill>
                  <a:schemeClr val="tx2">
                    <a:lumMod val="75000"/>
                  </a:schemeClr>
                </a:solidFill>
                <a:latin typeface="Comic Sans MS" pitchFamily="66" charset="0"/>
              </a:rPr>
              <a:t>Chandigarh.</a:t>
            </a:r>
          </a:p>
          <a:p>
            <a:endParaRPr lang="en-US" dirty="0"/>
          </a:p>
        </p:txBody>
      </p:sp>
      <p:pic>
        <p:nvPicPr>
          <p:cNvPr id="4" name="Picture 3" descr="connectsb"/>
          <p:cNvPicPr>
            <a:picLocks noChangeAspect="1"/>
          </p:cNvPicPr>
          <p:nvPr/>
        </p:nvPicPr>
        <p:blipFill>
          <a:blip r:embed="rId3"/>
          <a:stretch>
            <a:fillRect/>
          </a:stretch>
        </p:blipFill>
        <p:spPr>
          <a:xfrm>
            <a:off x="2590800" y="1219200"/>
            <a:ext cx="3295650" cy="2362200"/>
          </a:xfrm>
          <a:prstGeom prst="rect">
            <a:avLst/>
          </a:prstGeom>
        </p:spPr>
      </p:pic>
      <p:sp>
        <p:nvSpPr>
          <p:cNvPr id="5" name="TextBox 4"/>
          <p:cNvSpPr txBox="1"/>
          <p:nvPr/>
        </p:nvSpPr>
        <p:spPr>
          <a:xfrm>
            <a:off x="2819400" y="304800"/>
            <a:ext cx="2741456" cy="461665"/>
          </a:xfrm>
          <a:prstGeom prst="rect">
            <a:avLst/>
          </a:prstGeom>
          <a:noFill/>
        </p:spPr>
        <p:txBody>
          <a:bodyPr wrap="none" rtlCol="0">
            <a:spAutoFit/>
          </a:bodyPr>
          <a:lstStyle/>
          <a:p>
            <a:r>
              <a:rPr lang="en-US" sz="2400" b="1" dirty="0" smtClean="0">
                <a:solidFill>
                  <a:schemeClr val="tx2">
                    <a:lumMod val="50000"/>
                  </a:schemeClr>
                </a:solidFill>
                <a:latin typeface="Comic Sans MS" pitchFamily="66" charset="0"/>
              </a:rPr>
              <a:t>Animal Tissues-2</a:t>
            </a:r>
            <a:endParaRPr lang="en-US" sz="2400" b="1" dirty="0">
              <a:solidFill>
                <a:schemeClr val="tx2">
                  <a:lumMod val="50000"/>
                </a:schemeClr>
              </a:solidFill>
              <a:latin typeface="Comic Sans MS" pitchFamily="66" charset="0"/>
            </a:endParaRPr>
          </a:p>
        </p:txBody>
      </p:sp>
      <p:pic>
        <p:nvPicPr>
          <p:cNvPr id="6" name="Picture 5" descr="thumbmicroscope.gif"/>
          <p:cNvPicPr>
            <a:picLocks noChangeAspect="1"/>
          </p:cNvPicPr>
          <p:nvPr/>
        </p:nvPicPr>
        <p:blipFill>
          <a:blip r:embed="rId4"/>
          <a:stretch>
            <a:fillRect/>
          </a:stretch>
        </p:blipFill>
        <p:spPr>
          <a:xfrm>
            <a:off x="5791200" y="0"/>
            <a:ext cx="752475" cy="1190625"/>
          </a:xfrm>
          <a:prstGeom prst="rect">
            <a:avLst/>
          </a:prstGeom>
        </p:spPr>
      </p:pic>
      <p:pic>
        <p:nvPicPr>
          <p:cNvPr id="8" name="Picture 7" descr="comp3.jpg"/>
          <p:cNvPicPr>
            <a:picLocks noChangeAspect="1"/>
          </p:cNvPicPr>
          <p:nvPr/>
        </p:nvPicPr>
        <p:blipFill>
          <a:blip r:embed="rId5"/>
          <a:stretch>
            <a:fillRect/>
          </a:stretch>
        </p:blipFill>
        <p:spPr>
          <a:xfrm>
            <a:off x="6781800" y="5181600"/>
            <a:ext cx="1905000" cy="128270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4"/>
          <p:cNvSpPr>
            <a:spLocks noGrp="1"/>
          </p:cNvSpPr>
          <p:nvPr>
            <p:ph type="sldNum" sz="quarter" idx="12"/>
          </p:nvPr>
        </p:nvSpPr>
        <p:spPr>
          <a:noFill/>
        </p:spPr>
        <p:txBody>
          <a:bodyPr/>
          <a:lstStyle/>
          <a:p>
            <a:fld id="{A82E8BC0-6AE0-4D3A-B549-6B712B95F09A}" type="slidenum">
              <a:rPr lang="en-US">
                <a:latin typeface="Arial" charset="0"/>
              </a:rPr>
              <a:pPr/>
              <a:t>10</a:t>
            </a:fld>
            <a:endParaRPr lang="en-US">
              <a:latin typeface="Arial" charset="0"/>
            </a:endParaRPr>
          </a:p>
        </p:txBody>
      </p:sp>
      <p:pic>
        <p:nvPicPr>
          <p:cNvPr id="20483" name="Picture 3"/>
          <p:cNvPicPr>
            <a:picLocks noChangeAspect="1" noChangeArrowheads="1"/>
          </p:cNvPicPr>
          <p:nvPr/>
        </p:nvPicPr>
        <p:blipFill>
          <a:blip r:embed="rId3"/>
          <a:srcRect/>
          <a:stretch>
            <a:fillRect/>
          </a:stretch>
        </p:blipFill>
        <p:spPr bwMode="auto">
          <a:xfrm>
            <a:off x="4343400" y="1143000"/>
            <a:ext cx="4800600" cy="5029200"/>
          </a:xfrm>
          <a:prstGeom prst="rect">
            <a:avLst/>
          </a:prstGeom>
          <a:noFill/>
          <a:ln w="9525">
            <a:noFill/>
            <a:miter lim="800000"/>
            <a:headEnd/>
            <a:tailEnd/>
          </a:ln>
        </p:spPr>
      </p:pic>
      <p:sp>
        <p:nvSpPr>
          <p:cNvPr id="20484" name="Rectangle 6"/>
          <p:cNvSpPr>
            <a:spLocks noChangeArrowheads="1"/>
          </p:cNvSpPr>
          <p:nvPr/>
        </p:nvSpPr>
        <p:spPr bwMode="auto">
          <a:xfrm>
            <a:off x="0" y="228600"/>
            <a:ext cx="9144000" cy="838200"/>
          </a:xfrm>
          <a:prstGeom prst="rect">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2700000" scaled="1"/>
            <a:tileRect/>
          </a:gradFill>
          <a:ln w="9525">
            <a:noFill/>
            <a:miter lim="800000"/>
            <a:headEnd/>
            <a:tailEnd/>
          </a:ln>
        </p:spPr>
        <p:txBody>
          <a:bodyPr anchor="ctr"/>
          <a:lstStyle/>
          <a:p>
            <a:pPr marL="225425"/>
            <a:r>
              <a:rPr lang="en-US" sz="3600" b="0" dirty="0" smtClean="0">
                <a:solidFill>
                  <a:schemeClr val="tx2"/>
                </a:solidFill>
                <a:latin typeface="Berlin Sans FB" pitchFamily="34" charset="0"/>
              </a:rPr>
              <a:t>    Dense </a:t>
            </a:r>
            <a:r>
              <a:rPr lang="en-US" sz="3600" b="0" dirty="0">
                <a:solidFill>
                  <a:schemeClr val="tx2"/>
                </a:solidFill>
                <a:latin typeface="Berlin Sans FB" pitchFamily="34" charset="0"/>
              </a:rPr>
              <a:t>Regular Connective Tissues</a:t>
            </a:r>
          </a:p>
        </p:txBody>
      </p:sp>
      <p:sp>
        <p:nvSpPr>
          <p:cNvPr id="20485" name="Text Box 8"/>
          <p:cNvSpPr txBox="1">
            <a:spLocks noChangeArrowheads="1"/>
          </p:cNvSpPr>
          <p:nvPr/>
        </p:nvSpPr>
        <p:spPr bwMode="auto">
          <a:xfrm>
            <a:off x="0" y="1066801"/>
            <a:ext cx="4419600" cy="6924973"/>
          </a:xfrm>
          <a:prstGeom prst="rect">
            <a:avLst/>
          </a:prstGeom>
          <a:noFill/>
          <a:ln w="9525">
            <a:noFill/>
            <a:miter lim="800000"/>
            <a:headEnd/>
            <a:tailEnd/>
          </a:ln>
        </p:spPr>
        <p:txBody>
          <a:bodyPr wrap="square">
            <a:spAutoFit/>
          </a:bodyPr>
          <a:lstStyle/>
          <a:p>
            <a:pPr marL="168275" indent="-168275">
              <a:buFontTx/>
              <a:buChar char="•"/>
            </a:pPr>
            <a:r>
              <a:rPr lang="en-US" sz="2400" b="0" dirty="0" smtClean="0">
                <a:latin typeface="Comic Sans MS" pitchFamily="66" charset="0"/>
              </a:rPr>
              <a:t>As you can see in the picture, this tissue has dense </a:t>
            </a:r>
            <a:r>
              <a:rPr lang="en-US" sz="2400" b="0" dirty="0">
                <a:latin typeface="Comic Sans MS" pitchFamily="66" charset="0"/>
              </a:rPr>
              <a:t>matrix with parallel bundles of collagen </a:t>
            </a:r>
            <a:r>
              <a:rPr lang="en-US" sz="2400" b="0" dirty="0" smtClean="0">
                <a:latin typeface="Comic Sans MS" pitchFamily="66" charset="0"/>
              </a:rPr>
              <a:t>fibers with fibroblasts scattered in it.</a:t>
            </a:r>
            <a:endParaRPr lang="en-US" sz="2400" b="0" dirty="0">
              <a:latin typeface="Comic Sans MS" pitchFamily="66" charset="0"/>
            </a:endParaRPr>
          </a:p>
          <a:p>
            <a:pPr marL="168275" indent="-168275">
              <a:buFontTx/>
              <a:buChar char="•"/>
            </a:pPr>
            <a:r>
              <a:rPr lang="en-US" sz="2400" b="0" dirty="0" smtClean="0">
                <a:latin typeface="Comic Sans MS" pitchFamily="66" charset="0"/>
              </a:rPr>
              <a:t>It is found </a:t>
            </a:r>
            <a:r>
              <a:rPr lang="en-US" sz="2400" b="0" dirty="0">
                <a:latin typeface="Comic Sans MS" pitchFamily="66" charset="0"/>
              </a:rPr>
              <a:t>in </a:t>
            </a:r>
            <a:r>
              <a:rPr lang="en-US" sz="2400" b="1" dirty="0">
                <a:solidFill>
                  <a:srgbClr val="6D3565"/>
                </a:solidFill>
                <a:latin typeface="Comic Sans MS" pitchFamily="66" charset="0"/>
              </a:rPr>
              <a:t>tendons</a:t>
            </a:r>
            <a:r>
              <a:rPr lang="en-US" sz="2400" b="0" dirty="0">
                <a:solidFill>
                  <a:srgbClr val="7030A0"/>
                </a:solidFill>
                <a:latin typeface="Comic Sans MS" pitchFamily="66" charset="0"/>
              </a:rPr>
              <a:t> </a:t>
            </a:r>
            <a:r>
              <a:rPr lang="en-US" sz="2400" b="0" dirty="0">
                <a:latin typeface="Comic Sans MS" pitchFamily="66" charset="0"/>
              </a:rPr>
              <a:t>and </a:t>
            </a:r>
            <a:r>
              <a:rPr lang="en-US" sz="2400" b="1" dirty="0" smtClean="0">
                <a:solidFill>
                  <a:srgbClr val="6D3565"/>
                </a:solidFill>
                <a:latin typeface="Comic Sans MS" pitchFamily="66" charset="0"/>
              </a:rPr>
              <a:t>ligaments.</a:t>
            </a:r>
            <a:endParaRPr lang="en-US" sz="2400" b="1" dirty="0">
              <a:solidFill>
                <a:srgbClr val="6D3565"/>
              </a:solidFill>
              <a:latin typeface="Comic Sans MS" pitchFamily="66" charset="0"/>
            </a:endParaRPr>
          </a:p>
          <a:p>
            <a:pPr marL="168275" indent="-168275">
              <a:buFontTx/>
              <a:buChar char="•"/>
            </a:pPr>
            <a:r>
              <a:rPr lang="en-US" sz="2400" b="0" dirty="0">
                <a:solidFill>
                  <a:srgbClr val="6D3565"/>
                </a:solidFill>
                <a:latin typeface="Comic Sans MS" pitchFamily="66" charset="0"/>
              </a:rPr>
              <a:t>Tendons join muscle to </a:t>
            </a:r>
            <a:r>
              <a:rPr lang="en-US" sz="2400" b="0" dirty="0" smtClean="0">
                <a:solidFill>
                  <a:srgbClr val="6D3565"/>
                </a:solidFill>
                <a:latin typeface="Comic Sans MS" pitchFamily="66" charset="0"/>
              </a:rPr>
              <a:t>bone.</a:t>
            </a:r>
            <a:r>
              <a:rPr lang="en-US" sz="2400" b="0" dirty="0" smtClean="0">
                <a:latin typeface="Comic Sans MS" pitchFamily="66" charset="0"/>
              </a:rPr>
              <a:t> They are fibrous tissue with great strength but limited flexibility. </a:t>
            </a:r>
            <a:endParaRPr lang="en-US" sz="2400" b="0" dirty="0">
              <a:latin typeface="Comic Sans MS" pitchFamily="66" charset="0"/>
            </a:endParaRPr>
          </a:p>
          <a:p>
            <a:pPr marL="168275" indent="-168275">
              <a:buFontTx/>
              <a:buChar char="•"/>
            </a:pPr>
            <a:r>
              <a:rPr lang="en-US" sz="2400" b="0" dirty="0" smtClean="0">
                <a:solidFill>
                  <a:srgbClr val="6D3565"/>
                </a:solidFill>
                <a:latin typeface="Comic Sans MS" pitchFamily="66" charset="0"/>
              </a:rPr>
              <a:t>Ligaments  </a:t>
            </a:r>
            <a:r>
              <a:rPr lang="en-US" sz="2400" b="0" dirty="0">
                <a:solidFill>
                  <a:srgbClr val="6D3565"/>
                </a:solidFill>
                <a:latin typeface="Comic Sans MS" pitchFamily="66" charset="0"/>
              </a:rPr>
              <a:t>join bone to </a:t>
            </a:r>
            <a:r>
              <a:rPr lang="en-US" sz="2400" b="0" dirty="0" smtClean="0">
                <a:solidFill>
                  <a:srgbClr val="6D3565"/>
                </a:solidFill>
                <a:latin typeface="Comic Sans MS" pitchFamily="66" charset="0"/>
              </a:rPr>
              <a:t>bone.</a:t>
            </a:r>
            <a:r>
              <a:rPr lang="en-US" sz="2400" b="0" dirty="0" smtClean="0">
                <a:latin typeface="Comic Sans MS" pitchFamily="66" charset="0"/>
              </a:rPr>
              <a:t> They are very elastic and  strong.</a:t>
            </a:r>
            <a:endParaRPr lang="en-US" sz="2400" b="0" dirty="0">
              <a:latin typeface="Comic Sans MS" pitchFamily="66" charset="0"/>
            </a:endParaRPr>
          </a:p>
          <a:p>
            <a:pPr marL="168275" indent="-168275">
              <a:buFontTx/>
              <a:buChar char="•"/>
            </a:pPr>
            <a:endParaRPr lang="en-US" sz="2400" b="0" dirty="0">
              <a:latin typeface="Comic Sans MS" pitchFamily="66" charset="0"/>
            </a:endParaRPr>
          </a:p>
          <a:p>
            <a:pPr marL="168275" indent="-168275">
              <a:buFontTx/>
              <a:buChar char="•"/>
            </a:pPr>
            <a:endParaRPr lang="en-US" sz="2400" b="0" dirty="0"/>
          </a:p>
          <a:p>
            <a:pPr marL="168275" indent="-168275">
              <a:spcBef>
                <a:spcPct val="50000"/>
              </a:spcBef>
            </a:pPr>
            <a:endParaRPr lang="en-US" sz="2400" b="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p:spPr>
        <p:txBody>
          <a:bodyPr/>
          <a:lstStyle/>
          <a:p>
            <a:fld id="{68A86D40-5967-40F9-B883-073076F73BB6}" type="slidenum">
              <a:rPr lang="en-US">
                <a:latin typeface="Arial" charset="0"/>
              </a:rPr>
              <a:pPr/>
              <a:t>11</a:t>
            </a:fld>
            <a:endParaRPr lang="en-US" dirty="0">
              <a:latin typeface="Arial" charset="0"/>
            </a:endParaRPr>
          </a:p>
        </p:txBody>
      </p:sp>
      <p:pic>
        <p:nvPicPr>
          <p:cNvPr id="15363" name="Picture 6"/>
          <p:cNvPicPr>
            <a:picLocks noChangeAspect="1" noChangeArrowheads="1"/>
          </p:cNvPicPr>
          <p:nvPr/>
        </p:nvPicPr>
        <p:blipFill>
          <a:blip r:embed="rId3"/>
          <a:stretch>
            <a:fillRect/>
          </a:stretch>
        </p:blipFill>
        <p:spPr bwMode="auto">
          <a:xfrm>
            <a:off x="5486400" y="1143000"/>
            <a:ext cx="3524742" cy="3380953"/>
          </a:xfrm>
          <a:prstGeom prst="rect">
            <a:avLst/>
          </a:prstGeom>
          <a:noFill/>
          <a:ln>
            <a:noFill/>
          </a:ln>
        </p:spPr>
      </p:pic>
      <p:sp>
        <p:nvSpPr>
          <p:cNvPr id="15366" name="Text Box 5"/>
          <p:cNvSpPr txBox="1">
            <a:spLocks noChangeArrowheads="1"/>
          </p:cNvSpPr>
          <p:nvPr/>
        </p:nvSpPr>
        <p:spPr bwMode="auto">
          <a:xfrm>
            <a:off x="0" y="990600"/>
            <a:ext cx="5562600" cy="6001643"/>
          </a:xfrm>
          <a:prstGeom prst="rect">
            <a:avLst/>
          </a:prstGeom>
          <a:noFill/>
          <a:ln w="9525">
            <a:noFill/>
            <a:miter lim="800000"/>
            <a:headEnd/>
            <a:tailEnd/>
          </a:ln>
        </p:spPr>
        <p:txBody>
          <a:bodyPr wrap="square">
            <a:spAutoFit/>
          </a:bodyPr>
          <a:lstStyle/>
          <a:p>
            <a:pPr marL="338138" lvl="2" indent="-109538">
              <a:buFontTx/>
              <a:buChar char="•"/>
            </a:pPr>
            <a:r>
              <a:rPr lang="en-US" sz="2400" dirty="0" smtClean="0">
                <a:latin typeface="Comic Sans MS" pitchFamily="66" charset="0"/>
              </a:rPr>
              <a:t>In this  picture, you can see the enlarged view of a region of human female breast showing adipose tissue.</a:t>
            </a:r>
          </a:p>
          <a:p>
            <a:pPr marL="338138" lvl="2" indent="-109538">
              <a:buFontTx/>
              <a:buChar char="•"/>
            </a:pPr>
            <a:r>
              <a:rPr lang="en-US" sz="2400" dirty="0" smtClean="0">
                <a:latin typeface="Comic Sans MS" pitchFamily="66" charset="0"/>
              </a:rPr>
              <a:t> Adipose tissue c</a:t>
            </a:r>
            <a:r>
              <a:rPr lang="en-US" sz="2400" b="0" dirty="0" smtClean="0">
                <a:latin typeface="Comic Sans MS" pitchFamily="66" charset="0"/>
              </a:rPr>
              <a:t>ontains fat cells forming fat </a:t>
            </a:r>
            <a:r>
              <a:rPr lang="en-US" sz="2400" b="0" dirty="0">
                <a:latin typeface="Comic Sans MS" pitchFamily="66" charset="0"/>
              </a:rPr>
              <a:t>pads </a:t>
            </a:r>
            <a:r>
              <a:rPr lang="en-US" sz="2400" dirty="0" smtClean="0">
                <a:latin typeface="Comic Sans MS" pitchFamily="66" charset="0"/>
              </a:rPr>
              <a:t>that</a:t>
            </a:r>
            <a:r>
              <a:rPr lang="en-US" sz="2400" b="0" dirty="0" smtClean="0">
                <a:latin typeface="Comic Sans MS" pitchFamily="66" charset="0"/>
              </a:rPr>
              <a:t> insulate </a:t>
            </a:r>
            <a:r>
              <a:rPr lang="en-US" sz="2400" b="0" dirty="0">
                <a:latin typeface="Comic Sans MS" pitchFamily="66" charset="0"/>
              </a:rPr>
              <a:t>the </a:t>
            </a:r>
            <a:r>
              <a:rPr lang="en-US" sz="2400" b="0" dirty="0" smtClean="0">
                <a:latin typeface="Comic Sans MS" pitchFamily="66" charset="0"/>
              </a:rPr>
              <a:t>body. The fat cells also store energy.</a:t>
            </a:r>
            <a:endParaRPr lang="en-US" sz="2400" b="0" dirty="0">
              <a:latin typeface="Comic Sans MS" pitchFamily="66" charset="0"/>
            </a:endParaRPr>
          </a:p>
          <a:p>
            <a:pPr marL="338138" lvl="2" indent="-109538">
              <a:buFontTx/>
              <a:buChar char="•"/>
            </a:pPr>
            <a:r>
              <a:rPr lang="en-US" sz="2400" b="0" dirty="0">
                <a:latin typeface="Comic Sans MS" pitchFamily="66" charset="0"/>
              </a:rPr>
              <a:t>Each cell contains a large fat </a:t>
            </a:r>
            <a:r>
              <a:rPr lang="en-US" sz="2400" b="0" dirty="0" smtClean="0">
                <a:latin typeface="Comic Sans MS" pitchFamily="66" charset="0"/>
              </a:rPr>
              <a:t>droplet in vacuole </a:t>
            </a:r>
            <a:r>
              <a:rPr lang="en-US" sz="2400" b="0" dirty="0">
                <a:latin typeface="Comic Sans MS" pitchFamily="66" charset="0"/>
              </a:rPr>
              <a:t>that swells when fat is stored; shrinks when </a:t>
            </a:r>
            <a:r>
              <a:rPr lang="en-US" sz="2400" b="0" dirty="0" smtClean="0">
                <a:latin typeface="Comic Sans MS" pitchFamily="66" charset="0"/>
              </a:rPr>
              <a:t>fat is used.</a:t>
            </a:r>
            <a:r>
              <a:rPr lang="en-US" sz="2400" dirty="0" smtClean="0">
                <a:latin typeface="Comic Sans MS" pitchFamily="66" charset="0"/>
              </a:rPr>
              <a:t> </a:t>
            </a:r>
            <a:endParaRPr lang="en-US" sz="2400" b="0" dirty="0" smtClean="0">
              <a:latin typeface="Comic Sans MS" pitchFamily="66" charset="0"/>
            </a:endParaRPr>
          </a:p>
          <a:p>
            <a:pPr marL="338138" lvl="2" indent="-109538">
              <a:buFontTx/>
              <a:buChar char="•"/>
            </a:pPr>
            <a:r>
              <a:rPr lang="en-US" sz="2400" b="0" dirty="0" smtClean="0">
                <a:latin typeface="Comic Sans MS" pitchFamily="66" charset="0"/>
              </a:rPr>
              <a:t>This tissue is found below the skin and between internal organs.</a:t>
            </a:r>
            <a:r>
              <a:rPr lang="en-US" sz="2400" dirty="0" smtClean="0">
                <a:latin typeface="Comic Sans MS" pitchFamily="66" charset="0"/>
              </a:rPr>
              <a:t> Some of the areas of the  body consist mainly of fat storage cells.</a:t>
            </a:r>
            <a:r>
              <a:rPr lang="en-US" sz="2400" b="0" dirty="0" smtClean="0">
                <a:latin typeface="Comic Sans MS" pitchFamily="66" charset="0"/>
              </a:rPr>
              <a:t> </a:t>
            </a:r>
            <a:endParaRPr lang="en-US" sz="2400" b="0" dirty="0">
              <a:latin typeface="Comic Sans MS" pitchFamily="66" charset="0"/>
            </a:endParaRPr>
          </a:p>
        </p:txBody>
      </p:sp>
      <p:sp>
        <p:nvSpPr>
          <p:cNvPr id="15367" name="Rectangle 8"/>
          <p:cNvSpPr>
            <a:spLocks noChangeArrowheads="1"/>
          </p:cNvSpPr>
          <p:nvPr/>
        </p:nvSpPr>
        <p:spPr bwMode="auto">
          <a:xfrm>
            <a:off x="0" y="228600"/>
            <a:ext cx="9144000" cy="762000"/>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ln w="9525">
            <a:noFill/>
            <a:miter lim="800000"/>
            <a:headEnd/>
            <a:tailEnd/>
          </a:ln>
        </p:spPr>
        <p:txBody>
          <a:bodyPr anchor="ctr"/>
          <a:lstStyle/>
          <a:p>
            <a:pPr marL="225425"/>
            <a:r>
              <a:rPr lang="en-US" sz="3600" b="0" dirty="0" smtClean="0">
                <a:solidFill>
                  <a:schemeClr val="tx2"/>
                </a:solidFill>
                <a:latin typeface="Berlin Sans FB" pitchFamily="34" charset="0"/>
              </a:rPr>
              <a:t>          Adipose </a:t>
            </a:r>
            <a:r>
              <a:rPr lang="en-US" sz="3600" b="0" dirty="0">
                <a:solidFill>
                  <a:schemeClr val="tx2"/>
                </a:solidFill>
                <a:latin typeface="Berlin Sans FB" pitchFamily="34" charset="0"/>
              </a:rPr>
              <a:t>Connective Tissue</a:t>
            </a:r>
          </a:p>
        </p:txBody>
      </p:sp>
      <p:sp>
        <p:nvSpPr>
          <p:cNvPr id="6" name="TextBox 5"/>
          <p:cNvSpPr txBox="1"/>
          <p:nvPr/>
        </p:nvSpPr>
        <p:spPr>
          <a:xfrm>
            <a:off x="5486400" y="4800600"/>
            <a:ext cx="3657600" cy="1200329"/>
          </a:xfrm>
          <a:prstGeom prst="rect">
            <a:avLst/>
          </a:prstGeom>
          <a:noFill/>
        </p:spPr>
        <p:txBody>
          <a:bodyPr wrap="square" rtlCol="0">
            <a:spAutoFit/>
          </a:bodyPr>
          <a:lstStyle/>
          <a:p>
            <a:r>
              <a:rPr lang="en-US" b="1" dirty="0" smtClean="0">
                <a:latin typeface="Berlin Sans FB Demi" pitchFamily="34" charset="0"/>
              </a:rPr>
              <a:t>Section of human female breast. </a:t>
            </a:r>
          </a:p>
          <a:p>
            <a:r>
              <a:rPr lang="en-US" b="1" dirty="0" smtClean="0">
                <a:latin typeface="Berlin Sans FB Demi" pitchFamily="34" charset="0"/>
              </a:rPr>
              <a:t>( above)</a:t>
            </a:r>
          </a:p>
          <a:p>
            <a:r>
              <a:rPr lang="en-US" b="1" dirty="0" smtClean="0">
                <a:latin typeface="Berlin Sans FB Demi" pitchFamily="34" charset="0"/>
              </a:rPr>
              <a:t> Enlarged view showing adipose tissue containing fat cells. (Below)</a:t>
            </a:r>
            <a:endParaRPr lang="en-US" b="1" dirty="0">
              <a:latin typeface="Berlin Sans FB Demi"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4"/>
          <p:cNvSpPr>
            <a:spLocks noGrp="1"/>
          </p:cNvSpPr>
          <p:nvPr>
            <p:ph type="sldNum" sz="quarter" idx="12"/>
          </p:nvPr>
        </p:nvSpPr>
        <p:spPr>
          <a:noFill/>
        </p:spPr>
        <p:txBody>
          <a:bodyPr/>
          <a:lstStyle/>
          <a:p>
            <a:fld id="{BEC4F211-6364-4CC1-9D19-1E12CA2053F6}" type="slidenum">
              <a:rPr lang="en-US">
                <a:latin typeface="Arial" charset="0"/>
              </a:rPr>
              <a:pPr/>
              <a:t>12</a:t>
            </a:fld>
            <a:endParaRPr lang="en-US" dirty="0">
              <a:latin typeface="Arial" charset="0"/>
            </a:endParaRPr>
          </a:p>
        </p:txBody>
      </p:sp>
      <p:sp>
        <p:nvSpPr>
          <p:cNvPr id="27652" name="Line 5"/>
          <p:cNvSpPr>
            <a:spLocks noChangeShapeType="1"/>
          </p:cNvSpPr>
          <p:nvPr/>
        </p:nvSpPr>
        <p:spPr bwMode="auto">
          <a:xfrm flipV="1">
            <a:off x="3581400" y="5562600"/>
            <a:ext cx="1676400" cy="304800"/>
          </a:xfrm>
          <a:prstGeom prst="line">
            <a:avLst/>
          </a:prstGeom>
          <a:noFill/>
          <a:ln w="28575">
            <a:solidFill>
              <a:schemeClr val="bg2"/>
            </a:solidFill>
            <a:round/>
            <a:headEnd/>
            <a:tailEnd type="triangle" w="med" len="med"/>
          </a:ln>
        </p:spPr>
        <p:txBody>
          <a:bodyPr wrap="none"/>
          <a:lstStyle/>
          <a:p>
            <a:endParaRPr lang="en-US"/>
          </a:p>
        </p:txBody>
      </p:sp>
      <p:sp>
        <p:nvSpPr>
          <p:cNvPr id="27654" name="Rectangle 8"/>
          <p:cNvSpPr>
            <a:spLocks noChangeArrowheads="1"/>
          </p:cNvSpPr>
          <p:nvPr/>
        </p:nvSpPr>
        <p:spPr bwMode="auto">
          <a:xfrm>
            <a:off x="1524000" y="0"/>
            <a:ext cx="5867400" cy="533400"/>
          </a:xfrm>
          <a:prstGeom prst="rect">
            <a:avLst/>
          </a:prstGeom>
          <a:solidFill>
            <a:srgbClr val="FF66FF">
              <a:alpha val="50196"/>
            </a:srgbClr>
          </a:solidFill>
          <a:ln w="9525">
            <a:noFill/>
            <a:miter lim="800000"/>
            <a:headEnd/>
            <a:tailEnd/>
          </a:ln>
        </p:spPr>
        <p:txBody>
          <a:bodyPr anchor="ctr"/>
          <a:lstStyle/>
          <a:p>
            <a:pPr marL="225425"/>
            <a:r>
              <a:rPr lang="en-US" sz="3600" b="1" dirty="0" smtClean="0">
                <a:solidFill>
                  <a:schemeClr val="tx2"/>
                </a:solidFill>
                <a:latin typeface="Berlin Sans FB" pitchFamily="34" charset="0"/>
              </a:rPr>
              <a:t> </a:t>
            </a:r>
            <a:r>
              <a:rPr lang="en-US" sz="3600" b="1" dirty="0" smtClean="0">
                <a:solidFill>
                  <a:schemeClr val="tx2"/>
                </a:solidFill>
                <a:latin typeface="Comic Sans MS" pitchFamily="66" charset="0"/>
              </a:rPr>
              <a:t>Cartilage-Structure</a:t>
            </a:r>
            <a:endParaRPr lang="en-US" sz="3600" b="1" dirty="0">
              <a:solidFill>
                <a:schemeClr val="tx2"/>
              </a:solidFill>
              <a:latin typeface="Comic Sans MS" pitchFamily="66" charset="0"/>
            </a:endParaRPr>
          </a:p>
        </p:txBody>
      </p:sp>
      <p:sp>
        <p:nvSpPr>
          <p:cNvPr id="8" name="Rectangle 7"/>
          <p:cNvSpPr/>
          <p:nvPr/>
        </p:nvSpPr>
        <p:spPr>
          <a:xfrm>
            <a:off x="152400" y="3962400"/>
            <a:ext cx="8991600" cy="2862322"/>
          </a:xfrm>
          <a:prstGeom prst="rect">
            <a:avLst/>
          </a:prstGeom>
        </p:spPr>
        <p:txBody>
          <a:bodyPr wrap="square">
            <a:spAutoFit/>
          </a:bodyPr>
          <a:lstStyle/>
          <a:p>
            <a:r>
              <a:rPr lang="en-US" b="1" dirty="0" smtClean="0">
                <a:latin typeface="Comic Sans MS" pitchFamily="66" charset="0"/>
              </a:rPr>
              <a:t>Cartilage is a solid, semi rigid, semi-transparent, elastic, and flexible  connective tissue. This tissue consists of  widely spaced cells, </a:t>
            </a:r>
            <a:r>
              <a:rPr lang="en-US" b="1" dirty="0" err="1" smtClean="0">
                <a:latin typeface="Comic Sans MS" pitchFamily="66" charset="0"/>
              </a:rPr>
              <a:t>chondrocytes</a:t>
            </a:r>
            <a:r>
              <a:rPr lang="en-US" b="1" dirty="0" smtClean="0">
                <a:latin typeface="Comic Sans MS" pitchFamily="66" charset="0"/>
              </a:rPr>
              <a:t> and </a:t>
            </a:r>
            <a:r>
              <a:rPr lang="en-US" b="1" dirty="0" err="1" smtClean="0">
                <a:latin typeface="Comic Sans MS" pitchFamily="66" charset="0"/>
              </a:rPr>
              <a:t>chondroblasts</a:t>
            </a:r>
            <a:r>
              <a:rPr lang="en-US" b="1" dirty="0" smtClean="0">
                <a:latin typeface="Comic Sans MS" pitchFamily="66" charset="0"/>
              </a:rPr>
              <a:t>,  scattered through the matrix  which is made up of  glycoprotein material called </a:t>
            </a:r>
            <a:r>
              <a:rPr lang="en-US" b="1" dirty="0" err="1" smtClean="0">
                <a:latin typeface="Comic Sans MS" pitchFamily="66" charset="0"/>
              </a:rPr>
              <a:t>chondrin</a:t>
            </a:r>
            <a:r>
              <a:rPr lang="en-US" b="1" dirty="0" smtClean="0">
                <a:latin typeface="Comic Sans MS" pitchFamily="66" charset="0"/>
              </a:rPr>
              <a:t>. The matrix is secreted by the </a:t>
            </a:r>
            <a:r>
              <a:rPr lang="en-US" b="1" dirty="0" err="1" smtClean="0">
                <a:latin typeface="Comic Sans MS" pitchFamily="66" charset="0"/>
              </a:rPr>
              <a:t>chondroblasts</a:t>
            </a:r>
            <a:r>
              <a:rPr lang="en-US" b="1" dirty="0" smtClean="0">
                <a:latin typeface="Comic Sans MS" pitchFamily="66" charset="0"/>
              </a:rPr>
              <a:t>,  and strengthened  by collagen  fibers. A </a:t>
            </a:r>
            <a:r>
              <a:rPr lang="en-US" b="1" dirty="0" err="1" smtClean="0">
                <a:latin typeface="Comic Sans MS" pitchFamily="66" charset="0"/>
              </a:rPr>
              <a:t>chondroblast</a:t>
            </a:r>
            <a:r>
              <a:rPr lang="en-US" b="1" dirty="0" smtClean="0">
                <a:latin typeface="Comic Sans MS" pitchFamily="66" charset="0"/>
              </a:rPr>
              <a:t> lies in a fluid filled space, the lacuna, in the matrix. The mature cells are called </a:t>
            </a:r>
            <a:r>
              <a:rPr lang="en-US" b="1" dirty="0" err="1" smtClean="0">
                <a:latin typeface="Comic Sans MS" pitchFamily="66" charset="0"/>
              </a:rPr>
              <a:t>chondrocytes</a:t>
            </a:r>
            <a:r>
              <a:rPr lang="en-US" b="1" dirty="0" smtClean="0">
                <a:latin typeface="Comic Sans MS" pitchFamily="66" charset="0"/>
              </a:rPr>
              <a:t>. The exterior part of cartilage is covered by dense fibrous membrane called the </a:t>
            </a:r>
            <a:r>
              <a:rPr lang="en-US" b="1" dirty="0" err="1" smtClean="0">
                <a:latin typeface="Comic Sans MS" pitchFamily="66" charset="0"/>
              </a:rPr>
              <a:t>perichondrium</a:t>
            </a:r>
            <a:r>
              <a:rPr lang="en-US" b="1" dirty="0" smtClean="0">
                <a:latin typeface="Comic Sans MS" pitchFamily="66" charset="0"/>
              </a:rPr>
              <a:t>.</a:t>
            </a:r>
            <a:r>
              <a:rPr lang="en-US" dirty="0" smtClean="0"/>
              <a:t> </a:t>
            </a:r>
            <a:r>
              <a:rPr lang="en-US" b="1" dirty="0" smtClean="0">
                <a:latin typeface="Comic Sans MS" pitchFamily="66" charset="0"/>
              </a:rPr>
              <a:t>Adult cartilage does not contain blood vessels or </a:t>
            </a:r>
            <a:r>
              <a:rPr lang="en-US" b="1" dirty="0" err="1" smtClean="0">
                <a:latin typeface="Comic Sans MS" pitchFamily="66" charset="0"/>
              </a:rPr>
              <a:t>nerves.Injury</a:t>
            </a:r>
            <a:r>
              <a:rPr lang="en-US" b="1" dirty="0" smtClean="0">
                <a:latin typeface="Comic Sans MS" pitchFamily="66" charset="0"/>
              </a:rPr>
              <a:t> to cartilage takes a long time to heal due to lack of blood supply. </a:t>
            </a:r>
            <a:endParaRPr lang="en-US" b="1" dirty="0">
              <a:latin typeface="Comic Sans MS" pitchFamily="66" charset="0"/>
            </a:endParaRPr>
          </a:p>
        </p:txBody>
      </p:sp>
      <p:pic>
        <p:nvPicPr>
          <p:cNvPr id="9" name="Picture 8" descr="s4820xb.jpg"/>
          <p:cNvPicPr>
            <a:picLocks noChangeAspect="1"/>
          </p:cNvPicPr>
          <p:nvPr/>
        </p:nvPicPr>
        <p:blipFill>
          <a:blip r:embed="rId3"/>
          <a:stretch>
            <a:fillRect/>
          </a:stretch>
        </p:blipFill>
        <p:spPr>
          <a:xfrm rot="16200000">
            <a:off x="2752725" y="-9525"/>
            <a:ext cx="3105150" cy="4648200"/>
          </a:xfrm>
          <a:prstGeom prst="rect">
            <a:avLst/>
          </a:prstGeom>
        </p:spPr>
      </p:pic>
      <p:sp>
        <p:nvSpPr>
          <p:cNvPr id="10" name="TextBox 9"/>
          <p:cNvSpPr txBox="1"/>
          <p:nvPr/>
        </p:nvSpPr>
        <p:spPr>
          <a:xfrm>
            <a:off x="7086600" y="3200400"/>
            <a:ext cx="1710725" cy="369332"/>
          </a:xfrm>
          <a:prstGeom prst="rect">
            <a:avLst/>
          </a:prstGeom>
          <a:noFill/>
        </p:spPr>
        <p:txBody>
          <a:bodyPr wrap="none" rtlCol="0">
            <a:spAutoFit/>
          </a:bodyPr>
          <a:lstStyle/>
          <a:p>
            <a:r>
              <a:rPr lang="en-US" dirty="0" err="1" smtClean="0">
                <a:solidFill>
                  <a:srgbClr val="1D15B5"/>
                </a:solidFill>
                <a:latin typeface="Comic Sans MS" pitchFamily="66" charset="0"/>
              </a:rPr>
              <a:t>Perichondrium</a:t>
            </a:r>
            <a:endParaRPr lang="en-US" dirty="0">
              <a:solidFill>
                <a:srgbClr val="1D15B5"/>
              </a:solidFill>
              <a:latin typeface="Comic Sans MS" pitchFamily="66" charset="0"/>
            </a:endParaRPr>
          </a:p>
        </p:txBody>
      </p:sp>
      <p:sp>
        <p:nvSpPr>
          <p:cNvPr id="11" name="TextBox 10"/>
          <p:cNvSpPr txBox="1"/>
          <p:nvPr/>
        </p:nvSpPr>
        <p:spPr>
          <a:xfrm>
            <a:off x="7391400" y="1219200"/>
            <a:ext cx="1718740" cy="646331"/>
          </a:xfrm>
          <a:prstGeom prst="rect">
            <a:avLst/>
          </a:prstGeom>
          <a:noFill/>
        </p:spPr>
        <p:txBody>
          <a:bodyPr wrap="none" rtlCol="0">
            <a:spAutoFit/>
          </a:bodyPr>
          <a:lstStyle/>
          <a:p>
            <a:r>
              <a:rPr lang="en-US" dirty="0" err="1" smtClean="0">
                <a:solidFill>
                  <a:srgbClr val="1D15B5"/>
                </a:solidFill>
                <a:latin typeface="Comic Sans MS" pitchFamily="66" charset="0"/>
              </a:rPr>
              <a:t>Chondroblasts</a:t>
            </a:r>
            <a:endParaRPr lang="en-US" dirty="0" smtClean="0">
              <a:solidFill>
                <a:srgbClr val="1D15B5"/>
              </a:solidFill>
              <a:latin typeface="Comic Sans MS" pitchFamily="66" charset="0"/>
            </a:endParaRPr>
          </a:p>
          <a:p>
            <a:r>
              <a:rPr lang="en-US" dirty="0" smtClean="0">
                <a:solidFill>
                  <a:srgbClr val="1D15B5"/>
                </a:solidFill>
                <a:latin typeface="Comic Sans MS" pitchFamily="66" charset="0"/>
              </a:rPr>
              <a:t>In lacunae</a:t>
            </a:r>
            <a:endParaRPr lang="en-US" dirty="0">
              <a:solidFill>
                <a:srgbClr val="1D15B5"/>
              </a:solidFill>
              <a:latin typeface="Comic Sans MS" pitchFamily="66" charset="0"/>
            </a:endParaRPr>
          </a:p>
        </p:txBody>
      </p:sp>
      <p:sp>
        <p:nvSpPr>
          <p:cNvPr id="12" name="TextBox 11"/>
          <p:cNvSpPr txBox="1"/>
          <p:nvPr/>
        </p:nvSpPr>
        <p:spPr>
          <a:xfrm>
            <a:off x="7467600" y="2057400"/>
            <a:ext cx="936475" cy="369332"/>
          </a:xfrm>
          <a:prstGeom prst="rect">
            <a:avLst/>
          </a:prstGeom>
          <a:noFill/>
        </p:spPr>
        <p:txBody>
          <a:bodyPr wrap="none" rtlCol="0">
            <a:spAutoFit/>
          </a:bodyPr>
          <a:lstStyle/>
          <a:p>
            <a:r>
              <a:rPr lang="en-US" dirty="0" smtClean="0">
                <a:solidFill>
                  <a:srgbClr val="1D15B5"/>
                </a:solidFill>
                <a:latin typeface="Comic Sans MS" pitchFamily="66" charset="0"/>
              </a:rPr>
              <a:t>Matrix</a:t>
            </a:r>
            <a:endParaRPr lang="en-US" dirty="0">
              <a:solidFill>
                <a:srgbClr val="1D15B5"/>
              </a:solidFill>
              <a:latin typeface="Comic Sans MS" pitchFamily="66" charset="0"/>
            </a:endParaRPr>
          </a:p>
        </p:txBody>
      </p:sp>
      <p:cxnSp>
        <p:nvCxnSpPr>
          <p:cNvPr id="15" name="Straight Arrow Connector 14"/>
          <p:cNvCxnSpPr/>
          <p:nvPr/>
        </p:nvCxnSpPr>
        <p:spPr>
          <a:xfrm rot="10800000">
            <a:off x="6477000" y="3429000"/>
            <a:ext cx="609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0800000">
            <a:off x="5867400" y="1219200"/>
            <a:ext cx="1600200" cy="228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flipV="1">
            <a:off x="5715000" y="1447800"/>
            <a:ext cx="17526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10800000">
            <a:off x="5943600" y="2209800"/>
            <a:ext cx="1524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4"/>
          <p:cNvSpPr>
            <a:spLocks noGrp="1"/>
          </p:cNvSpPr>
          <p:nvPr>
            <p:ph type="sldNum" sz="quarter" idx="12"/>
          </p:nvPr>
        </p:nvSpPr>
        <p:spPr>
          <a:noFill/>
        </p:spPr>
        <p:txBody>
          <a:bodyPr/>
          <a:lstStyle/>
          <a:p>
            <a:fld id="{503A7F3F-AFB5-43D9-93B9-EFB04BD55C27}" type="slidenum">
              <a:rPr lang="en-US">
                <a:latin typeface="Arial" charset="0"/>
              </a:rPr>
              <a:pPr/>
              <a:t>13</a:t>
            </a:fld>
            <a:endParaRPr lang="en-US">
              <a:latin typeface="Arial" charset="0"/>
            </a:endParaRPr>
          </a:p>
        </p:txBody>
      </p:sp>
      <p:sp>
        <p:nvSpPr>
          <p:cNvPr id="28678" name="Rectangle 10"/>
          <p:cNvSpPr>
            <a:spLocks noChangeArrowheads="1"/>
          </p:cNvSpPr>
          <p:nvPr/>
        </p:nvSpPr>
        <p:spPr bwMode="auto">
          <a:xfrm>
            <a:off x="0" y="228600"/>
            <a:ext cx="9144000" cy="838200"/>
          </a:xfrm>
          <a:prstGeom prst="rect">
            <a:avLst/>
          </a:prstGeom>
          <a:solidFill>
            <a:srgbClr val="FF9966"/>
          </a:solidFill>
          <a:ln w="9525">
            <a:noFill/>
            <a:miter lim="800000"/>
            <a:headEnd/>
            <a:tailEnd/>
          </a:ln>
        </p:spPr>
        <p:txBody>
          <a:bodyPr anchor="ctr"/>
          <a:lstStyle/>
          <a:p>
            <a:pPr marL="225425"/>
            <a:r>
              <a:rPr lang="en-US" sz="3600" b="0" dirty="0" smtClean="0">
                <a:solidFill>
                  <a:schemeClr val="tx2"/>
                </a:solidFill>
                <a:latin typeface="Berlin Sans FB" pitchFamily="34" charset="0"/>
              </a:rPr>
              <a:t> Cartilage-Functions</a:t>
            </a:r>
            <a:endParaRPr lang="en-US" sz="3600" b="0" dirty="0">
              <a:solidFill>
                <a:schemeClr val="tx2"/>
              </a:solidFill>
              <a:latin typeface="Berlin Sans FB" pitchFamily="34" charset="0"/>
            </a:endParaRPr>
          </a:p>
        </p:txBody>
      </p:sp>
      <p:sp>
        <p:nvSpPr>
          <p:cNvPr id="7" name="Rectangle 6"/>
          <p:cNvSpPr/>
          <p:nvPr/>
        </p:nvSpPr>
        <p:spPr>
          <a:xfrm>
            <a:off x="304800" y="1219200"/>
            <a:ext cx="8458200" cy="1508105"/>
          </a:xfrm>
          <a:prstGeom prst="rect">
            <a:avLst/>
          </a:prstGeom>
        </p:spPr>
        <p:txBody>
          <a:bodyPr wrap="square">
            <a:spAutoFit/>
          </a:bodyPr>
          <a:lstStyle/>
          <a:p>
            <a:r>
              <a:rPr lang="en-US" sz="2000" b="1" dirty="0" smtClean="0">
                <a:latin typeface="Comic Sans MS" pitchFamily="66" charset="0"/>
              </a:rPr>
              <a:t>Cartilage has several functions. Let us study one by one.</a:t>
            </a:r>
          </a:p>
          <a:p>
            <a:r>
              <a:rPr lang="en-US" b="1" dirty="0" smtClean="0">
                <a:latin typeface="Comic Sans MS" pitchFamily="66" charset="0"/>
              </a:rPr>
              <a:t> </a:t>
            </a:r>
          </a:p>
          <a:p>
            <a:pPr>
              <a:buFont typeface="Arial" pitchFamily="34" charset="0"/>
              <a:buChar char="•"/>
            </a:pPr>
            <a:r>
              <a:rPr lang="en-US" b="1" dirty="0" smtClean="0">
                <a:latin typeface="Comic Sans MS" pitchFamily="66" charset="0"/>
              </a:rPr>
              <a:t>It covers the surface joints, allowing bones to slide over one another, thus reducing friction and preventing damage; it also  acts as a shock absorber. </a:t>
            </a:r>
            <a:endParaRPr lang="en-US" b="1" dirty="0">
              <a:latin typeface="Comic Sans MS" pitchFamily="66" charset="0"/>
            </a:endParaRPr>
          </a:p>
        </p:txBody>
      </p:sp>
      <p:pic>
        <p:nvPicPr>
          <p:cNvPr id="8" name="Picture 7" descr="knee_cartilage.jpg"/>
          <p:cNvPicPr>
            <a:picLocks noChangeAspect="1"/>
          </p:cNvPicPr>
          <p:nvPr/>
        </p:nvPicPr>
        <p:blipFill>
          <a:blip r:embed="rId3"/>
          <a:stretch>
            <a:fillRect/>
          </a:stretch>
        </p:blipFill>
        <p:spPr>
          <a:xfrm>
            <a:off x="1219200" y="2971800"/>
            <a:ext cx="2590800" cy="2743200"/>
          </a:xfrm>
          <a:prstGeom prst="rect">
            <a:avLst/>
          </a:prstGeom>
        </p:spPr>
      </p:pic>
      <p:sp>
        <p:nvSpPr>
          <p:cNvPr id="9" name="TextBox 8"/>
          <p:cNvSpPr txBox="1"/>
          <p:nvPr/>
        </p:nvSpPr>
        <p:spPr>
          <a:xfrm>
            <a:off x="762000" y="6211669"/>
            <a:ext cx="7848600" cy="646331"/>
          </a:xfrm>
          <a:prstGeom prst="rect">
            <a:avLst/>
          </a:prstGeom>
          <a:noFill/>
        </p:spPr>
        <p:txBody>
          <a:bodyPr wrap="square" rtlCol="0">
            <a:spAutoFit/>
          </a:bodyPr>
          <a:lstStyle/>
          <a:p>
            <a:r>
              <a:rPr lang="en-US" b="1" dirty="0" smtClean="0">
                <a:latin typeface="Comic Sans MS" pitchFamily="66" charset="0"/>
              </a:rPr>
              <a:t>In the above pictures, you can see the cartilage covering the surface  joints of knee bones (a) and ankle joints (b).</a:t>
            </a:r>
            <a:endParaRPr lang="en-US" b="1" dirty="0">
              <a:latin typeface="Comic Sans MS" pitchFamily="66" charset="0"/>
            </a:endParaRPr>
          </a:p>
        </p:txBody>
      </p:sp>
      <p:pic>
        <p:nvPicPr>
          <p:cNvPr id="10" name="Picture 9" descr="ankle_cartilage.jpg"/>
          <p:cNvPicPr>
            <a:picLocks noChangeAspect="1"/>
          </p:cNvPicPr>
          <p:nvPr/>
        </p:nvPicPr>
        <p:blipFill>
          <a:blip r:embed="rId4"/>
          <a:stretch>
            <a:fillRect/>
          </a:stretch>
        </p:blipFill>
        <p:spPr>
          <a:xfrm>
            <a:off x="5257800" y="2895600"/>
            <a:ext cx="2047875" cy="2857500"/>
          </a:xfrm>
          <a:prstGeom prst="rect">
            <a:avLst/>
          </a:prstGeom>
        </p:spPr>
      </p:pic>
      <p:sp>
        <p:nvSpPr>
          <p:cNvPr id="11" name="TextBox 10"/>
          <p:cNvSpPr txBox="1"/>
          <p:nvPr/>
        </p:nvSpPr>
        <p:spPr>
          <a:xfrm>
            <a:off x="2362200" y="5715000"/>
            <a:ext cx="685800" cy="369332"/>
          </a:xfrm>
          <a:prstGeom prst="rect">
            <a:avLst/>
          </a:prstGeom>
          <a:noFill/>
        </p:spPr>
        <p:txBody>
          <a:bodyPr wrap="square" rtlCol="0">
            <a:spAutoFit/>
          </a:bodyPr>
          <a:lstStyle/>
          <a:p>
            <a:r>
              <a:rPr lang="en-US" b="1" dirty="0" smtClean="0">
                <a:latin typeface="Comic Sans MS" pitchFamily="66" charset="0"/>
              </a:rPr>
              <a:t>(a)</a:t>
            </a:r>
            <a:endParaRPr lang="en-US" b="1" dirty="0">
              <a:latin typeface="Comic Sans MS" pitchFamily="66" charset="0"/>
            </a:endParaRPr>
          </a:p>
        </p:txBody>
      </p:sp>
      <p:sp>
        <p:nvSpPr>
          <p:cNvPr id="12" name="TextBox 11"/>
          <p:cNvSpPr txBox="1"/>
          <p:nvPr/>
        </p:nvSpPr>
        <p:spPr>
          <a:xfrm>
            <a:off x="6248400" y="5791200"/>
            <a:ext cx="490840" cy="369332"/>
          </a:xfrm>
          <a:prstGeom prst="rect">
            <a:avLst/>
          </a:prstGeom>
          <a:noFill/>
        </p:spPr>
        <p:txBody>
          <a:bodyPr wrap="none" rtlCol="0">
            <a:spAutoFit/>
          </a:bodyPr>
          <a:lstStyle/>
          <a:p>
            <a:r>
              <a:rPr lang="en-US" b="1" dirty="0" smtClean="0">
                <a:latin typeface="Comic Sans MS" pitchFamily="66" charset="0"/>
              </a:rPr>
              <a:t>(b)</a:t>
            </a:r>
            <a:endParaRPr lang="en-US" b="1" dirty="0">
              <a:latin typeface="Comic Sans MS" pitchFamily="66"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4"/>
          <p:cNvSpPr>
            <a:spLocks noGrp="1"/>
          </p:cNvSpPr>
          <p:nvPr>
            <p:ph type="sldNum" sz="quarter" idx="12"/>
          </p:nvPr>
        </p:nvSpPr>
        <p:spPr>
          <a:noFill/>
        </p:spPr>
        <p:txBody>
          <a:bodyPr/>
          <a:lstStyle/>
          <a:p>
            <a:fld id="{BEC4F211-6364-4CC1-9D19-1E12CA2053F6}" type="slidenum">
              <a:rPr lang="en-US">
                <a:latin typeface="Arial" charset="0"/>
              </a:rPr>
              <a:pPr/>
              <a:t>14</a:t>
            </a:fld>
            <a:endParaRPr lang="en-US">
              <a:latin typeface="Arial" charset="0"/>
            </a:endParaRPr>
          </a:p>
        </p:txBody>
      </p:sp>
      <p:sp>
        <p:nvSpPr>
          <p:cNvPr id="27651" name="Text Box 3"/>
          <p:cNvSpPr txBox="1">
            <a:spLocks noChangeArrowheads="1"/>
          </p:cNvSpPr>
          <p:nvPr/>
        </p:nvSpPr>
        <p:spPr bwMode="auto">
          <a:xfrm>
            <a:off x="6400800" y="1600200"/>
            <a:ext cx="2133600" cy="822325"/>
          </a:xfrm>
          <a:prstGeom prst="rect">
            <a:avLst/>
          </a:prstGeom>
          <a:solidFill>
            <a:schemeClr val="tx1"/>
          </a:solidFill>
          <a:ln w="9525">
            <a:noFill/>
            <a:miter lim="800000"/>
            <a:headEnd/>
            <a:tailEnd/>
          </a:ln>
        </p:spPr>
        <p:txBody>
          <a:bodyPr>
            <a:spAutoFit/>
          </a:bodyPr>
          <a:lstStyle/>
          <a:p>
            <a:pPr>
              <a:spcBef>
                <a:spcPct val="50000"/>
              </a:spcBef>
            </a:pPr>
            <a:r>
              <a:rPr lang="en-US" sz="2400">
                <a:solidFill>
                  <a:schemeClr val="bg2"/>
                </a:solidFill>
                <a:latin typeface="Comic Sans MS" pitchFamily="66" charset="0"/>
              </a:rPr>
              <a:t>Chondrocyte in lacunae</a:t>
            </a:r>
          </a:p>
        </p:txBody>
      </p:sp>
      <p:sp>
        <p:nvSpPr>
          <p:cNvPr id="27652" name="Line 5"/>
          <p:cNvSpPr>
            <a:spLocks noChangeShapeType="1"/>
          </p:cNvSpPr>
          <p:nvPr/>
        </p:nvSpPr>
        <p:spPr bwMode="auto">
          <a:xfrm flipV="1">
            <a:off x="3581400" y="5562600"/>
            <a:ext cx="1676400" cy="304800"/>
          </a:xfrm>
          <a:prstGeom prst="line">
            <a:avLst/>
          </a:prstGeom>
          <a:noFill/>
          <a:ln w="28575">
            <a:solidFill>
              <a:schemeClr val="bg2"/>
            </a:solidFill>
            <a:round/>
            <a:headEnd/>
            <a:tailEnd type="triangle" w="med" len="med"/>
          </a:ln>
        </p:spPr>
        <p:txBody>
          <a:bodyPr wrap="none"/>
          <a:lstStyle/>
          <a:p>
            <a:endParaRPr lang="en-US"/>
          </a:p>
        </p:txBody>
      </p:sp>
      <p:pic>
        <p:nvPicPr>
          <p:cNvPr id="27653" name="Picture 6"/>
          <p:cNvPicPr>
            <a:picLocks noChangeAspect="1" noChangeArrowheads="1"/>
          </p:cNvPicPr>
          <p:nvPr/>
        </p:nvPicPr>
        <p:blipFill>
          <a:blip r:embed="rId3"/>
          <a:srcRect/>
          <a:stretch>
            <a:fillRect/>
          </a:stretch>
        </p:blipFill>
        <p:spPr bwMode="auto">
          <a:xfrm>
            <a:off x="3048000" y="1066800"/>
            <a:ext cx="6096000" cy="5216525"/>
          </a:xfrm>
          <a:prstGeom prst="rect">
            <a:avLst/>
          </a:prstGeom>
          <a:noFill/>
          <a:ln w="9525">
            <a:noFill/>
            <a:miter lim="800000"/>
            <a:headEnd/>
            <a:tailEnd/>
          </a:ln>
        </p:spPr>
      </p:pic>
      <p:sp>
        <p:nvSpPr>
          <p:cNvPr id="27654" name="Rectangle 8"/>
          <p:cNvSpPr>
            <a:spLocks noChangeArrowheads="1"/>
          </p:cNvSpPr>
          <p:nvPr/>
        </p:nvSpPr>
        <p:spPr bwMode="auto">
          <a:xfrm>
            <a:off x="0" y="228600"/>
            <a:ext cx="9144000" cy="838200"/>
          </a:xfrm>
          <a:prstGeom prst="rect">
            <a:avLst/>
          </a:prstGeom>
          <a:solidFill>
            <a:srgbClr val="FF9966"/>
          </a:solidFill>
          <a:ln w="9525">
            <a:noFill/>
            <a:miter lim="800000"/>
            <a:headEnd/>
            <a:tailEnd/>
          </a:ln>
        </p:spPr>
        <p:txBody>
          <a:bodyPr anchor="ctr"/>
          <a:lstStyle/>
          <a:p>
            <a:pPr marL="225425"/>
            <a:r>
              <a:rPr lang="en-US" sz="3600" b="0" dirty="0" smtClean="0">
                <a:solidFill>
                  <a:schemeClr val="tx2"/>
                </a:solidFill>
                <a:latin typeface="Berlin Sans FB" pitchFamily="34" charset="0"/>
              </a:rPr>
              <a:t> Cartilage-Functions</a:t>
            </a:r>
            <a:endParaRPr lang="en-US" sz="3600" b="0" dirty="0">
              <a:solidFill>
                <a:schemeClr val="tx2"/>
              </a:solidFill>
              <a:latin typeface="Berlin Sans FB" pitchFamily="34" charset="0"/>
            </a:endParaRPr>
          </a:p>
        </p:txBody>
      </p:sp>
      <p:sp>
        <p:nvSpPr>
          <p:cNvPr id="27655" name="Text Box 9"/>
          <p:cNvSpPr txBox="1">
            <a:spLocks noChangeArrowheads="1"/>
          </p:cNvSpPr>
          <p:nvPr/>
        </p:nvSpPr>
        <p:spPr bwMode="auto">
          <a:xfrm>
            <a:off x="228600" y="1941513"/>
            <a:ext cx="3200400" cy="2246769"/>
          </a:xfrm>
          <a:prstGeom prst="rect">
            <a:avLst/>
          </a:prstGeom>
          <a:noFill/>
          <a:ln w="9525">
            <a:noFill/>
            <a:miter lim="800000"/>
            <a:headEnd/>
            <a:tailEnd/>
          </a:ln>
        </p:spPr>
        <p:txBody>
          <a:bodyPr>
            <a:spAutoFit/>
          </a:bodyPr>
          <a:lstStyle/>
          <a:p>
            <a:pPr marL="168275" indent="-168275">
              <a:buFont typeface="Arial" pitchFamily="34" charset="0"/>
              <a:buChar char="•"/>
            </a:pPr>
            <a:r>
              <a:rPr lang="en-US" sz="2000" dirty="0" smtClean="0"/>
              <a:t>   </a:t>
            </a:r>
            <a:r>
              <a:rPr lang="en-US" sz="2000" b="1" dirty="0" smtClean="0">
                <a:latin typeface="Comic Sans MS" pitchFamily="66" charset="0"/>
              </a:rPr>
              <a:t>It  forms part of the structure of the skeleton in the ribs, where it joins them to the breastbone (sternum). </a:t>
            </a:r>
          </a:p>
          <a:p>
            <a:pPr marL="168275" indent="-168275"/>
            <a:endParaRPr lang="en-US" sz="2000" dirty="0"/>
          </a:p>
        </p:txBody>
      </p:sp>
      <p:sp>
        <p:nvSpPr>
          <p:cNvPr id="8" name="TextBox 7"/>
          <p:cNvSpPr txBox="1"/>
          <p:nvPr/>
        </p:nvSpPr>
        <p:spPr>
          <a:xfrm>
            <a:off x="2362200" y="6211669"/>
            <a:ext cx="6681637" cy="646331"/>
          </a:xfrm>
          <a:prstGeom prst="rect">
            <a:avLst/>
          </a:prstGeom>
          <a:noFill/>
        </p:spPr>
        <p:txBody>
          <a:bodyPr wrap="none" rtlCol="0">
            <a:spAutoFit/>
          </a:bodyPr>
          <a:lstStyle/>
          <a:p>
            <a:r>
              <a:rPr lang="en-US" b="1" dirty="0" smtClean="0">
                <a:solidFill>
                  <a:srgbClr val="CC3300"/>
                </a:solidFill>
                <a:latin typeface="Comic Sans MS" pitchFamily="66" charset="0"/>
              </a:rPr>
              <a:t>In this picture, you can see the cartilage tissue of ribs. </a:t>
            </a:r>
          </a:p>
          <a:p>
            <a:r>
              <a:rPr lang="en-US" b="1" dirty="0" smtClean="0">
                <a:solidFill>
                  <a:srgbClr val="CC3300"/>
                </a:solidFill>
                <a:latin typeface="Comic Sans MS" pitchFamily="66" charset="0"/>
              </a:rPr>
              <a:t>The cells are inside lacunae</a:t>
            </a:r>
            <a:r>
              <a:rPr lang="en-US" dirty="0" smtClean="0">
                <a:solidFill>
                  <a:srgbClr val="CC3300"/>
                </a:solidFill>
                <a:latin typeface="Comic Sans MS" pitchFamily="66" charset="0"/>
              </a:rPr>
              <a:t>.</a:t>
            </a:r>
            <a:endParaRPr lang="en-US" dirty="0">
              <a:solidFill>
                <a:srgbClr val="CC3300"/>
              </a:solidFill>
              <a:latin typeface="Comic Sans MS" pitchFamily="66"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4"/>
          <p:cNvSpPr>
            <a:spLocks noGrp="1"/>
          </p:cNvSpPr>
          <p:nvPr>
            <p:ph type="sldNum" sz="quarter" idx="12"/>
          </p:nvPr>
        </p:nvSpPr>
        <p:spPr>
          <a:noFill/>
        </p:spPr>
        <p:txBody>
          <a:bodyPr/>
          <a:lstStyle/>
          <a:p>
            <a:fld id="{443D0238-B5FC-4D13-8540-883DEABBA3AD}" type="slidenum">
              <a:rPr lang="en-US">
                <a:latin typeface="Arial" charset="0"/>
              </a:rPr>
              <a:pPr/>
              <a:t>15</a:t>
            </a:fld>
            <a:endParaRPr lang="en-US">
              <a:latin typeface="Arial" charset="0"/>
            </a:endParaRPr>
          </a:p>
        </p:txBody>
      </p:sp>
      <p:pic>
        <p:nvPicPr>
          <p:cNvPr id="29699" name="Picture 3" descr="cart1"/>
          <p:cNvPicPr>
            <a:picLocks noChangeAspect="1" noChangeArrowheads="1"/>
          </p:cNvPicPr>
          <p:nvPr/>
        </p:nvPicPr>
        <p:blipFill>
          <a:blip r:embed="rId3"/>
          <a:srcRect/>
          <a:stretch>
            <a:fillRect/>
          </a:stretch>
        </p:blipFill>
        <p:spPr bwMode="auto">
          <a:xfrm>
            <a:off x="152400" y="3352800"/>
            <a:ext cx="5486400" cy="3505200"/>
          </a:xfrm>
          <a:prstGeom prst="rect">
            <a:avLst/>
          </a:prstGeom>
          <a:noFill/>
          <a:ln w="9525">
            <a:noFill/>
            <a:miter lim="800000"/>
            <a:headEnd/>
            <a:tailEnd/>
          </a:ln>
        </p:spPr>
      </p:pic>
      <p:pic>
        <p:nvPicPr>
          <p:cNvPr id="29700" name="Picture 4" descr="cart2"/>
          <p:cNvPicPr>
            <a:picLocks noChangeAspect="1" noChangeArrowheads="1"/>
          </p:cNvPicPr>
          <p:nvPr/>
        </p:nvPicPr>
        <p:blipFill>
          <a:blip r:embed="rId4"/>
          <a:srcRect/>
          <a:stretch>
            <a:fillRect/>
          </a:stretch>
        </p:blipFill>
        <p:spPr bwMode="auto">
          <a:xfrm>
            <a:off x="4648200" y="1219200"/>
            <a:ext cx="4343400" cy="2741613"/>
          </a:xfrm>
          <a:prstGeom prst="rect">
            <a:avLst/>
          </a:prstGeom>
          <a:noFill/>
          <a:ln w="9525">
            <a:solidFill>
              <a:schemeClr val="tx1"/>
            </a:solidFill>
            <a:miter lim="800000"/>
            <a:headEnd/>
            <a:tailEnd/>
          </a:ln>
        </p:spPr>
      </p:pic>
      <p:sp>
        <p:nvSpPr>
          <p:cNvPr id="29701" name="Rectangle 6"/>
          <p:cNvSpPr>
            <a:spLocks noChangeArrowheads="1"/>
          </p:cNvSpPr>
          <p:nvPr/>
        </p:nvSpPr>
        <p:spPr bwMode="auto">
          <a:xfrm>
            <a:off x="0" y="228600"/>
            <a:ext cx="9144000" cy="838200"/>
          </a:xfrm>
          <a:prstGeom prst="rect">
            <a:avLst/>
          </a:prstGeom>
          <a:solidFill>
            <a:srgbClr val="FF9966"/>
          </a:solidFill>
          <a:ln w="9525">
            <a:noFill/>
            <a:miter lim="800000"/>
            <a:headEnd/>
            <a:tailEnd/>
          </a:ln>
        </p:spPr>
        <p:txBody>
          <a:bodyPr anchor="ctr"/>
          <a:lstStyle/>
          <a:p>
            <a:pPr marL="225425"/>
            <a:r>
              <a:rPr lang="en-US" sz="3600" b="0" dirty="0" smtClean="0">
                <a:solidFill>
                  <a:schemeClr val="tx2"/>
                </a:solidFill>
                <a:latin typeface="Berlin Sans FB" pitchFamily="34" charset="0"/>
              </a:rPr>
              <a:t> Cartilage-Functions</a:t>
            </a:r>
            <a:endParaRPr lang="en-US" sz="3600" b="0" dirty="0">
              <a:solidFill>
                <a:schemeClr val="tx2"/>
              </a:solidFill>
              <a:latin typeface="Berlin Sans FB" pitchFamily="34" charset="0"/>
            </a:endParaRPr>
          </a:p>
        </p:txBody>
      </p:sp>
      <p:sp>
        <p:nvSpPr>
          <p:cNvPr id="29702" name="Text Box 7"/>
          <p:cNvSpPr txBox="1">
            <a:spLocks noChangeArrowheads="1"/>
          </p:cNvSpPr>
          <p:nvPr/>
        </p:nvSpPr>
        <p:spPr bwMode="auto">
          <a:xfrm>
            <a:off x="152400" y="1066800"/>
            <a:ext cx="4206875" cy="2585323"/>
          </a:xfrm>
          <a:prstGeom prst="rect">
            <a:avLst/>
          </a:prstGeom>
          <a:noFill/>
          <a:ln w="9525">
            <a:noFill/>
            <a:miter lim="800000"/>
            <a:headEnd/>
            <a:tailEnd/>
          </a:ln>
        </p:spPr>
        <p:txBody>
          <a:bodyPr>
            <a:spAutoFit/>
          </a:bodyPr>
          <a:lstStyle/>
          <a:p>
            <a:pPr marL="168275" indent="-168275"/>
            <a:r>
              <a:rPr lang="en-US" dirty="0" smtClean="0"/>
              <a:t>   </a:t>
            </a:r>
            <a:r>
              <a:rPr lang="en-US" b="1" dirty="0" smtClean="0">
                <a:latin typeface="Comic Sans MS" pitchFamily="66" charset="0"/>
              </a:rPr>
              <a:t>Cartilage provides </a:t>
            </a:r>
            <a:r>
              <a:rPr lang="en-US" b="1" dirty="0">
                <a:latin typeface="Comic Sans MS" pitchFamily="66" charset="0"/>
              </a:rPr>
              <a:t>shape and structure with </a:t>
            </a:r>
            <a:r>
              <a:rPr lang="en-US" b="1" dirty="0" smtClean="0">
                <a:latin typeface="Comic Sans MS" pitchFamily="66" charset="0"/>
              </a:rPr>
              <a:t>flexibility. Cartilage is found in the tip of the nose, in the external ear, in the walls of the windpipe (trachea) and  the voice box  (larynx) where it provides support and maintains shape. </a:t>
            </a:r>
            <a:endParaRPr lang="en-US" b="1" dirty="0">
              <a:latin typeface="Comic Sans MS" pitchFamily="66" charset="0"/>
            </a:endParaRPr>
          </a:p>
          <a:p>
            <a:pPr marL="168275" indent="-168275"/>
            <a:endParaRPr lang="en-US" dirty="0"/>
          </a:p>
        </p:txBody>
      </p:sp>
      <p:sp>
        <p:nvSpPr>
          <p:cNvPr id="7" name="TextBox 6"/>
          <p:cNvSpPr txBox="1"/>
          <p:nvPr/>
        </p:nvSpPr>
        <p:spPr>
          <a:xfrm>
            <a:off x="5791200" y="4419600"/>
            <a:ext cx="3200400" cy="2031325"/>
          </a:xfrm>
          <a:prstGeom prst="rect">
            <a:avLst/>
          </a:prstGeom>
          <a:noFill/>
        </p:spPr>
        <p:txBody>
          <a:bodyPr wrap="square" rtlCol="0">
            <a:spAutoFit/>
          </a:bodyPr>
          <a:lstStyle/>
          <a:p>
            <a:r>
              <a:rPr lang="en-US" b="1" dirty="0" smtClean="0">
                <a:latin typeface="Comic Sans MS" pitchFamily="66" charset="0"/>
              </a:rPr>
              <a:t>This picture shows the cartilage of external ear. You can see the mature cells(</a:t>
            </a:r>
            <a:r>
              <a:rPr lang="en-US" b="1" dirty="0" err="1" smtClean="0">
                <a:latin typeface="Comic Sans MS" pitchFamily="66" charset="0"/>
              </a:rPr>
              <a:t>chondrocytes</a:t>
            </a:r>
            <a:r>
              <a:rPr lang="en-US" b="1" dirty="0" smtClean="0">
                <a:latin typeface="Comic Sans MS" pitchFamily="66" charset="0"/>
              </a:rPr>
              <a:t>) enclosed in lacunae. Elastic fibers are scattered in the matrix. </a:t>
            </a:r>
            <a:endParaRPr lang="en-US" b="1" dirty="0">
              <a:latin typeface="Comic Sans MS" pitchFamily="66"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4"/>
          <p:cNvSpPr>
            <a:spLocks noGrp="1"/>
          </p:cNvSpPr>
          <p:nvPr>
            <p:ph type="sldNum" sz="quarter" idx="12"/>
          </p:nvPr>
        </p:nvSpPr>
        <p:spPr>
          <a:noFill/>
        </p:spPr>
        <p:txBody>
          <a:bodyPr/>
          <a:lstStyle/>
          <a:p>
            <a:fld id="{443D0238-B5FC-4D13-8540-883DEABBA3AD}" type="slidenum">
              <a:rPr lang="en-US">
                <a:latin typeface="Arial" charset="0"/>
              </a:rPr>
              <a:pPr/>
              <a:t>16</a:t>
            </a:fld>
            <a:endParaRPr lang="en-US">
              <a:latin typeface="Arial" charset="0"/>
            </a:endParaRPr>
          </a:p>
        </p:txBody>
      </p:sp>
      <p:sp>
        <p:nvSpPr>
          <p:cNvPr id="29701" name="Rectangle 6"/>
          <p:cNvSpPr>
            <a:spLocks noChangeArrowheads="1"/>
          </p:cNvSpPr>
          <p:nvPr/>
        </p:nvSpPr>
        <p:spPr bwMode="auto">
          <a:xfrm>
            <a:off x="0" y="228600"/>
            <a:ext cx="9144000" cy="838200"/>
          </a:xfrm>
          <a:prstGeom prst="rect">
            <a:avLst/>
          </a:prstGeom>
          <a:solidFill>
            <a:schemeClr val="tx2">
              <a:lumMod val="60000"/>
              <a:lumOff val="40000"/>
            </a:schemeClr>
          </a:solidFill>
          <a:ln w="9525">
            <a:noFill/>
            <a:miter lim="800000"/>
            <a:headEnd/>
            <a:tailEnd/>
          </a:ln>
        </p:spPr>
        <p:txBody>
          <a:bodyPr anchor="ctr"/>
          <a:lstStyle/>
          <a:p>
            <a:pPr marL="225425"/>
            <a:r>
              <a:rPr lang="en-US" sz="3600" b="0" dirty="0" smtClean="0">
                <a:solidFill>
                  <a:schemeClr val="tx2"/>
                </a:solidFill>
                <a:latin typeface="Berlin Sans FB" pitchFamily="34" charset="0"/>
              </a:rPr>
              <a:t> </a:t>
            </a:r>
            <a:r>
              <a:rPr lang="en-US" sz="3600" b="1" dirty="0" smtClean="0">
                <a:solidFill>
                  <a:schemeClr val="tx2"/>
                </a:solidFill>
                <a:latin typeface="Comic Sans MS" pitchFamily="66" charset="0"/>
              </a:rPr>
              <a:t>Do you know…..</a:t>
            </a:r>
            <a:endParaRPr lang="en-US" sz="3600" b="1" dirty="0">
              <a:solidFill>
                <a:schemeClr val="tx2"/>
              </a:solidFill>
              <a:latin typeface="Comic Sans MS" pitchFamily="66" charset="0"/>
            </a:endParaRPr>
          </a:p>
        </p:txBody>
      </p:sp>
      <p:sp>
        <p:nvSpPr>
          <p:cNvPr id="29702" name="Text Box 7"/>
          <p:cNvSpPr txBox="1">
            <a:spLocks noChangeArrowheads="1"/>
          </p:cNvSpPr>
          <p:nvPr/>
        </p:nvSpPr>
        <p:spPr bwMode="auto">
          <a:xfrm>
            <a:off x="2590800" y="3810000"/>
            <a:ext cx="6400800" cy="830997"/>
          </a:xfrm>
          <a:prstGeom prst="rect">
            <a:avLst/>
          </a:prstGeom>
          <a:noFill/>
          <a:ln w="9525">
            <a:noFill/>
            <a:miter lim="800000"/>
            <a:headEnd/>
            <a:tailEnd/>
          </a:ln>
        </p:spPr>
        <p:txBody>
          <a:bodyPr wrap="square">
            <a:spAutoFit/>
          </a:bodyPr>
          <a:lstStyle/>
          <a:p>
            <a:pPr marL="168275" indent="-168275"/>
            <a:r>
              <a:rPr lang="en-US" dirty="0" smtClean="0"/>
              <a:t> </a:t>
            </a:r>
            <a:r>
              <a:rPr lang="en-US" sz="2400" b="1" dirty="0" smtClean="0">
                <a:latin typeface="Comic Sans MS" pitchFamily="66" charset="0"/>
              </a:rPr>
              <a:t>The skeletons of sharks and human embryos are composed of cartilage.  </a:t>
            </a:r>
            <a:endParaRPr lang="en-US" sz="2400" b="1" dirty="0">
              <a:latin typeface="Comic Sans MS" pitchFamily="66" charset="0"/>
            </a:endParaRPr>
          </a:p>
        </p:txBody>
      </p:sp>
      <p:sp>
        <p:nvSpPr>
          <p:cNvPr id="7" name="TextBox 6"/>
          <p:cNvSpPr txBox="1"/>
          <p:nvPr/>
        </p:nvSpPr>
        <p:spPr>
          <a:xfrm>
            <a:off x="5791200" y="4419600"/>
            <a:ext cx="3200400" cy="369332"/>
          </a:xfrm>
          <a:prstGeom prst="rect">
            <a:avLst/>
          </a:prstGeom>
          <a:noFill/>
        </p:spPr>
        <p:txBody>
          <a:bodyPr wrap="square" rtlCol="0">
            <a:spAutoFit/>
          </a:bodyPr>
          <a:lstStyle/>
          <a:p>
            <a:r>
              <a:rPr lang="en-US" b="1" dirty="0" smtClean="0">
                <a:latin typeface="Comic Sans MS" pitchFamily="66" charset="0"/>
              </a:rPr>
              <a:t>. </a:t>
            </a:r>
            <a:endParaRPr lang="en-US" b="1" dirty="0">
              <a:latin typeface="Comic Sans MS" pitchFamily="66" charset="0"/>
            </a:endParaRPr>
          </a:p>
        </p:txBody>
      </p:sp>
      <p:pic>
        <p:nvPicPr>
          <p:cNvPr id="8" name="Picture 7" descr="shark.jpg"/>
          <p:cNvPicPr>
            <a:picLocks noChangeAspect="1"/>
          </p:cNvPicPr>
          <p:nvPr/>
        </p:nvPicPr>
        <p:blipFill>
          <a:blip r:embed="rId3"/>
          <a:stretch>
            <a:fillRect/>
          </a:stretch>
        </p:blipFill>
        <p:spPr>
          <a:xfrm>
            <a:off x="4648200" y="1143000"/>
            <a:ext cx="3962400" cy="2006600"/>
          </a:xfrm>
          <a:prstGeom prst="rect">
            <a:avLst/>
          </a:prstGeom>
        </p:spPr>
      </p:pic>
      <p:pic>
        <p:nvPicPr>
          <p:cNvPr id="9" name="Picture 8" descr="skeleton.jpg"/>
          <p:cNvPicPr>
            <a:picLocks noChangeAspect="1"/>
          </p:cNvPicPr>
          <p:nvPr/>
        </p:nvPicPr>
        <p:blipFill>
          <a:blip r:embed="rId4"/>
          <a:stretch>
            <a:fillRect/>
          </a:stretch>
        </p:blipFill>
        <p:spPr>
          <a:xfrm>
            <a:off x="152400" y="1828800"/>
            <a:ext cx="2108200" cy="3543300"/>
          </a:xfrm>
          <a:prstGeom prst="rect">
            <a:avLst/>
          </a:prstGeom>
        </p:spPr>
      </p:pic>
      <p:sp>
        <p:nvSpPr>
          <p:cNvPr id="10" name="TextBox 9"/>
          <p:cNvSpPr txBox="1"/>
          <p:nvPr/>
        </p:nvSpPr>
        <p:spPr>
          <a:xfrm>
            <a:off x="0" y="5638800"/>
            <a:ext cx="2353529" cy="369332"/>
          </a:xfrm>
          <a:prstGeom prst="rect">
            <a:avLst/>
          </a:prstGeom>
          <a:noFill/>
        </p:spPr>
        <p:txBody>
          <a:bodyPr wrap="none" rtlCol="0">
            <a:spAutoFit/>
          </a:bodyPr>
          <a:lstStyle/>
          <a:p>
            <a:r>
              <a:rPr lang="en-US" b="1" dirty="0" smtClean="0">
                <a:latin typeface="Comic Sans MS" pitchFamily="66" charset="0"/>
              </a:rPr>
              <a:t>The Human Embryo</a:t>
            </a:r>
            <a:endParaRPr lang="en-US" b="1" dirty="0">
              <a:latin typeface="Comic Sans MS" pitchFamily="66" charset="0"/>
            </a:endParaRPr>
          </a:p>
        </p:txBody>
      </p:sp>
      <p:pic>
        <p:nvPicPr>
          <p:cNvPr id="11" name="Picture 10" descr="fish001.gif"/>
          <p:cNvPicPr>
            <a:picLocks noChangeAspect="1"/>
          </p:cNvPicPr>
          <p:nvPr/>
        </p:nvPicPr>
        <p:blipFill>
          <a:blip r:embed="rId5"/>
          <a:stretch>
            <a:fillRect/>
          </a:stretch>
        </p:blipFill>
        <p:spPr>
          <a:xfrm>
            <a:off x="3886200" y="4953000"/>
            <a:ext cx="2343150" cy="1400175"/>
          </a:xfrm>
          <a:prstGeom prst="rect">
            <a:avLst/>
          </a:prstGeo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man2.gif"/>
          <p:cNvPicPr>
            <a:picLocks noChangeAspect="1"/>
          </p:cNvPicPr>
          <p:nvPr/>
        </p:nvPicPr>
        <p:blipFill>
          <a:blip r:embed="rId3"/>
          <a:stretch>
            <a:fillRect/>
          </a:stretch>
        </p:blipFill>
        <p:spPr>
          <a:xfrm>
            <a:off x="0" y="609600"/>
            <a:ext cx="5524500" cy="4248150"/>
          </a:xfrm>
          <a:prstGeom prst="rect">
            <a:avLst/>
          </a:prstGeom>
        </p:spPr>
      </p:pic>
      <p:sp>
        <p:nvSpPr>
          <p:cNvPr id="6" name="Rectangle 5"/>
          <p:cNvSpPr/>
          <p:nvPr/>
        </p:nvSpPr>
        <p:spPr>
          <a:xfrm>
            <a:off x="0" y="4826675"/>
            <a:ext cx="9144000" cy="2031325"/>
          </a:xfrm>
          <a:prstGeom prst="rect">
            <a:avLst/>
          </a:prstGeom>
        </p:spPr>
        <p:txBody>
          <a:bodyPr wrap="square">
            <a:spAutoFit/>
          </a:bodyPr>
          <a:lstStyle/>
          <a:p>
            <a:r>
              <a:rPr lang="en-US" b="1" dirty="0" smtClean="0">
                <a:latin typeface="Comic Sans MS" pitchFamily="66" charset="0"/>
              </a:rPr>
              <a:t>Like a house, the human body has a framework. But instead of wood, the body's framework is made of all the bones in our skeletal system as you can see in the above pictures. There are long bones (arms and legs), short bones (fingers and toes), flat bones (skull and sternum), and even tiny bones (in the middle ear). Some bones, like the ribs, permit respiration and protect vital organs such as the heart. Others, like the spinal vertebrae, form the framework to keep us upright as well as surround and protect the spinal cord. </a:t>
            </a:r>
          </a:p>
        </p:txBody>
      </p:sp>
      <p:pic>
        <p:nvPicPr>
          <p:cNvPr id="7" name="Picture 6" descr="Skeleton.gif"/>
          <p:cNvPicPr>
            <a:picLocks noChangeAspect="1"/>
          </p:cNvPicPr>
          <p:nvPr/>
        </p:nvPicPr>
        <p:blipFill>
          <a:blip r:embed="rId4"/>
          <a:stretch>
            <a:fillRect/>
          </a:stretch>
        </p:blipFill>
        <p:spPr>
          <a:xfrm>
            <a:off x="5562600" y="152400"/>
            <a:ext cx="3352800" cy="4591050"/>
          </a:xfrm>
          <a:prstGeom prst="rect">
            <a:avLst/>
          </a:prstGeom>
        </p:spPr>
      </p:pic>
      <p:sp>
        <p:nvSpPr>
          <p:cNvPr id="8" name="TextBox 7"/>
          <p:cNvSpPr txBox="1"/>
          <p:nvPr/>
        </p:nvSpPr>
        <p:spPr>
          <a:xfrm>
            <a:off x="2743200" y="0"/>
            <a:ext cx="987771" cy="523220"/>
          </a:xfrm>
          <a:prstGeom prst="rect">
            <a:avLst/>
          </a:prstGeom>
          <a:noFill/>
        </p:spPr>
        <p:txBody>
          <a:bodyPr wrap="none" rtlCol="0">
            <a:spAutoFit/>
          </a:bodyPr>
          <a:lstStyle/>
          <a:p>
            <a:r>
              <a:rPr lang="en-US" sz="2800" b="1" dirty="0" smtClean="0">
                <a:latin typeface="Comic Sans MS" pitchFamily="66" charset="0"/>
              </a:rPr>
              <a:t>Bone</a:t>
            </a:r>
            <a:endParaRPr lang="en-US" sz="2800" b="1" dirty="0">
              <a:latin typeface="Comic Sans MS" pitchFamily="66"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0" y="0"/>
            <a:ext cx="5715000" cy="792162"/>
          </a:xfrm>
        </p:spPr>
        <p:txBody>
          <a:bodyPr>
            <a:normAutofit/>
          </a:bodyPr>
          <a:lstStyle/>
          <a:p>
            <a:r>
              <a:rPr lang="en-US" sz="3600" b="1" dirty="0" smtClean="0">
                <a:latin typeface="Comic Sans MS" pitchFamily="66" charset="0"/>
              </a:rPr>
              <a:t>Composition of Bone</a:t>
            </a:r>
            <a:endParaRPr lang="en-US" sz="3600" b="1" dirty="0">
              <a:latin typeface="Comic Sans MS" pitchFamily="66" charset="0"/>
            </a:endParaRPr>
          </a:p>
        </p:txBody>
      </p:sp>
      <p:sp>
        <p:nvSpPr>
          <p:cNvPr id="6" name="Content Placeholder 5"/>
          <p:cNvSpPr>
            <a:spLocks noGrp="1"/>
          </p:cNvSpPr>
          <p:nvPr>
            <p:ph idx="1"/>
          </p:nvPr>
        </p:nvSpPr>
        <p:spPr>
          <a:xfrm>
            <a:off x="457200" y="1219200"/>
            <a:ext cx="8229600" cy="4906963"/>
          </a:xfrm>
        </p:spPr>
        <p:txBody>
          <a:bodyPr>
            <a:normAutofit fontScale="77500" lnSpcReduction="20000"/>
          </a:bodyPr>
          <a:lstStyle/>
          <a:p>
            <a:pPr>
              <a:buNone/>
            </a:pPr>
            <a:r>
              <a:rPr lang="en-US" dirty="0" smtClean="0"/>
              <a:t>    </a:t>
            </a:r>
            <a:r>
              <a:rPr lang="en-US" dirty="0" smtClean="0">
                <a:latin typeface="Comic Sans MS" pitchFamily="66" charset="0"/>
              </a:rPr>
              <a:t>The primary tissue of bone, </a:t>
            </a:r>
            <a:r>
              <a:rPr lang="en-US" dirty="0" smtClean="0">
                <a:latin typeface="Comic Sans MS" pitchFamily="66" charset="0"/>
                <a:hlinkClick r:id="rId3" tooltip="Osseous tissue"/>
              </a:rPr>
              <a:t>osseous tissue</a:t>
            </a:r>
            <a:r>
              <a:rPr lang="en-US" dirty="0" smtClean="0">
                <a:latin typeface="Comic Sans MS" pitchFamily="66" charset="0"/>
              </a:rPr>
              <a:t>, is a relatively</a:t>
            </a:r>
            <a:r>
              <a:rPr lang="en-US" dirty="0" smtClean="0">
                <a:solidFill>
                  <a:srgbClr val="0070C0"/>
                </a:solidFill>
                <a:latin typeface="Comic Sans MS" pitchFamily="66" charset="0"/>
              </a:rPr>
              <a:t> </a:t>
            </a:r>
            <a:r>
              <a:rPr lang="en-US" dirty="0" smtClean="0">
                <a:solidFill>
                  <a:srgbClr val="0070C0"/>
                </a:solidFill>
                <a:latin typeface="Comic Sans MS" pitchFamily="66" charset="0"/>
                <a:hlinkClick r:id="rId4" tooltip="Rockwell scale"/>
              </a:rPr>
              <a:t>hard</a:t>
            </a:r>
            <a:r>
              <a:rPr lang="en-US" dirty="0" smtClean="0">
                <a:solidFill>
                  <a:srgbClr val="0070C0"/>
                </a:solidFill>
                <a:latin typeface="Comic Sans MS" pitchFamily="66" charset="0"/>
              </a:rPr>
              <a:t> </a:t>
            </a:r>
            <a:r>
              <a:rPr lang="en-US" dirty="0" smtClean="0">
                <a:latin typeface="Comic Sans MS" pitchFamily="66" charset="0"/>
              </a:rPr>
              <a:t>and lightweight </a:t>
            </a:r>
            <a:r>
              <a:rPr lang="en-US" dirty="0" smtClean="0">
                <a:latin typeface="Comic Sans MS" pitchFamily="66" charset="0"/>
                <a:hlinkClick r:id="rId5" tooltip="Composite material"/>
              </a:rPr>
              <a:t>composite material</a:t>
            </a:r>
            <a:r>
              <a:rPr lang="en-US" dirty="0" smtClean="0">
                <a:latin typeface="Comic Sans MS" pitchFamily="66" charset="0"/>
              </a:rPr>
              <a:t>, formed mostly of </a:t>
            </a:r>
            <a:r>
              <a:rPr lang="en-US" dirty="0" smtClean="0">
                <a:latin typeface="Comic Sans MS" pitchFamily="66" charset="0"/>
                <a:hlinkClick r:id="rId6" tooltip="Calcium phosphate"/>
              </a:rPr>
              <a:t>calcium phosphate</a:t>
            </a:r>
            <a:r>
              <a:rPr lang="en-US" dirty="0" smtClean="0">
                <a:latin typeface="Comic Sans MS" pitchFamily="66" charset="0"/>
              </a:rPr>
              <a:t> and collagen fibers. All bones consist of living </a:t>
            </a:r>
            <a:r>
              <a:rPr lang="en-US" dirty="0" smtClean="0">
                <a:latin typeface="Comic Sans MS" pitchFamily="66" charset="0"/>
                <a:hlinkClick r:id="rId7" tooltip="Cell (biology)"/>
              </a:rPr>
              <a:t>cells</a:t>
            </a:r>
            <a:r>
              <a:rPr lang="en-US" dirty="0" smtClean="0">
                <a:latin typeface="Comic Sans MS" pitchFamily="66" charset="0"/>
              </a:rPr>
              <a:t> embedded in the </a:t>
            </a:r>
            <a:r>
              <a:rPr lang="en-US" dirty="0" err="1" smtClean="0">
                <a:latin typeface="Comic Sans MS" pitchFamily="66" charset="0"/>
              </a:rPr>
              <a:t>mineralised</a:t>
            </a:r>
            <a:r>
              <a:rPr lang="en-US" dirty="0" smtClean="0">
                <a:latin typeface="Comic Sans MS" pitchFamily="66" charset="0"/>
              </a:rPr>
              <a:t> organic </a:t>
            </a:r>
            <a:r>
              <a:rPr lang="en-US" dirty="0" smtClean="0">
                <a:solidFill>
                  <a:schemeClr val="tx2">
                    <a:lumMod val="75000"/>
                  </a:schemeClr>
                </a:solidFill>
                <a:latin typeface="Comic Sans MS" pitchFamily="66" charset="0"/>
              </a:rPr>
              <a:t>matrix </a:t>
            </a:r>
            <a:r>
              <a:rPr lang="en-US" dirty="0" smtClean="0">
                <a:latin typeface="Comic Sans MS" pitchFamily="66" charset="0"/>
              </a:rPr>
              <a:t>that makes up the osseous tissue. </a:t>
            </a:r>
          </a:p>
          <a:p>
            <a:pPr>
              <a:buNone/>
            </a:pPr>
            <a:r>
              <a:rPr lang="en-US" dirty="0" smtClean="0">
                <a:latin typeface="Comic Sans MS" pitchFamily="66" charset="0"/>
              </a:rPr>
              <a:t>   </a:t>
            </a:r>
            <a:r>
              <a:rPr lang="en-US" dirty="0" err="1" smtClean="0">
                <a:latin typeface="Comic Sans MS" pitchFamily="66" charset="0"/>
              </a:rPr>
              <a:t>Osteoblasts</a:t>
            </a:r>
            <a:r>
              <a:rPr lang="en-US" dirty="0" smtClean="0">
                <a:latin typeface="Comic Sans MS" pitchFamily="66" charset="0"/>
              </a:rPr>
              <a:t>  are bone-forming cells that synthesize and secrete </a:t>
            </a:r>
            <a:r>
              <a:rPr lang="en-US" dirty="0" err="1" smtClean="0">
                <a:latin typeface="Comic Sans MS" pitchFamily="66" charset="0"/>
              </a:rPr>
              <a:t>unmineralized</a:t>
            </a:r>
            <a:r>
              <a:rPr lang="en-US" dirty="0" smtClean="0">
                <a:latin typeface="Comic Sans MS" pitchFamily="66" charset="0"/>
              </a:rPr>
              <a:t> ground substance. </a:t>
            </a:r>
          </a:p>
          <a:p>
            <a:pPr>
              <a:buNone/>
            </a:pPr>
            <a:r>
              <a:rPr lang="en-US" dirty="0" smtClean="0">
                <a:latin typeface="Comic Sans MS" pitchFamily="66" charset="0"/>
              </a:rPr>
              <a:t>   </a:t>
            </a:r>
            <a:r>
              <a:rPr lang="en-US" dirty="0" err="1" smtClean="0">
                <a:latin typeface="Comic Sans MS" pitchFamily="66" charset="0"/>
              </a:rPr>
              <a:t>Osteocytes</a:t>
            </a:r>
            <a:r>
              <a:rPr lang="en-US" dirty="0" smtClean="0">
                <a:latin typeface="Comic Sans MS" pitchFamily="66" charset="0"/>
              </a:rPr>
              <a:t> are mature bone cells made from </a:t>
            </a:r>
            <a:r>
              <a:rPr lang="en-US" dirty="0" err="1" smtClean="0">
                <a:latin typeface="Comic Sans MS" pitchFamily="66" charset="0"/>
              </a:rPr>
              <a:t>osteoblasts</a:t>
            </a:r>
            <a:r>
              <a:rPr lang="en-US" dirty="0" smtClean="0">
                <a:latin typeface="Comic Sans MS" pitchFamily="66" charset="0"/>
              </a:rPr>
              <a:t>. They control the bone mineral content; they also control the calcium release from the bone tissue to the blood.</a:t>
            </a:r>
          </a:p>
          <a:p>
            <a:pPr>
              <a:buNone/>
            </a:pPr>
            <a:r>
              <a:rPr lang="en-US" dirty="0" smtClean="0">
                <a:latin typeface="Comic Sans MS" pitchFamily="66" charset="0"/>
              </a:rPr>
              <a:t>   </a:t>
            </a:r>
            <a:r>
              <a:rPr lang="en-US" dirty="0" err="1" smtClean="0">
                <a:latin typeface="Comic Sans MS" pitchFamily="66" charset="0"/>
              </a:rPr>
              <a:t>Osteoclasts</a:t>
            </a:r>
            <a:r>
              <a:rPr lang="en-US" dirty="0" smtClean="0">
                <a:latin typeface="Comic Sans MS" pitchFamily="66" charset="0"/>
              </a:rPr>
              <a:t> are large cells that break down bone tissue. They are very important to bone growth, healing, and remodeling.</a:t>
            </a:r>
          </a:p>
          <a:p>
            <a:endParaRPr lang="en-US" dirty="0">
              <a:latin typeface="Comic Sans MS" pitchFamily="66"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66800" y="152400"/>
            <a:ext cx="6629400" cy="868362"/>
          </a:xfrm>
        </p:spPr>
        <p:txBody>
          <a:bodyPr>
            <a:normAutofit/>
          </a:bodyPr>
          <a:lstStyle/>
          <a:p>
            <a:r>
              <a:rPr lang="en-US" sz="3600" b="1" dirty="0" smtClean="0">
                <a:latin typeface="Comic Sans MS" pitchFamily="66" charset="0"/>
              </a:rPr>
              <a:t>Compact and Spongy Bones</a:t>
            </a:r>
            <a:endParaRPr lang="en-US" sz="3600" b="1" dirty="0">
              <a:latin typeface="Comic Sans MS" pitchFamily="66" charset="0"/>
            </a:endParaRPr>
          </a:p>
        </p:txBody>
      </p:sp>
      <p:sp>
        <p:nvSpPr>
          <p:cNvPr id="6" name="Content Placeholder 5"/>
          <p:cNvSpPr>
            <a:spLocks noGrp="1"/>
          </p:cNvSpPr>
          <p:nvPr>
            <p:ph idx="1"/>
          </p:nvPr>
        </p:nvSpPr>
        <p:spPr>
          <a:xfrm>
            <a:off x="457200" y="1600200"/>
            <a:ext cx="5105400" cy="4525963"/>
          </a:xfrm>
        </p:spPr>
        <p:txBody>
          <a:bodyPr>
            <a:normAutofit fontScale="62500" lnSpcReduction="20000"/>
          </a:bodyPr>
          <a:lstStyle/>
          <a:p>
            <a:pPr>
              <a:buNone/>
            </a:pPr>
            <a:endParaRPr lang="en-US" dirty="0" smtClean="0"/>
          </a:p>
          <a:p>
            <a:pPr>
              <a:buNone/>
            </a:pPr>
            <a:r>
              <a:rPr lang="en-US" b="1" dirty="0" smtClean="0"/>
              <a:t> </a:t>
            </a:r>
            <a:r>
              <a:rPr lang="en-US" b="1" dirty="0" smtClean="0">
                <a:latin typeface="Comic Sans MS" pitchFamily="66" charset="0"/>
              </a:rPr>
              <a:t>There are two basic structural types of bone, compact and spongy.</a:t>
            </a:r>
          </a:p>
          <a:p>
            <a:pPr>
              <a:buNone/>
            </a:pPr>
            <a:r>
              <a:rPr lang="en-US" b="1" dirty="0" smtClean="0">
                <a:latin typeface="Comic Sans MS" pitchFamily="66" charset="0"/>
              </a:rPr>
              <a:t> </a:t>
            </a:r>
          </a:p>
          <a:p>
            <a:r>
              <a:rPr lang="en-US" b="1" dirty="0" smtClean="0">
                <a:latin typeface="Comic Sans MS" pitchFamily="66" charset="0"/>
              </a:rPr>
              <a:t>Compact or cortical  bone  is dense, hard, and forms the protective outer shell of all bone and also the shafts in long bones. </a:t>
            </a:r>
          </a:p>
          <a:p>
            <a:endParaRPr lang="en-US" b="1" dirty="0" smtClean="0">
              <a:latin typeface="Comic Sans MS" pitchFamily="66" charset="0"/>
            </a:endParaRPr>
          </a:p>
          <a:p>
            <a:r>
              <a:rPr lang="en-US" b="1" dirty="0" smtClean="0">
                <a:latin typeface="Comic Sans MS" pitchFamily="66" charset="0"/>
              </a:rPr>
              <a:t>Spongy or </a:t>
            </a:r>
            <a:r>
              <a:rPr lang="en-US" b="1" dirty="0" err="1" smtClean="0">
                <a:latin typeface="Comic Sans MS" pitchFamily="66" charset="0"/>
              </a:rPr>
              <a:t>cancellous</a:t>
            </a:r>
            <a:r>
              <a:rPr lang="en-US" b="1" dirty="0" smtClean="0">
                <a:latin typeface="Comic Sans MS" pitchFamily="66" charset="0"/>
              </a:rPr>
              <a:t> bone is found at the expanded heads of long bones and fills most irregular bones.  Spongy bone has small spaces and is more brittle than compact bone. It is found at the ends of bones under a layer of compact bone. </a:t>
            </a:r>
          </a:p>
        </p:txBody>
      </p:sp>
      <p:pic>
        <p:nvPicPr>
          <p:cNvPr id="4" name="Picture 3" descr="bocompac.jpg"/>
          <p:cNvPicPr>
            <a:picLocks noChangeAspect="1"/>
          </p:cNvPicPr>
          <p:nvPr/>
        </p:nvPicPr>
        <p:blipFill>
          <a:blip r:embed="rId3"/>
          <a:stretch>
            <a:fillRect/>
          </a:stretch>
        </p:blipFill>
        <p:spPr>
          <a:xfrm>
            <a:off x="5867400" y="1752600"/>
            <a:ext cx="2362200" cy="3581400"/>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ChangeArrowheads="1"/>
          </p:cNvSpPr>
          <p:nvPr/>
        </p:nvSpPr>
        <p:spPr bwMode="auto">
          <a:xfrm>
            <a:off x="0" y="762000"/>
            <a:ext cx="8915400" cy="5632311"/>
          </a:xfrm>
          <a:prstGeom prst="rect">
            <a:avLst/>
          </a:prstGeom>
          <a:noFill/>
          <a:ln w="9525">
            <a:noFill/>
            <a:miter lim="800000"/>
            <a:headEnd/>
            <a:tailEnd/>
          </a:ln>
        </p:spPr>
        <p:txBody>
          <a:bodyPr wrap="square">
            <a:spAutoFit/>
          </a:bodyPr>
          <a:lstStyle/>
          <a:p>
            <a:endParaRPr lang="en-US" sz="2000" b="1" dirty="0" smtClean="0">
              <a:latin typeface="Comic Sans MS" pitchFamily="66" charset="0"/>
            </a:endParaRPr>
          </a:p>
          <a:p>
            <a:r>
              <a:rPr lang="en-US" sz="2000" b="1" dirty="0" smtClean="0">
                <a:latin typeface="Comic Sans MS" pitchFamily="66" charset="0"/>
              </a:rPr>
              <a:t>The </a:t>
            </a:r>
            <a:r>
              <a:rPr lang="en-US" sz="2000" b="1" dirty="0">
                <a:latin typeface="Comic Sans MS" pitchFamily="66" charset="0"/>
              </a:rPr>
              <a:t>four primary tissue </a:t>
            </a:r>
            <a:r>
              <a:rPr lang="en-US" sz="2000" b="1" dirty="0" smtClean="0">
                <a:latin typeface="Comic Sans MS" pitchFamily="66" charset="0"/>
              </a:rPr>
              <a:t>types found in animals  are</a:t>
            </a:r>
          </a:p>
          <a:p>
            <a:endParaRPr lang="en-US" sz="2000" b="1" dirty="0" smtClean="0">
              <a:latin typeface="Comic Sans MS" pitchFamily="66" charset="0"/>
            </a:endParaRPr>
          </a:p>
          <a:p>
            <a:r>
              <a:rPr lang="en-US" sz="2000" b="1" dirty="0" smtClean="0">
                <a:latin typeface="Comic Sans MS" pitchFamily="66" charset="0"/>
              </a:rPr>
              <a:t> </a:t>
            </a:r>
          </a:p>
          <a:p>
            <a:pPr>
              <a:buFontTx/>
              <a:buChar char="•"/>
            </a:pPr>
            <a:r>
              <a:rPr lang="en-US" sz="2000" b="1" dirty="0">
                <a:latin typeface="Comic Sans MS" pitchFamily="66" charset="0"/>
              </a:rPr>
              <a:t>the </a:t>
            </a:r>
            <a:r>
              <a:rPr lang="en-US" sz="2000" b="1" dirty="0">
                <a:solidFill>
                  <a:srgbClr val="FF0000"/>
                </a:solidFill>
                <a:latin typeface="Comic Sans MS" pitchFamily="66" charset="0"/>
              </a:rPr>
              <a:t>EPITHELIAL</a:t>
            </a:r>
            <a:r>
              <a:rPr lang="en-US" sz="2000" b="1" dirty="0">
                <a:latin typeface="Comic Sans MS" pitchFamily="66" charset="0"/>
              </a:rPr>
              <a:t> tissue</a:t>
            </a:r>
            <a:r>
              <a:rPr lang="en-US" sz="2000" b="1" dirty="0" smtClean="0">
                <a:latin typeface="Comic Sans MS" pitchFamily="66" charset="0"/>
              </a:rPr>
              <a:t>,</a:t>
            </a:r>
          </a:p>
          <a:p>
            <a:pPr>
              <a:buFontTx/>
              <a:buChar char="•"/>
            </a:pPr>
            <a:r>
              <a:rPr lang="en-US" sz="2000" b="1" dirty="0" smtClean="0">
                <a:latin typeface="Comic Sans MS" pitchFamily="66" charset="0"/>
              </a:rPr>
              <a:t> </a:t>
            </a:r>
            <a:endParaRPr lang="en-US" sz="2000" b="1" dirty="0">
              <a:latin typeface="Comic Sans MS" pitchFamily="66" charset="0"/>
            </a:endParaRPr>
          </a:p>
          <a:p>
            <a:pPr>
              <a:buFontTx/>
              <a:buChar char="•"/>
            </a:pPr>
            <a:r>
              <a:rPr lang="en-US" sz="2000" b="1" dirty="0" smtClean="0">
                <a:latin typeface="Comic Sans MS" pitchFamily="66" charset="0"/>
              </a:rPr>
              <a:t>the </a:t>
            </a:r>
            <a:r>
              <a:rPr lang="en-US" sz="2000" b="1" dirty="0">
                <a:solidFill>
                  <a:srgbClr val="FF0000"/>
                </a:solidFill>
                <a:latin typeface="Comic Sans MS" pitchFamily="66" charset="0"/>
              </a:rPr>
              <a:t>CONNECTIVE</a:t>
            </a:r>
            <a:r>
              <a:rPr lang="en-US" sz="2000" b="1" dirty="0">
                <a:latin typeface="Comic Sans MS" pitchFamily="66" charset="0"/>
              </a:rPr>
              <a:t> tissue</a:t>
            </a:r>
            <a:r>
              <a:rPr lang="en-US" sz="2000" b="1" dirty="0" smtClean="0">
                <a:latin typeface="Comic Sans MS" pitchFamily="66" charset="0"/>
              </a:rPr>
              <a:t>,</a:t>
            </a:r>
          </a:p>
          <a:p>
            <a:pPr>
              <a:buFontTx/>
              <a:buChar char="•"/>
            </a:pPr>
            <a:r>
              <a:rPr lang="en-US" sz="2000" b="1" dirty="0" smtClean="0">
                <a:latin typeface="Comic Sans MS" pitchFamily="66" charset="0"/>
              </a:rPr>
              <a:t> </a:t>
            </a:r>
            <a:endParaRPr lang="en-US" sz="2000" b="1" dirty="0">
              <a:latin typeface="Comic Sans MS" pitchFamily="66" charset="0"/>
            </a:endParaRPr>
          </a:p>
          <a:p>
            <a:pPr>
              <a:buFontTx/>
              <a:buChar char="•"/>
            </a:pPr>
            <a:r>
              <a:rPr lang="en-US" sz="2000" b="1" dirty="0">
                <a:latin typeface="Comic Sans MS" pitchFamily="66" charset="0"/>
              </a:rPr>
              <a:t>the </a:t>
            </a:r>
            <a:r>
              <a:rPr lang="en-US" sz="2000" b="1" dirty="0">
                <a:solidFill>
                  <a:srgbClr val="FF0000"/>
                </a:solidFill>
                <a:latin typeface="Comic Sans MS" pitchFamily="66" charset="0"/>
              </a:rPr>
              <a:t>MUSCLE</a:t>
            </a:r>
            <a:r>
              <a:rPr lang="en-US" sz="2000" b="1" dirty="0">
                <a:latin typeface="Comic Sans MS" pitchFamily="66" charset="0"/>
              </a:rPr>
              <a:t> tissue, </a:t>
            </a:r>
            <a:endParaRPr lang="en-US" sz="2000" b="1" dirty="0" smtClean="0">
              <a:latin typeface="Comic Sans MS" pitchFamily="66" charset="0"/>
            </a:endParaRPr>
          </a:p>
          <a:p>
            <a:pPr>
              <a:buFontTx/>
              <a:buChar char="•"/>
            </a:pPr>
            <a:endParaRPr lang="en-US" sz="2000" b="1" dirty="0">
              <a:latin typeface="Comic Sans MS" pitchFamily="66" charset="0"/>
            </a:endParaRPr>
          </a:p>
          <a:p>
            <a:pPr>
              <a:buFontTx/>
              <a:buChar char="•"/>
            </a:pPr>
            <a:r>
              <a:rPr lang="en-US" sz="2000" b="1" dirty="0">
                <a:latin typeface="Comic Sans MS" pitchFamily="66" charset="0"/>
              </a:rPr>
              <a:t>and the </a:t>
            </a:r>
            <a:r>
              <a:rPr lang="en-US" sz="2000" b="1" dirty="0">
                <a:solidFill>
                  <a:srgbClr val="FF0000"/>
                </a:solidFill>
                <a:latin typeface="Comic Sans MS" pitchFamily="66" charset="0"/>
              </a:rPr>
              <a:t>NERVOUS</a:t>
            </a:r>
            <a:r>
              <a:rPr lang="en-US" sz="2000" b="1" dirty="0">
                <a:latin typeface="Comic Sans MS" pitchFamily="66" charset="0"/>
              </a:rPr>
              <a:t> tissue</a:t>
            </a:r>
            <a:r>
              <a:rPr lang="en-US" sz="2000" b="1" dirty="0" smtClean="0">
                <a:latin typeface="Comic Sans MS" pitchFamily="66" charset="0"/>
              </a:rPr>
              <a:t>.</a:t>
            </a:r>
          </a:p>
          <a:p>
            <a:pPr>
              <a:buFontTx/>
              <a:buChar char="•"/>
            </a:pPr>
            <a:endParaRPr lang="en-US" sz="2000" b="1" dirty="0" smtClean="0">
              <a:latin typeface="Comic Sans MS" pitchFamily="66" charset="0"/>
            </a:endParaRPr>
          </a:p>
          <a:p>
            <a:pPr>
              <a:buFontTx/>
              <a:buChar char="•"/>
            </a:pPr>
            <a:endParaRPr lang="en-US" sz="2000" b="1" dirty="0" smtClean="0">
              <a:latin typeface="Comic Sans MS" pitchFamily="66" charset="0"/>
            </a:endParaRPr>
          </a:p>
          <a:p>
            <a:pPr>
              <a:buFontTx/>
              <a:buChar char="•"/>
            </a:pPr>
            <a:endParaRPr lang="en-US" sz="2000" b="1" dirty="0" smtClean="0">
              <a:latin typeface="Comic Sans MS" pitchFamily="66" charset="0"/>
            </a:endParaRPr>
          </a:p>
          <a:p>
            <a:pPr>
              <a:buFontTx/>
              <a:buChar char="•"/>
            </a:pPr>
            <a:endParaRPr lang="en-US" sz="2000" b="1" dirty="0" smtClean="0">
              <a:latin typeface="Comic Sans MS" pitchFamily="66" charset="0"/>
            </a:endParaRPr>
          </a:p>
          <a:p>
            <a:pPr>
              <a:buFontTx/>
              <a:buChar char="•"/>
            </a:pPr>
            <a:endParaRPr lang="en-US" sz="2000" b="1" dirty="0" smtClean="0">
              <a:latin typeface="Comic Sans MS" pitchFamily="66" charset="0"/>
            </a:endParaRPr>
          </a:p>
          <a:p>
            <a:pPr>
              <a:buFontTx/>
              <a:buChar char="•"/>
            </a:pPr>
            <a:endParaRPr lang="en-US" sz="2000" b="1" dirty="0" smtClean="0">
              <a:latin typeface="Comic Sans MS" pitchFamily="66" charset="0"/>
            </a:endParaRPr>
          </a:p>
          <a:p>
            <a:r>
              <a:rPr lang="en-US" sz="2000" b="1" dirty="0" smtClean="0">
                <a:latin typeface="Comic Sans MS" pitchFamily="66" charset="0"/>
              </a:rPr>
              <a:t>Every cell in your body belongs to one of these four tissue types. </a:t>
            </a:r>
            <a:endParaRPr lang="en-US" sz="2000" b="1" dirty="0">
              <a:latin typeface="Comic Sans MS" pitchFamily="66" charset="0"/>
            </a:endParaRPr>
          </a:p>
        </p:txBody>
      </p:sp>
      <p:pic>
        <p:nvPicPr>
          <p:cNvPr id="6" name="Picture 5" descr="8682.jpg"/>
          <p:cNvPicPr>
            <a:picLocks noChangeAspect="1"/>
          </p:cNvPicPr>
          <p:nvPr/>
        </p:nvPicPr>
        <p:blipFill>
          <a:blip r:embed="rId3"/>
          <a:stretch>
            <a:fillRect/>
          </a:stretch>
        </p:blipFill>
        <p:spPr>
          <a:xfrm>
            <a:off x="4114800" y="2057400"/>
            <a:ext cx="3810000" cy="3048000"/>
          </a:xfrm>
          <a:prstGeom prst="rect">
            <a:avLst/>
          </a:prstGeom>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5"/>
          <p:cNvSpPr>
            <a:spLocks noGrp="1"/>
          </p:cNvSpPr>
          <p:nvPr>
            <p:ph type="sldNum" sz="quarter" idx="12"/>
          </p:nvPr>
        </p:nvSpPr>
        <p:spPr>
          <a:noFill/>
        </p:spPr>
        <p:txBody>
          <a:bodyPr/>
          <a:lstStyle/>
          <a:p>
            <a:fld id="{80D8E4BD-3A08-4D59-9AAB-54518C945D4C}" type="slidenum">
              <a:rPr lang="en-US">
                <a:latin typeface="Arial" charset="0"/>
              </a:rPr>
              <a:pPr/>
              <a:t>20</a:t>
            </a:fld>
            <a:endParaRPr lang="en-US">
              <a:latin typeface="Arial" charset="0"/>
            </a:endParaRPr>
          </a:p>
        </p:txBody>
      </p:sp>
      <p:pic>
        <p:nvPicPr>
          <p:cNvPr id="34819" name="Picture 3" descr="bone1"/>
          <p:cNvPicPr>
            <a:picLocks noChangeAspect="1" noChangeArrowheads="1"/>
          </p:cNvPicPr>
          <p:nvPr/>
        </p:nvPicPr>
        <p:blipFill>
          <a:blip r:embed="rId3"/>
          <a:srcRect/>
          <a:stretch>
            <a:fillRect/>
          </a:stretch>
        </p:blipFill>
        <p:spPr bwMode="auto">
          <a:xfrm>
            <a:off x="533400" y="2971800"/>
            <a:ext cx="7848600" cy="3697118"/>
          </a:xfrm>
          <a:prstGeom prst="rect">
            <a:avLst/>
          </a:prstGeom>
          <a:noFill/>
          <a:ln w="9525">
            <a:noFill/>
            <a:miter lim="800000"/>
            <a:headEnd/>
            <a:tailEnd/>
          </a:ln>
        </p:spPr>
      </p:pic>
      <p:sp>
        <p:nvSpPr>
          <p:cNvPr id="34820" name="Rectangle 5"/>
          <p:cNvSpPr>
            <a:spLocks noChangeArrowheads="1"/>
          </p:cNvSpPr>
          <p:nvPr/>
        </p:nvSpPr>
        <p:spPr bwMode="auto">
          <a:xfrm>
            <a:off x="0" y="228600"/>
            <a:ext cx="9144000" cy="609600"/>
          </a:xfrm>
          <a:prstGeom prst="rect">
            <a:avLst/>
          </a:prstGeom>
          <a:solidFill>
            <a:schemeClr val="bg1"/>
          </a:solidFill>
          <a:ln w="9525">
            <a:noFill/>
            <a:miter lim="800000"/>
            <a:headEnd/>
            <a:tailEnd/>
          </a:ln>
        </p:spPr>
        <p:txBody>
          <a:bodyPr anchor="ctr"/>
          <a:lstStyle/>
          <a:p>
            <a:pPr marL="225425"/>
            <a:r>
              <a:rPr lang="en-US" sz="3600" b="1" dirty="0" smtClean="0"/>
              <a:t>Structure of a Compact Bone</a:t>
            </a:r>
            <a:endParaRPr lang="en-US" sz="3600" b="0" dirty="0">
              <a:solidFill>
                <a:schemeClr val="tx2"/>
              </a:solidFill>
              <a:latin typeface="Berlin Sans FB" pitchFamily="34" charset="0"/>
            </a:endParaRPr>
          </a:p>
        </p:txBody>
      </p:sp>
      <p:sp>
        <p:nvSpPr>
          <p:cNvPr id="34821" name="Text Box 6"/>
          <p:cNvSpPr txBox="1">
            <a:spLocks noChangeArrowheads="1"/>
          </p:cNvSpPr>
          <p:nvPr/>
        </p:nvSpPr>
        <p:spPr bwMode="auto">
          <a:xfrm>
            <a:off x="288925" y="1255713"/>
            <a:ext cx="237566" cy="369332"/>
          </a:xfrm>
          <a:prstGeom prst="rect">
            <a:avLst/>
          </a:prstGeom>
          <a:noFill/>
          <a:ln w="9525">
            <a:noFill/>
            <a:miter lim="800000"/>
            <a:headEnd/>
            <a:tailEnd/>
          </a:ln>
        </p:spPr>
        <p:txBody>
          <a:bodyPr wrap="none">
            <a:spAutoFit/>
          </a:bodyPr>
          <a:lstStyle/>
          <a:p>
            <a:r>
              <a:rPr lang="en-US" dirty="0"/>
              <a:t> </a:t>
            </a:r>
          </a:p>
        </p:txBody>
      </p:sp>
      <p:sp>
        <p:nvSpPr>
          <p:cNvPr id="6" name="Rectangle 5"/>
          <p:cNvSpPr/>
          <p:nvPr/>
        </p:nvSpPr>
        <p:spPr>
          <a:xfrm>
            <a:off x="0" y="685800"/>
            <a:ext cx="9144000" cy="2862322"/>
          </a:xfrm>
          <a:prstGeom prst="rect">
            <a:avLst/>
          </a:prstGeom>
        </p:spPr>
        <p:txBody>
          <a:bodyPr wrap="square">
            <a:spAutoFit/>
          </a:bodyPr>
          <a:lstStyle/>
          <a:p>
            <a:r>
              <a:rPr lang="en-US" b="1" dirty="0" smtClean="0">
                <a:latin typeface="Comic Sans MS" pitchFamily="66" charset="0"/>
              </a:rPr>
              <a:t>Compact</a:t>
            </a:r>
            <a:r>
              <a:rPr lang="en-US" dirty="0" smtClean="0">
                <a:latin typeface="Comic Sans MS" pitchFamily="66" charset="0"/>
              </a:rPr>
              <a:t> or cortical bone, is made up many rod-like units called </a:t>
            </a:r>
            <a:r>
              <a:rPr lang="en-US" dirty="0" err="1" smtClean="0">
                <a:latin typeface="Comic Sans MS" pitchFamily="66" charset="0"/>
              </a:rPr>
              <a:t>osteons</a:t>
            </a:r>
            <a:r>
              <a:rPr lang="en-US" dirty="0" smtClean="0">
                <a:latin typeface="Comic Sans MS" pitchFamily="66" charset="0"/>
              </a:rPr>
              <a:t> or </a:t>
            </a:r>
            <a:r>
              <a:rPr lang="en-US" dirty="0" err="1" smtClean="0">
                <a:latin typeface="Comic Sans MS" pitchFamily="66" charset="0"/>
              </a:rPr>
              <a:t>Haversian</a:t>
            </a:r>
            <a:r>
              <a:rPr lang="en-US" dirty="0" smtClean="0">
                <a:latin typeface="Comic Sans MS" pitchFamily="66" charset="0"/>
              </a:rPr>
              <a:t> systems which run longitudinally within the bone. </a:t>
            </a:r>
            <a:r>
              <a:rPr lang="en-US" dirty="0" err="1" smtClean="0">
                <a:latin typeface="Comic Sans MS" pitchFamily="66" charset="0"/>
              </a:rPr>
              <a:t>Haversian</a:t>
            </a:r>
            <a:r>
              <a:rPr lang="en-US" dirty="0" smtClean="0">
                <a:latin typeface="Comic Sans MS" pitchFamily="66" charset="0"/>
              </a:rPr>
              <a:t> systems have a central </a:t>
            </a:r>
            <a:r>
              <a:rPr lang="en-US" dirty="0" err="1" smtClean="0">
                <a:latin typeface="Comic Sans MS" pitchFamily="66" charset="0"/>
              </a:rPr>
              <a:t>Haversian</a:t>
            </a:r>
            <a:r>
              <a:rPr lang="en-US" dirty="0" smtClean="0">
                <a:latin typeface="Comic Sans MS" pitchFamily="66" charset="0"/>
              </a:rPr>
              <a:t> canal which carries blood and lymphatic vessels and nerve branches. The central canal is surrounded by concentric layers of matrix called </a:t>
            </a:r>
            <a:r>
              <a:rPr lang="en-US" b="1" dirty="0" smtClean="0">
                <a:latin typeface="Comic Sans MS" pitchFamily="66" charset="0"/>
              </a:rPr>
              <a:t>lamellae</a:t>
            </a:r>
            <a:r>
              <a:rPr lang="en-US" dirty="0" smtClean="0">
                <a:latin typeface="Comic Sans MS" pitchFamily="66" charset="0"/>
              </a:rPr>
              <a:t>.</a:t>
            </a:r>
            <a:r>
              <a:rPr lang="en-US" dirty="0" smtClean="0">
                <a:latin typeface="Comic Sans MS" pitchFamily="66" charset="0"/>
                <a:hlinkClick r:id="rId4" tooltip="Osteocyte"/>
              </a:rPr>
              <a:t> </a:t>
            </a:r>
            <a:r>
              <a:rPr lang="en-US" dirty="0" err="1" smtClean="0">
                <a:latin typeface="Comic Sans MS" pitchFamily="66" charset="0"/>
                <a:hlinkClick r:id="rId4" tooltip="Osteocyte"/>
              </a:rPr>
              <a:t>Osteocytes</a:t>
            </a:r>
            <a:r>
              <a:rPr lang="en-US" dirty="0" smtClean="0">
                <a:latin typeface="Comic Sans MS" pitchFamily="66" charset="0"/>
              </a:rPr>
              <a:t> are found between concentric lamellae and connected to each other and the central canal by </a:t>
            </a:r>
            <a:r>
              <a:rPr lang="en-US" dirty="0" err="1" smtClean="0">
                <a:latin typeface="Comic Sans MS" pitchFamily="66" charset="0"/>
                <a:hlinkClick r:id="rId5" tooltip="Cytoplasm"/>
              </a:rPr>
              <a:t>cytoplasmic</a:t>
            </a:r>
            <a:r>
              <a:rPr lang="en-US" dirty="0" smtClean="0">
                <a:latin typeface="Comic Sans MS" pitchFamily="66" charset="0"/>
              </a:rPr>
              <a:t> processes through the canals called </a:t>
            </a:r>
            <a:r>
              <a:rPr lang="en-US" b="1" dirty="0" err="1" smtClean="0">
                <a:latin typeface="Comic Sans MS" pitchFamily="66" charset="0"/>
                <a:hlinkClick r:id="rId6" tooltip="Canaliculi"/>
              </a:rPr>
              <a:t>canaliculi</a:t>
            </a:r>
            <a:r>
              <a:rPr lang="en-US" dirty="0" smtClean="0">
                <a:latin typeface="Comic Sans MS" pitchFamily="66" charset="0"/>
              </a:rPr>
              <a:t>. This network permits the exchange of </a:t>
            </a:r>
            <a:r>
              <a:rPr lang="en-US" dirty="0" smtClean="0">
                <a:latin typeface="Comic Sans MS" pitchFamily="66" charset="0"/>
                <a:hlinkClick r:id="rId7" tooltip="Nutrient"/>
              </a:rPr>
              <a:t>nutrients</a:t>
            </a:r>
            <a:r>
              <a:rPr lang="en-US" dirty="0" smtClean="0">
                <a:latin typeface="Comic Sans MS" pitchFamily="66" charset="0"/>
              </a:rPr>
              <a:t> and </a:t>
            </a:r>
            <a:r>
              <a:rPr lang="en-US" dirty="0" smtClean="0">
                <a:latin typeface="Comic Sans MS" pitchFamily="66" charset="0"/>
                <a:hlinkClick r:id="rId8" tooltip="Metabolism"/>
              </a:rPr>
              <a:t>metabolic</a:t>
            </a:r>
            <a:r>
              <a:rPr lang="en-US" dirty="0" smtClean="0">
                <a:latin typeface="Comic Sans MS" pitchFamily="66" charset="0"/>
              </a:rPr>
              <a:t> </a:t>
            </a:r>
            <a:r>
              <a:rPr lang="en-US" dirty="0" err="1" smtClean="0">
                <a:latin typeface="Comic Sans MS" pitchFamily="66" charset="0"/>
              </a:rPr>
              <a:t>waste.Osteocytes</a:t>
            </a:r>
            <a:r>
              <a:rPr lang="en-US" dirty="0" smtClean="0">
                <a:latin typeface="Comic Sans MS" pitchFamily="66" charset="0"/>
              </a:rPr>
              <a:t> are enclosed by lacunae.</a:t>
            </a:r>
          </a:p>
          <a:p>
            <a:r>
              <a:rPr lang="en-US" dirty="0" smtClean="0"/>
              <a:t> </a:t>
            </a:r>
          </a:p>
          <a:p>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smtClean="0">
                <a:latin typeface="Comic Sans MS" pitchFamily="66" charset="0"/>
              </a:rPr>
              <a:t>Functions of the Bones</a:t>
            </a:r>
            <a:br>
              <a:rPr lang="en-US" sz="3600" b="1" smtClean="0">
                <a:latin typeface="Comic Sans MS" pitchFamily="66" charset="0"/>
              </a:rPr>
            </a:br>
            <a:endParaRPr lang="en-US" sz="3600" dirty="0">
              <a:latin typeface="Comic Sans MS" pitchFamily="66" charset="0"/>
            </a:endParaRPr>
          </a:p>
        </p:txBody>
      </p:sp>
      <p:sp>
        <p:nvSpPr>
          <p:cNvPr id="3" name="Content Placeholder 2"/>
          <p:cNvSpPr>
            <a:spLocks noGrp="1"/>
          </p:cNvSpPr>
          <p:nvPr>
            <p:ph idx="1"/>
          </p:nvPr>
        </p:nvSpPr>
        <p:spPr>
          <a:xfrm>
            <a:off x="457200" y="1143000"/>
            <a:ext cx="8229600" cy="4983163"/>
          </a:xfrm>
        </p:spPr>
        <p:txBody>
          <a:bodyPr>
            <a:normAutofit fontScale="62500" lnSpcReduction="20000"/>
          </a:bodyPr>
          <a:lstStyle/>
          <a:p>
            <a:pPr>
              <a:buNone/>
            </a:pPr>
            <a:r>
              <a:rPr lang="en-US" b="1" smtClean="0">
                <a:latin typeface="Comic Sans MS" pitchFamily="66" charset="0"/>
              </a:rPr>
              <a:t>Bones have five main functions:</a:t>
            </a:r>
          </a:p>
          <a:p>
            <a:pPr>
              <a:buNone/>
            </a:pPr>
            <a:endParaRPr lang="en-US" b="1" smtClean="0">
              <a:latin typeface="Comic Sans MS" pitchFamily="66" charset="0"/>
            </a:endParaRPr>
          </a:p>
          <a:p>
            <a:r>
              <a:rPr lang="en-US" b="1" smtClean="0">
                <a:latin typeface="Comic Sans MS" pitchFamily="66" charset="0"/>
              </a:rPr>
              <a:t>Protection — Bones can serve to protect internal organs, such as the </a:t>
            </a:r>
            <a:r>
              <a:rPr lang="en-US" b="1" smtClean="0">
                <a:latin typeface="Comic Sans MS" pitchFamily="66" charset="0"/>
                <a:hlinkClick r:id="rId3" tooltip="Skull"/>
              </a:rPr>
              <a:t>skull</a:t>
            </a:r>
            <a:r>
              <a:rPr lang="en-US" b="1" smtClean="0">
                <a:latin typeface="Comic Sans MS" pitchFamily="66" charset="0"/>
              </a:rPr>
              <a:t> protecting the </a:t>
            </a:r>
            <a:r>
              <a:rPr lang="en-US" b="1" smtClean="0">
                <a:latin typeface="Comic Sans MS" pitchFamily="66" charset="0"/>
                <a:hlinkClick r:id="rId4" tooltip="Brain"/>
              </a:rPr>
              <a:t>brain</a:t>
            </a:r>
            <a:r>
              <a:rPr lang="en-US" b="1" smtClean="0">
                <a:latin typeface="Comic Sans MS" pitchFamily="66" charset="0"/>
              </a:rPr>
              <a:t> or the </a:t>
            </a:r>
            <a:r>
              <a:rPr lang="en-US" b="1" smtClean="0">
                <a:latin typeface="Comic Sans MS" pitchFamily="66" charset="0"/>
                <a:hlinkClick r:id="rId5" tooltip="Rib"/>
              </a:rPr>
              <a:t>ribs</a:t>
            </a:r>
            <a:r>
              <a:rPr lang="en-US" b="1" smtClean="0">
                <a:latin typeface="Comic Sans MS" pitchFamily="66" charset="0"/>
              </a:rPr>
              <a:t> protecting the </a:t>
            </a:r>
            <a:r>
              <a:rPr lang="en-US" b="1" smtClean="0">
                <a:latin typeface="Comic Sans MS" pitchFamily="66" charset="0"/>
                <a:hlinkClick r:id="rId6" tooltip="Heart"/>
              </a:rPr>
              <a:t>heart</a:t>
            </a:r>
            <a:r>
              <a:rPr lang="en-US" b="1" smtClean="0">
                <a:latin typeface="Comic Sans MS" pitchFamily="66" charset="0"/>
              </a:rPr>
              <a:t> and </a:t>
            </a:r>
            <a:r>
              <a:rPr lang="en-US" b="1" smtClean="0">
                <a:latin typeface="Comic Sans MS" pitchFamily="66" charset="0"/>
                <a:hlinkClick r:id="rId7" tooltip="Lungs"/>
              </a:rPr>
              <a:t>lungs</a:t>
            </a:r>
            <a:r>
              <a:rPr lang="en-US" b="1" smtClean="0">
                <a:latin typeface="Comic Sans MS" pitchFamily="66" charset="0"/>
              </a:rPr>
              <a:t>.</a:t>
            </a:r>
          </a:p>
          <a:p>
            <a:endParaRPr lang="en-US" b="1" smtClean="0">
              <a:latin typeface="Comic Sans MS" pitchFamily="66" charset="0"/>
            </a:endParaRPr>
          </a:p>
          <a:p>
            <a:r>
              <a:rPr lang="en-US" b="1" smtClean="0">
                <a:latin typeface="Comic Sans MS" pitchFamily="66" charset="0"/>
              </a:rPr>
              <a:t>Shape — Bones provide a frame to keep the body supported.</a:t>
            </a:r>
          </a:p>
          <a:p>
            <a:endParaRPr lang="en-US" b="1" smtClean="0">
              <a:latin typeface="Comic Sans MS" pitchFamily="66" charset="0"/>
            </a:endParaRPr>
          </a:p>
          <a:p>
            <a:r>
              <a:rPr lang="en-US" b="1" smtClean="0">
                <a:latin typeface="Comic Sans MS" pitchFamily="66" charset="0"/>
              </a:rPr>
              <a:t>Blood production — The </a:t>
            </a:r>
            <a:r>
              <a:rPr lang="en-US" b="1" smtClean="0">
                <a:latin typeface="Comic Sans MS" pitchFamily="66" charset="0"/>
                <a:hlinkClick r:id="rId8" tooltip="Bone marrow"/>
              </a:rPr>
              <a:t>marrow</a:t>
            </a:r>
            <a:r>
              <a:rPr lang="en-US" b="1" smtClean="0">
                <a:latin typeface="Comic Sans MS" pitchFamily="66" charset="0"/>
              </a:rPr>
              <a:t> of long bones  produces blood cells.</a:t>
            </a:r>
          </a:p>
          <a:p>
            <a:endParaRPr lang="en-US" b="1" smtClean="0">
              <a:latin typeface="Comic Sans MS" pitchFamily="66" charset="0"/>
            </a:endParaRPr>
          </a:p>
          <a:p>
            <a:r>
              <a:rPr lang="en-US" b="1" smtClean="0">
                <a:latin typeface="Comic Sans MS" pitchFamily="66" charset="0"/>
              </a:rPr>
              <a:t>Mineral storage — Bones store minerals such as  </a:t>
            </a:r>
            <a:r>
              <a:rPr lang="en-US" b="1" smtClean="0">
                <a:latin typeface="Comic Sans MS" pitchFamily="66" charset="0"/>
                <a:hlinkClick r:id="rId9" tooltip="Calcium"/>
              </a:rPr>
              <a:t>calcium</a:t>
            </a:r>
            <a:r>
              <a:rPr lang="en-US" b="1" smtClean="0">
                <a:latin typeface="Comic Sans MS" pitchFamily="66" charset="0"/>
              </a:rPr>
              <a:t> and </a:t>
            </a:r>
            <a:r>
              <a:rPr lang="en-US" b="1" smtClean="0">
                <a:latin typeface="Comic Sans MS" pitchFamily="66" charset="0"/>
                <a:hlinkClick r:id="rId10" tooltip="Phosphorus"/>
              </a:rPr>
              <a:t>phosphorus</a:t>
            </a:r>
            <a:r>
              <a:rPr lang="en-US" b="1" smtClean="0">
                <a:latin typeface="Comic Sans MS" pitchFamily="66" charset="0"/>
              </a:rPr>
              <a:t>.</a:t>
            </a:r>
          </a:p>
          <a:p>
            <a:endParaRPr lang="en-US" b="1" smtClean="0">
              <a:latin typeface="Comic Sans MS" pitchFamily="66" charset="0"/>
            </a:endParaRPr>
          </a:p>
          <a:p>
            <a:r>
              <a:rPr lang="en-US" b="1" smtClean="0">
                <a:latin typeface="Comic Sans MS" pitchFamily="66" charset="0"/>
              </a:rPr>
              <a:t>Movement — Bones, </a:t>
            </a:r>
            <a:r>
              <a:rPr lang="en-US" b="1" smtClean="0">
                <a:latin typeface="Comic Sans MS" pitchFamily="66" charset="0"/>
                <a:hlinkClick r:id="rId11" tooltip="Skeletal muscle"/>
              </a:rPr>
              <a:t>skeletal muscles</a:t>
            </a:r>
            <a:r>
              <a:rPr lang="en-US" b="1" smtClean="0">
                <a:latin typeface="Comic Sans MS" pitchFamily="66" charset="0"/>
              </a:rPr>
              <a:t>, </a:t>
            </a:r>
            <a:r>
              <a:rPr lang="en-US" b="1" smtClean="0">
                <a:latin typeface="Comic Sans MS" pitchFamily="66" charset="0"/>
                <a:hlinkClick r:id="rId12" tooltip="Tendons"/>
              </a:rPr>
              <a:t>tendons</a:t>
            </a:r>
            <a:r>
              <a:rPr lang="en-US" b="1" smtClean="0">
                <a:latin typeface="Comic Sans MS" pitchFamily="66" charset="0"/>
              </a:rPr>
              <a:t>, </a:t>
            </a:r>
            <a:r>
              <a:rPr lang="en-US" b="1" smtClean="0">
                <a:latin typeface="Comic Sans MS" pitchFamily="66" charset="0"/>
                <a:hlinkClick r:id="rId13" tooltip="Ligament"/>
              </a:rPr>
              <a:t>ligaments</a:t>
            </a:r>
            <a:r>
              <a:rPr lang="en-US" b="1" smtClean="0">
                <a:latin typeface="Comic Sans MS" pitchFamily="66" charset="0"/>
              </a:rPr>
              <a:t> and </a:t>
            </a:r>
            <a:r>
              <a:rPr lang="en-US" b="1" smtClean="0">
                <a:latin typeface="Comic Sans MS" pitchFamily="66" charset="0"/>
                <a:hlinkClick r:id="rId14" tooltip="Joint"/>
              </a:rPr>
              <a:t>joints</a:t>
            </a:r>
            <a:r>
              <a:rPr lang="en-US" b="1" smtClean="0">
                <a:latin typeface="Comic Sans MS" pitchFamily="66" charset="0"/>
              </a:rPr>
              <a:t> function together to carry out movement of the body. They provide place for the muscle attatchment.</a:t>
            </a:r>
          </a:p>
          <a:p>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body" idx="1"/>
          </p:nvPr>
        </p:nvSpPr>
        <p:spPr>
          <a:xfrm>
            <a:off x="457200" y="1676400"/>
            <a:ext cx="8229600" cy="4525963"/>
          </a:xfrm>
        </p:spPr>
        <p:txBody>
          <a:bodyPr/>
          <a:lstStyle/>
          <a:p>
            <a:pPr eaLnBrk="1" hangingPunct="1"/>
            <a:r>
              <a:rPr lang="en-US" sz="3400" smtClean="0">
                <a:latin typeface="Comic Sans MS" pitchFamily="66" charset="0"/>
              </a:rPr>
              <a:t>it is one of the </a:t>
            </a:r>
            <a:r>
              <a:rPr lang="en-US" sz="3400" smtClean="0">
                <a:latin typeface="Comic Sans MS" pitchFamily="66" charset="0"/>
                <a:hlinkClick r:id="rId3"/>
              </a:rPr>
              <a:t>connective tissues</a:t>
            </a:r>
            <a:r>
              <a:rPr lang="en-US" sz="3400" smtClean="0">
                <a:latin typeface="Comic Sans MS" pitchFamily="66" charset="0"/>
              </a:rPr>
              <a:t>.</a:t>
            </a:r>
            <a:endParaRPr lang="en-US" sz="3600" smtClean="0">
              <a:latin typeface="Comic Sans MS" pitchFamily="66" charset="0"/>
            </a:endParaRPr>
          </a:p>
          <a:p>
            <a:pPr eaLnBrk="1" hangingPunct="1"/>
            <a:r>
              <a:rPr lang="en-GB" sz="3400" smtClean="0">
                <a:latin typeface="Comic Sans MS" pitchFamily="66" charset="0"/>
              </a:rPr>
              <a:t>the average human has 5 litres of blood.</a:t>
            </a:r>
          </a:p>
          <a:p>
            <a:pPr eaLnBrk="1" hangingPunct="1"/>
            <a:r>
              <a:rPr lang="en-GB" sz="3400" smtClean="0">
                <a:latin typeface="Comic Sans MS" pitchFamily="66" charset="0"/>
              </a:rPr>
              <a:t>it is a transporting fluid.</a:t>
            </a:r>
          </a:p>
          <a:p>
            <a:pPr eaLnBrk="1" hangingPunct="1"/>
            <a:r>
              <a:rPr lang="en-GB" sz="3400" smtClean="0">
                <a:latin typeface="Comic Sans MS" pitchFamily="66" charset="0"/>
              </a:rPr>
              <a:t>it carries vital substances to all parts of the body.</a:t>
            </a:r>
          </a:p>
        </p:txBody>
      </p:sp>
      <p:sp>
        <p:nvSpPr>
          <p:cNvPr id="11267" name="Text Box 3"/>
          <p:cNvSpPr txBox="1">
            <a:spLocks noChangeArrowheads="1"/>
          </p:cNvSpPr>
          <p:nvPr/>
        </p:nvSpPr>
        <p:spPr bwMode="auto">
          <a:xfrm>
            <a:off x="457200" y="381000"/>
            <a:ext cx="8077200" cy="762000"/>
          </a:xfrm>
          <a:prstGeom prst="rect">
            <a:avLst/>
          </a:prstGeom>
          <a:noFill/>
          <a:ln w="9525">
            <a:noFill/>
            <a:miter lim="800000"/>
            <a:headEnd/>
            <a:tailEnd/>
          </a:ln>
          <a:effectLst/>
        </p:spPr>
        <p:txBody>
          <a:bodyPr>
            <a:spAutoFit/>
          </a:bodyPr>
          <a:lstStyle/>
          <a:p>
            <a:pPr algn="ctr">
              <a:spcBef>
                <a:spcPct val="50000"/>
              </a:spcBef>
              <a:defRPr/>
            </a:pPr>
            <a:r>
              <a:rPr lang="en-GB" sz="4400" b="1" dirty="0">
                <a:solidFill>
                  <a:schemeClr val="folHlink"/>
                </a:solidFill>
                <a:effectLst>
                  <a:outerShdw blurRad="38100" dist="38100" dir="2700000" algn="tl">
                    <a:srgbClr val="C0C0C0"/>
                  </a:outerShdw>
                </a:effectLst>
              </a:rPr>
              <a:t>Blood</a:t>
            </a:r>
            <a:endParaRPr lang="en-US" sz="4400" b="1" dirty="0">
              <a:solidFill>
                <a:schemeClr val="folHlink"/>
              </a:solidFill>
              <a:effectLst>
                <a:outerShdw blurRad="38100" dist="38100" dir="2700000" algn="tl">
                  <a:srgbClr val="C0C0C0"/>
                </a:outerShdw>
              </a:effectLst>
            </a:endParaRPr>
          </a:p>
        </p:txBody>
      </p:sp>
      <p:pic>
        <p:nvPicPr>
          <p:cNvPr id="17412" name="Picture 3" descr="blood5.gif"/>
          <p:cNvPicPr>
            <a:picLocks noChangeAspect="1"/>
          </p:cNvPicPr>
          <p:nvPr/>
        </p:nvPicPr>
        <p:blipFill>
          <a:blip r:embed="rId4"/>
          <a:srcRect/>
          <a:stretch>
            <a:fillRect/>
          </a:stretch>
        </p:blipFill>
        <p:spPr bwMode="auto">
          <a:xfrm>
            <a:off x="6172200" y="533400"/>
            <a:ext cx="304800" cy="609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288" y="188913"/>
            <a:ext cx="7559675" cy="908050"/>
          </a:xfrm>
        </p:spPr>
        <p:txBody>
          <a:bodyPr/>
          <a:lstStyle/>
          <a:p>
            <a:pPr eaLnBrk="1" hangingPunct="1">
              <a:defRPr/>
            </a:pPr>
            <a:r>
              <a:rPr lang="en-GB" sz="4400" b="1" smtClean="0">
                <a:effectLst>
                  <a:outerShdw blurRad="38100" dist="38100" dir="2700000" algn="tl">
                    <a:srgbClr val="C0C0C0"/>
                  </a:outerShdw>
                </a:effectLst>
                <a:latin typeface="Comic Sans MS" pitchFamily="66" charset="0"/>
              </a:rPr>
              <a:t>Human blood smear</a:t>
            </a:r>
          </a:p>
        </p:txBody>
      </p:sp>
      <p:pic>
        <p:nvPicPr>
          <p:cNvPr id="18435" name="Picture 3" descr="humanbloodsmear2"/>
          <p:cNvPicPr>
            <a:picLocks noChangeAspect="1" noChangeArrowheads="1"/>
          </p:cNvPicPr>
          <p:nvPr/>
        </p:nvPicPr>
        <p:blipFill>
          <a:blip r:embed="rId3"/>
          <a:srcRect/>
          <a:stretch>
            <a:fillRect/>
          </a:stretch>
        </p:blipFill>
        <p:spPr bwMode="auto">
          <a:xfrm>
            <a:off x="838200" y="1676400"/>
            <a:ext cx="4413250" cy="4648200"/>
          </a:xfrm>
          <a:prstGeom prst="rect">
            <a:avLst/>
          </a:prstGeom>
          <a:noFill/>
          <a:ln w="9525">
            <a:noFill/>
            <a:miter lim="800000"/>
            <a:headEnd/>
            <a:tailEnd/>
          </a:ln>
        </p:spPr>
      </p:pic>
      <p:sp>
        <p:nvSpPr>
          <p:cNvPr id="18436" name="TextBox 4"/>
          <p:cNvSpPr txBox="1">
            <a:spLocks noChangeArrowheads="1"/>
          </p:cNvSpPr>
          <p:nvPr/>
        </p:nvSpPr>
        <p:spPr bwMode="auto">
          <a:xfrm>
            <a:off x="-152400" y="6488113"/>
            <a:ext cx="9296400" cy="369887"/>
          </a:xfrm>
          <a:prstGeom prst="rect">
            <a:avLst/>
          </a:prstGeom>
          <a:noFill/>
          <a:ln w="9525">
            <a:noFill/>
            <a:miter lim="800000"/>
            <a:headEnd/>
            <a:tailEnd/>
          </a:ln>
        </p:spPr>
        <p:txBody>
          <a:bodyPr>
            <a:spAutoFit/>
          </a:bodyPr>
          <a:lstStyle/>
          <a:p>
            <a:r>
              <a:rPr lang="en-US"/>
              <a:t> </a:t>
            </a:r>
          </a:p>
        </p:txBody>
      </p:sp>
      <p:sp>
        <p:nvSpPr>
          <p:cNvPr id="18437" name="Rectangle 5"/>
          <p:cNvSpPr>
            <a:spLocks noChangeArrowheads="1"/>
          </p:cNvSpPr>
          <p:nvPr/>
        </p:nvSpPr>
        <p:spPr bwMode="auto">
          <a:xfrm>
            <a:off x="5334000" y="2590800"/>
            <a:ext cx="3581400" cy="1477963"/>
          </a:xfrm>
          <a:prstGeom prst="rect">
            <a:avLst/>
          </a:prstGeom>
          <a:noFill/>
          <a:ln w="9525">
            <a:noFill/>
            <a:miter lim="800000"/>
            <a:headEnd/>
            <a:tailEnd/>
          </a:ln>
        </p:spPr>
        <p:txBody>
          <a:bodyPr>
            <a:spAutoFit/>
          </a:bodyPr>
          <a:lstStyle/>
          <a:p>
            <a:pPr>
              <a:defRPr/>
            </a:pPr>
            <a:r>
              <a:rPr lang="en-US" b="1" dirty="0">
                <a:solidFill>
                  <a:schemeClr val="tx2">
                    <a:lumMod val="60000"/>
                    <a:lumOff val="40000"/>
                  </a:schemeClr>
                </a:solidFill>
              </a:rPr>
              <a:t>This is the slide of human blood smear as seen under microscope. You can notice a large number of cells in a liquid matrix called plasma. </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sz="half" idx="2"/>
          </p:nvPr>
        </p:nvSpPr>
        <p:spPr>
          <a:xfrm>
            <a:off x="5605463" y="914400"/>
            <a:ext cx="3538537" cy="5943600"/>
          </a:xfrm>
        </p:spPr>
        <p:txBody>
          <a:bodyPr/>
          <a:lstStyle/>
          <a:p>
            <a:pPr eaLnBrk="1" hangingPunct="1">
              <a:buFont typeface="Wingdings" pitchFamily="2" charset="2"/>
              <a:buNone/>
            </a:pPr>
            <a:endParaRPr lang="en-GB" sz="3200" smtClean="0">
              <a:latin typeface="Comic Sans MS" pitchFamily="66" charset="0"/>
            </a:endParaRPr>
          </a:p>
          <a:p>
            <a:pPr eaLnBrk="1" hangingPunct="1">
              <a:buFont typeface="Wingdings" pitchFamily="2" charset="2"/>
              <a:buNone/>
            </a:pPr>
            <a:r>
              <a:rPr lang="en-GB" sz="3200" smtClean="0">
                <a:latin typeface="Comic Sans MS" pitchFamily="66" charset="0"/>
              </a:rPr>
              <a:t>plasma (55%)</a:t>
            </a:r>
          </a:p>
          <a:p>
            <a:pPr eaLnBrk="1" hangingPunct="1">
              <a:buFont typeface="Wingdings" pitchFamily="2" charset="2"/>
              <a:buNone/>
            </a:pPr>
            <a:endParaRPr lang="en-GB" sz="3200" smtClean="0">
              <a:latin typeface="Comic Sans MS" pitchFamily="66" charset="0"/>
            </a:endParaRPr>
          </a:p>
          <a:p>
            <a:pPr eaLnBrk="1" hangingPunct="1">
              <a:buFont typeface="Wingdings" pitchFamily="2" charset="2"/>
              <a:buNone/>
            </a:pPr>
            <a:r>
              <a:rPr lang="en-GB" sz="3200" smtClean="0">
                <a:latin typeface="Comic Sans MS" pitchFamily="66" charset="0"/>
              </a:rPr>
              <a:t>red blood cells</a:t>
            </a:r>
          </a:p>
          <a:p>
            <a:pPr eaLnBrk="1" hangingPunct="1">
              <a:buFont typeface="Wingdings" pitchFamily="2" charset="2"/>
              <a:buNone/>
            </a:pPr>
            <a:endParaRPr lang="en-GB" sz="3200" smtClean="0">
              <a:latin typeface="Comic Sans MS" pitchFamily="66" charset="0"/>
            </a:endParaRPr>
          </a:p>
          <a:p>
            <a:pPr eaLnBrk="1" hangingPunct="1">
              <a:buFont typeface="Wingdings" pitchFamily="2" charset="2"/>
              <a:buNone/>
            </a:pPr>
            <a:r>
              <a:rPr lang="en-GB" sz="3200" smtClean="0">
                <a:latin typeface="Comic Sans MS" pitchFamily="66" charset="0"/>
              </a:rPr>
              <a:t>white blood cells</a:t>
            </a:r>
          </a:p>
          <a:p>
            <a:pPr eaLnBrk="1" hangingPunct="1">
              <a:buFont typeface="Wingdings" pitchFamily="2" charset="2"/>
              <a:buNone/>
            </a:pPr>
            <a:endParaRPr lang="en-GB" sz="3200" smtClean="0">
              <a:latin typeface="Comic Sans MS" pitchFamily="66" charset="0"/>
            </a:endParaRPr>
          </a:p>
          <a:p>
            <a:pPr eaLnBrk="1" hangingPunct="1">
              <a:buFont typeface="Wingdings" pitchFamily="2" charset="2"/>
              <a:buNone/>
            </a:pPr>
            <a:endParaRPr lang="en-GB" sz="3200" smtClean="0">
              <a:latin typeface="Comic Sans MS" pitchFamily="66" charset="0"/>
            </a:endParaRPr>
          </a:p>
          <a:p>
            <a:pPr eaLnBrk="1" hangingPunct="1">
              <a:buFont typeface="Wingdings" pitchFamily="2" charset="2"/>
              <a:buNone/>
            </a:pPr>
            <a:r>
              <a:rPr lang="en-GB" sz="3200" smtClean="0">
                <a:latin typeface="Comic Sans MS" pitchFamily="66" charset="0"/>
              </a:rPr>
              <a:t>platelets</a:t>
            </a:r>
          </a:p>
          <a:p>
            <a:pPr eaLnBrk="1" hangingPunct="1">
              <a:buFont typeface="Wingdings" pitchFamily="2" charset="2"/>
              <a:buNone/>
            </a:pPr>
            <a:endParaRPr lang="en-GB" sz="3200" smtClean="0">
              <a:latin typeface="Comic Sans MS" pitchFamily="66" charset="0"/>
            </a:endParaRPr>
          </a:p>
        </p:txBody>
      </p:sp>
      <p:pic>
        <p:nvPicPr>
          <p:cNvPr id="19459" name="Picture 3" descr="Human blood smear showing red and white blood cells ,  "/>
          <p:cNvPicPr>
            <a:picLocks noChangeAspect="1" noChangeArrowheads="1"/>
          </p:cNvPicPr>
          <p:nvPr/>
        </p:nvPicPr>
        <p:blipFill>
          <a:blip r:embed="rId3"/>
          <a:srcRect/>
          <a:stretch>
            <a:fillRect/>
          </a:stretch>
        </p:blipFill>
        <p:spPr bwMode="auto">
          <a:xfrm>
            <a:off x="684213" y="981075"/>
            <a:ext cx="3890962" cy="5113338"/>
          </a:xfrm>
          <a:prstGeom prst="rect">
            <a:avLst/>
          </a:prstGeom>
          <a:noFill/>
          <a:ln w="9525">
            <a:noFill/>
            <a:miter lim="800000"/>
            <a:headEnd/>
            <a:tailEnd/>
          </a:ln>
        </p:spPr>
      </p:pic>
      <p:sp>
        <p:nvSpPr>
          <p:cNvPr id="19460" name="Line 4"/>
          <p:cNvSpPr>
            <a:spLocks noChangeShapeType="1"/>
          </p:cNvSpPr>
          <p:nvPr/>
        </p:nvSpPr>
        <p:spPr bwMode="auto">
          <a:xfrm flipH="1" flipV="1">
            <a:off x="2895600" y="1600200"/>
            <a:ext cx="2743200" cy="152400"/>
          </a:xfrm>
          <a:prstGeom prst="line">
            <a:avLst/>
          </a:prstGeom>
          <a:noFill/>
          <a:ln w="9525">
            <a:solidFill>
              <a:schemeClr val="tx1"/>
            </a:solidFill>
            <a:round/>
            <a:headEnd/>
            <a:tailEnd/>
          </a:ln>
        </p:spPr>
        <p:txBody>
          <a:bodyPr/>
          <a:lstStyle/>
          <a:p>
            <a:endParaRPr lang="en-US"/>
          </a:p>
        </p:txBody>
      </p:sp>
      <p:sp>
        <p:nvSpPr>
          <p:cNvPr id="19461" name="Line 5"/>
          <p:cNvSpPr>
            <a:spLocks noChangeShapeType="1"/>
          </p:cNvSpPr>
          <p:nvPr/>
        </p:nvSpPr>
        <p:spPr bwMode="auto">
          <a:xfrm>
            <a:off x="3276600" y="2819400"/>
            <a:ext cx="2286000" cy="152400"/>
          </a:xfrm>
          <a:prstGeom prst="line">
            <a:avLst/>
          </a:prstGeom>
          <a:noFill/>
          <a:ln w="9525">
            <a:solidFill>
              <a:schemeClr val="tx1"/>
            </a:solidFill>
            <a:round/>
            <a:headEnd/>
            <a:tailEnd/>
          </a:ln>
        </p:spPr>
        <p:txBody>
          <a:bodyPr/>
          <a:lstStyle/>
          <a:p>
            <a:endParaRPr lang="en-US"/>
          </a:p>
        </p:txBody>
      </p:sp>
      <p:sp>
        <p:nvSpPr>
          <p:cNvPr id="19462" name="Line 6"/>
          <p:cNvSpPr>
            <a:spLocks noChangeShapeType="1"/>
          </p:cNvSpPr>
          <p:nvPr/>
        </p:nvSpPr>
        <p:spPr bwMode="auto">
          <a:xfrm flipV="1">
            <a:off x="3886200" y="2971800"/>
            <a:ext cx="1600200" cy="152400"/>
          </a:xfrm>
          <a:prstGeom prst="line">
            <a:avLst/>
          </a:prstGeom>
          <a:noFill/>
          <a:ln w="9525">
            <a:solidFill>
              <a:schemeClr val="tx1"/>
            </a:solidFill>
            <a:round/>
            <a:headEnd/>
            <a:tailEnd/>
          </a:ln>
        </p:spPr>
        <p:txBody>
          <a:bodyPr/>
          <a:lstStyle/>
          <a:p>
            <a:endParaRPr lang="en-US"/>
          </a:p>
        </p:txBody>
      </p:sp>
      <p:sp>
        <p:nvSpPr>
          <p:cNvPr id="19463" name="Line 7"/>
          <p:cNvSpPr>
            <a:spLocks noChangeShapeType="1"/>
          </p:cNvSpPr>
          <p:nvPr/>
        </p:nvSpPr>
        <p:spPr bwMode="auto">
          <a:xfrm>
            <a:off x="2195513" y="3573463"/>
            <a:ext cx="3375025" cy="503237"/>
          </a:xfrm>
          <a:prstGeom prst="line">
            <a:avLst/>
          </a:prstGeom>
          <a:noFill/>
          <a:ln w="9525">
            <a:solidFill>
              <a:schemeClr val="tx1"/>
            </a:solidFill>
            <a:round/>
            <a:headEnd/>
            <a:tailEnd/>
          </a:ln>
        </p:spPr>
        <p:txBody>
          <a:bodyPr/>
          <a:lstStyle/>
          <a:p>
            <a:endParaRPr lang="en-US"/>
          </a:p>
        </p:txBody>
      </p:sp>
      <p:sp>
        <p:nvSpPr>
          <p:cNvPr id="19464" name="Line 8"/>
          <p:cNvSpPr>
            <a:spLocks noChangeShapeType="1"/>
          </p:cNvSpPr>
          <p:nvPr/>
        </p:nvSpPr>
        <p:spPr bwMode="auto">
          <a:xfrm flipV="1">
            <a:off x="2268538" y="4149725"/>
            <a:ext cx="3292475" cy="358775"/>
          </a:xfrm>
          <a:prstGeom prst="line">
            <a:avLst/>
          </a:prstGeom>
          <a:noFill/>
          <a:ln w="9525">
            <a:solidFill>
              <a:schemeClr val="tx1"/>
            </a:solidFill>
            <a:round/>
            <a:headEnd/>
            <a:tailEnd/>
          </a:ln>
        </p:spPr>
        <p:txBody>
          <a:bodyPr/>
          <a:lstStyle/>
          <a:p>
            <a:endParaRPr lang="en-US"/>
          </a:p>
        </p:txBody>
      </p:sp>
      <p:sp>
        <p:nvSpPr>
          <p:cNvPr id="19465" name="Line 9"/>
          <p:cNvSpPr>
            <a:spLocks noChangeShapeType="1"/>
          </p:cNvSpPr>
          <p:nvPr/>
        </p:nvSpPr>
        <p:spPr bwMode="auto">
          <a:xfrm>
            <a:off x="3733800" y="4724400"/>
            <a:ext cx="1828800" cy="1219200"/>
          </a:xfrm>
          <a:prstGeom prst="line">
            <a:avLst/>
          </a:prstGeom>
          <a:noFill/>
          <a:ln w="9525">
            <a:solidFill>
              <a:schemeClr val="tx1"/>
            </a:solidFill>
            <a:round/>
            <a:headEnd/>
            <a:tailEnd/>
          </a:ln>
        </p:spPr>
        <p:txBody>
          <a:bodyPr/>
          <a:lstStyle/>
          <a:p>
            <a:endParaRPr lang="en-US"/>
          </a:p>
        </p:txBody>
      </p:sp>
      <p:sp>
        <p:nvSpPr>
          <p:cNvPr id="19466" name="Rectangle 10"/>
          <p:cNvSpPr>
            <a:spLocks noChangeArrowheads="1"/>
          </p:cNvSpPr>
          <p:nvPr/>
        </p:nvSpPr>
        <p:spPr bwMode="auto">
          <a:xfrm>
            <a:off x="0" y="609600"/>
            <a:ext cx="9339263" cy="646113"/>
          </a:xfrm>
          <a:prstGeom prst="rect">
            <a:avLst/>
          </a:prstGeom>
          <a:noFill/>
          <a:ln w="9525">
            <a:noFill/>
            <a:miter lim="800000"/>
            <a:headEnd/>
            <a:tailEnd/>
          </a:ln>
        </p:spPr>
        <p:txBody>
          <a:bodyPr wrap="none">
            <a:spAutoFit/>
          </a:bodyPr>
          <a:lstStyle/>
          <a:p>
            <a:pPr>
              <a:defRPr/>
            </a:pPr>
            <a:r>
              <a:rPr lang="en-GB" b="1" dirty="0">
                <a:solidFill>
                  <a:schemeClr val="tx2">
                    <a:lumMod val="60000"/>
                    <a:lumOff val="40000"/>
                  </a:schemeClr>
                </a:solidFill>
              </a:rPr>
              <a:t>In this slide, you can see various blood cells lying in plasma in an enlarged view. </a:t>
            </a:r>
          </a:p>
          <a:p>
            <a:pPr>
              <a:defRPr/>
            </a:pPr>
            <a:endParaRPr lang="en-US" b="1" dirty="0">
              <a:solidFill>
                <a:schemeClr val="tx2">
                  <a:lumMod val="60000"/>
                  <a:lumOff val="40000"/>
                </a:schemeClr>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304800"/>
            <a:ext cx="8991600" cy="1216025"/>
          </a:xfrm>
        </p:spPr>
        <p:txBody>
          <a:bodyPr/>
          <a:lstStyle/>
          <a:p>
            <a:r>
              <a:rPr lang="en-US" sz="3600" smtClean="0">
                <a:latin typeface="Comic Sans MS" pitchFamily="66" charset="0"/>
              </a:rPr>
              <a:t>Blood consists of many components.</a:t>
            </a:r>
          </a:p>
        </p:txBody>
      </p:sp>
      <p:sp>
        <p:nvSpPr>
          <p:cNvPr id="20483" name="Content Placeholder 2"/>
          <p:cNvSpPr>
            <a:spLocks noGrp="1"/>
          </p:cNvSpPr>
          <p:nvPr>
            <p:ph idx="1"/>
          </p:nvPr>
        </p:nvSpPr>
        <p:spPr/>
        <p:txBody>
          <a:bodyPr/>
          <a:lstStyle/>
          <a:p>
            <a:pPr>
              <a:buFont typeface="Wingdings" pitchFamily="2" charset="2"/>
              <a:buNone/>
            </a:pPr>
            <a:r>
              <a:rPr lang="en-US" smtClean="0"/>
              <a:t/>
            </a:r>
            <a:br>
              <a:rPr lang="en-US" smtClean="0"/>
            </a:br>
            <a:r>
              <a:rPr lang="en-US" smtClean="0">
                <a:solidFill>
                  <a:srgbClr val="002060"/>
                </a:solidFill>
                <a:latin typeface="Comic Sans MS" pitchFamily="66" charset="0"/>
              </a:rPr>
              <a:t>These include: </a:t>
            </a:r>
          </a:p>
          <a:p>
            <a:r>
              <a:rPr lang="en-US" smtClean="0">
                <a:solidFill>
                  <a:srgbClr val="002060"/>
                </a:solidFill>
                <a:latin typeface="Comic Sans MS" pitchFamily="66" charset="0"/>
              </a:rPr>
              <a:t>55% Plasma</a:t>
            </a:r>
          </a:p>
          <a:p>
            <a:r>
              <a:rPr lang="en-US" smtClean="0">
                <a:solidFill>
                  <a:srgbClr val="002060"/>
                </a:solidFill>
                <a:latin typeface="Comic Sans MS" pitchFamily="66" charset="0"/>
              </a:rPr>
              <a:t>45%Components, i.e. 'Blood Cells'.</a:t>
            </a:r>
            <a:br>
              <a:rPr lang="en-US" smtClean="0">
                <a:solidFill>
                  <a:srgbClr val="002060"/>
                </a:solidFill>
                <a:latin typeface="Comic Sans MS" pitchFamily="66" charset="0"/>
              </a:rPr>
            </a:br>
            <a:r>
              <a:rPr lang="en-US" smtClean="0">
                <a:solidFill>
                  <a:srgbClr val="002060"/>
                </a:solidFill>
                <a:latin typeface="Comic Sans MS" pitchFamily="66" charset="0"/>
              </a:rPr>
              <a:t>Of these, 99% are </a:t>
            </a:r>
            <a:r>
              <a:rPr lang="en-US" smtClean="0">
                <a:solidFill>
                  <a:srgbClr val="C00000"/>
                </a:solidFill>
                <a:latin typeface="Comic Sans MS" pitchFamily="66" charset="0"/>
              </a:rPr>
              <a:t>erythrocytes (red blood cells)</a:t>
            </a:r>
            <a:r>
              <a:rPr lang="en-US" smtClean="0">
                <a:solidFill>
                  <a:srgbClr val="002060"/>
                </a:solidFill>
                <a:latin typeface="Comic Sans MS" pitchFamily="66" charset="0"/>
              </a:rPr>
              <a:t> and 1% are leucocytes (white blood cells) and thrombocytes (blood platelets).</a:t>
            </a:r>
          </a:p>
          <a:p>
            <a:endParaRPr lang="en-US" smtClean="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11_04"/>
          <p:cNvPicPr>
            <a:picLocks noChangeAspect="1" noChangeArrowheads="1"/>
          </p:cNvPicPr>
          <p:nvPr/>
        </p:nvPicPr>
        <p:blipFill>
          <a:blip r:embed="rId3"/>
          <a:srcRect/>
          <a:stretch>
            <a:fillRect/>
          </a:stretch>
        </p:blipFill>
        <p:spPr bwMode="auto">
          <a:xfrm>
            <a:off x="838200" y="381000"/>
            <a:ext cx="8128000" cy="6096000"/>
          </a:xfrm>
          <a:prstGeom prst="rect">
            <a:avLst/>
          </a:prstGeom>
          <a:noFill/>
          <a:ln w="9525">
            <a:noFill/>
            <a:miter lim="800000"/>
            <a:headEnd/>
            <a:tailEnd/>
          </a:ln>
        </p:spPr>
      </p:pic>
      <p:sp>
        <p:nvSpPr>
          <p:cNvPr id="25603" name="Text Box 3"/>
          <p:cNvSpPr txBox="1">
            <a:spLocks noChangeArrowheads="1"/>
          </p:cNvSpPr>
          <p:nvPr/>
        </p:nvSpPr>
        <p:spPr bwMode="auto">
          <a:xfrm>
            <a:off x="1981200" y="2819400"/>
            <a:ext cx="1371600" cy="457200"/>
          </a:xfrm>
          <a:prstGeom prst="rect">
            <a:avLst/>
          </a:prstGeom>
          <a:noFill/>
          <a:ln w="9525">
            <a:noFill/>
            <a:miter lim="800000"/>
            <a:headEnd/>
            <a:tailEnd/>
          </a:ln>
        </p:spPr>
        <p:txBody>
          <a:bodyPr>
            <a:spAutoFit/>
          </a:bodyPr>
          <a:lstStyle/>
          <a:p>
            <a:pPr>
              <a:spcBef>
                <a:spcPct val="50000"/>
              </a:spcBef>
            </a:pPr>
            <a:r>
              <a:rPr lang="en-US"/>
              <a:t>(Matrix)</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sz="half" idx="2"/>
          </p:nvPr>
        </p:nvSpPr>
        <p:spPr>
          <a:xfrm>
            <a:off x="4500563" y="1125538"/>
            <a:ext cx="4248150" cy="4525962"/>
          </a:xfrm>
        </p:spPr>
        <p:txBody>
          <a:bodyPr/>
          <a:lstStyle/>
          <a:p>
            <a:pPr eaLnBrk="1" hangingPunct="1">
              <a:buFont typeface="Wingdings" pitchFamily="2" charset="2"/>
              <a:buNone/>
            </a:pPr>
            <a:r>
              <a:rPr lang="en-GB" sz="3200" b="1" u="sng" smtClean="0">
                <a:latin typeface="Comic Sans MS" pitchFamily="66" charset="0"/>
              </a:rPr>
              <a:t>Red blood cells</a:t>
            </a:r>
            <a:r>
              <a:rPr lang="en-GB" sz="3200" smtClean="0">
                <a:latin typeface="Comic Sans MS" pitchFamily="66" charset="0"/>
              </a:rPr>
              <a:t> (RBCs)</a:t>
            </a:r>
          </a:p>
          <a:p>
            <a:pPr eaLnBrk="1" hangingPunct="1">
              <a:buFont typeface="Wingdings" pitchFamily="2" charset="2"/>
              <a:buNone/>
            </a:pPr>
            <a:endParaRPr lang="en-GB" sz="3200" smtClean="0">
              <a:latin typeface="Comic Sans MS" pitchFamily="66" charset="0"/>
            </a:endParaRPr>
          </a:p>
          <a:p>
            <a:pPr eaLnBrk="1" hangingPunct="1"/>
            <a:r>
              <a:rPr lang="en-GB" sz="3200" smtClean="0">
                <a:latin typeface="Comic Sans MS" pitchFamily="66" charset="0"/>
              </a:rPr>
              <a:t>transport </a:t>
            </a:r>
            <a:r>
              <a:rPr lang="en-GB" sz="3200" b="1" u="sng" smtClean="0">
                <a:latin typeface="Comic Sans MS" pitchFamily="66" charset="0"/>
              </a:rPr>
              <a:t>oxygen</a:t>
            </a:r>
          </a:p>
          <a:p>
            <a:pPr eaLnBrk="1" hangingPunct="1"/>
            <a:r>
              <a:rPr lang="en-GB" sz="3200" smtClean="0">
                <a:latin typeface="Comic Sans MS" pitchFamily="66" charset="0"/>
              </a:rPr>
              <a:t>are specialised to do this</a:t>
            </a:r>
          </a:p>
          <a:p>
            <a:pPr eaLnBrk="1" hangingPunct="1"/>
            <a:r>
              <a:rPr lang="en-GB" sz="3200" smtClean="0">
                <a:latin typeface="Comic Sans MS" pitchFamily="66" charset="0"/>
              </a:rPr>
              <a:t>also carry some CO</a:t>
            </a:r>
            <a:r>
              <a:rPr lang="en-GB" sz="3200" baseline="-25000" smtClean="0">
                <a:latin typeface="Comic Sans MS" pitchFamily="66" charset="0"/>
              </a:rPr>
              <a:t>2</a:t>
            </a:r>
          </a:p>
        </p:txBody>
      </p:sp>
      <p:pic>
        <p:nvPicPr>
          <p:cNvPr id="26627" name="Picture 3" descr="Human blood smear showing red and white blood cells ,  "/>
          <p:cNvPicPr>
            <a:picLocks noGrp="1" noChangeAspect="1" noChangeArrowheads="1"/>
          </p:cNvPicPr>
          <p:nvPr>
            <p:ph sz="half" idx="1"/>
          </p:nvPr>
        </p:nvPicPr>
        <p:blipFill>
          <a:blip r:embed="rId3"/>
          <a:srcRect/>
          <a:stretch>
            <a:fillRect/>
          </a:stretch>
        </p:blipFill>
        <p:spPr>
          <a:xfrm>
            <a:off x="900113" y="1125538"/>
            <a:ext cx="2959100" cy="4445000"/>
          </a:xfrm>
          <a:noFill/>
        </p:spPr>
      </p:pic>
      <p:sp>
        <p:nvSpPr>
          <p:cNvPr id="26628" name="Line 4"/>
          <p:cNvSpPr>
            <a:spLocks noChangeShapeType="1"/>
          </p:cNvSpPr>
          <p:nvPr/>
        </p:nvSpPr>
        <p:spPr bwMode="auto">
          <a:xfrm>
            <a:off x="3635375" y="1341438"/>
            <a:ext cx="792163" cy="0"/>
          </a:xfrm>
          <a:prstGeom prst="line">
            <a:avLst/>
          </a:prstGeom>
          <a:noFill/>
          <a:ln w="9525">
            <a:solidFill>
              <a:schemeClr val="tx1"/>
            </a:solidFill>
            <a:round/>
            <a:headEnd/>
            <a:tailEnd/>
          </a:ln>
        </p:spPr>
        <p:txBody>
          <a:bodyPr/>
          <a:lstStyle/>
          <a:p>
            <a:endParaRPr lang="en-US"/>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10" descr="RBC"/>
          <p:cNvPicPr>
            <a:picLocks noChangeAspect="1" noChangeArrowheads="1"/>
          </p:cNvPicPr>
          <p:nvPr/>
        </p:nvPicPr>
        <p:blipFill>
          <a:blip r:embed="rId3"/>
          <a:srcRect/>
          <a:stretch>
            <a:fillRect/>
          </a:stretch>
        </p:blipFill>
        <p:spPr bwMode="auto">
          <a:xfrm>
            <a:off x="228600" y="1524000"/>
            <a:ext cx="5842000" cy="3810000"/>
          </a:xfrm>
          <a:prstGeom prst="rect">
            <a:avLst/>
          </a:prstGeom>
          <a:noFill/>
          <a:ln w="9525">
            <a:noFill/>
            <a:miter lim="800000"/>
            <a:headEnd/>
            <a:tailEnd/>
          </a:ln>
        </p:spPr>
      </p:pic>
      <p:sp>
        <p:nvSpPr>
          <p:cNvPr id="27651" name="Text Box 8"/>
          <p:cNvSpPr txBox="1">
            <a:spLocks noChangeArrowheads="1"/>
          </p:cNvSpPr>
          <p:nvPr/>
        </p:nvSpPr>
        <p:spPr bwMode="auto">
          <a:xfrm>
            <a:off x="0" y="260350"/>
            <a:ext cx="9144000" cy="579438"/>
          </a:xfrm>
          <a:prstGeom prst="rect">
            <a:avLst/>
          </a:prstGeom>
          <a:noFill/>
          <a:ln w="9525">
            <a:noFill/>
            <a:miter lim="800000"/>
            <a:headEnd/>
            <a:tailEnd/>
          </a:ln>
        </p:spPr>
        <p:txBody>
          <a:bodyPr>
            <a:spAutoFit/>
          </a:bodyPr>
          <a:lstStyle/>
          <a:p>
            <a:pPr algn="ctr">
              <a:spcBef>
                <a:spcPct val="50000"/>
              </a:spcBef>
            </a:pPr>
            <a:r>
              <a:rPr lang="en-GB" sz="3200" b="1">
                <a:solidFill>
                  <a:srgbClr val="006600"/>
                </a:solidFill>
              </a:rPr>
              <a:t>Red Blood Cells</a:t>
            </a:r>
          </a:p>
        </p:txBody>
      </p:sp>
      <p:sp>
        <p:nvSpPr>
          <p:cNvPr id="19467" name="Rectangle 11"/>
          <p:cNvSpPr>
            <a:spLocks noChangeArrowheads="1"/>
          </p:cNvSpPr>
          <p:nvPr/>
        </p:nvSpPr>
        <p:spPr bwMode="auto">
          <a:xfrm>
            <a:off x="5486400" y="1752600"/>
            <a:ext cx="3527425" cy="1447800"/>
          </a:xfrm>
          <a:prstGeom prst="rect">
            <a:avLst/>
          </a:prstGeom>
          <a:noFill/>
          <a:ln w="76200" cmpd="thinThick">
            <a:solidFill>
              <a:srgbClr val="CC0099"/>
            </a:solidFill>
            <a:miter lim="800000"/>
            <a:headEnd/>
            <a:tailEnd/>
          </a:ln>
        </p:spPr>
        <p:txBody>
          <a:bodyPr anchor="ctr">
            <a:spAutoFit/>
          </a:bodyPr>
          <a:lstStyle/>
          <a:p>
            <a:r>
              <a:rPr lang="en-GB" sz="2000">
                <a:solidFill>
                  <a:srgbClr val="006600"/>
                </a:solidFill>
              </a:rPr>
              <a:t>contain </a:t>
            </a:r>
            <a:r>
              <a:rPr lang="en-GB" sz="2000" b="1">
                <a:solidFill>
                  <a:srgbClr val="FF3300"/>
                </a:solidFill>
              </a:rPr>
              <a:t>haemoglobin</a:t>
            </a:r>
            <a:r>
              <a:rPr lang="en-GB" sz="2000">
                <a:solidFill>
                  <a:srgbClr val="006600"/>
                </a:solidFill>
              </a:rPr>
              <a:t>, a molecule specially designed to hold oxygen and carry it to cells that need it.</a:t>
            </a:r>
            <a:r>
              <a:rPr lang="en-GB"/>
              <a:t> </a:t>
            </a:r>
            <a:endParaRPr lang="en-GB">
              <a:latin typeface="Arial" charset="0"/>
            </a:endParaRPr>
          </a:p>
        </p:txBody>
      </p:sp>
      <p:sp>
        <p:nvSpPr>
          <p:cNvPr id="19468" name="Rectangle 12"/>
          <p:cNvSpPr>
            <a:spLocks noChangeArrowheads="1"/>
          </p:cNvSpPr>
          <p:nvPr/>
        </p:nvSpPr>
        <p:spPr bwMode="auto">
          <a:xfrm>
            <a:off x="5334000" y="4343400"/>
            <a:ext cx="3614738" cy="1631950"/>
          </a:xfrm>
          <a:prstGeom prst="rect">
            <a:avLst/>
          </a:prstGeom>
          <a:noFill/>
          <a:ln w="76200" cmpd="thinThick">
            <a:solidFill>
              <a:srgbClr val="CC0099"/>
            </a:solidFill>
            <a:miter lim="800000"/>
            <a:headEnd/>
            <a:tailEnd/>
          </a:ln>
        </p:spPr>
        <p:txBody>
          <a:bodyPr anchor="ctr">
            <a:spAutoFit/>
          </a:bodyPr>
          <a:lstStyle/>
          <a:p>
            <a:r>
              <a:rPr lang="en-GB" sz="2000">
                <a:solidFill>
                  <a:srgbClr val="006600"/>
                </a:solidFill>
              </a:rPr>
              <a:t>It can </a:t>
            </a:r>
            <a:r>
              <a:rPr lang="en-GB" sz="2000" b="1">
                <a:solidFill>
                  <a:srgbClr val="FF3300"/>
                </a:solidFill>
              </a:rPr>
              <a:t>change shape</a:t>
            </a:r>
            <a:r>
              <a:rPr lang="en-GB" sz="2000">
                <a:solidFill>
                  <a:srgbClr val="006600"/>
                </a:solidFill>
              </a:rPr>
              <a:t> to an amazing extent, without breaking, as it squeezes single file through the capillaries.</a:t>
            </a:r>
            <a:r>
              <a:rPr lang="en-GB">
                <a:solidFill>
                  <a:srgbClr val="006600"/>
                </a:solidFill>
              </a:rPr>
              <a:t> </a:t>
            </a:r>
          </a:p>
        </p:txBody>
      </p:sp>
      <p:sp>
        <p:nvSpPr>
          <p:cNvPr id="19471" name="Rectangle 15"/>
          <p:cNvSpPr>
            <a:spLocks noChangeArrowheads="1"/>
          </p:cNvSpPr>
          <p:nvPr/>
        </p:nvSpPr>
        <p:spPr bwMode="auto">
          <a:xfrm>
            <a:off x="228600" y="3886200"/>
            <a:ext cx="3527425" cy="2554288"/>
          </a:xfrm>
          <a:prstGeom prst="rect">
            <a:avLst/>
          </a:prstGeom>
          <a:noFill/>
          <a:ln w="76200" cmpd="thinThick">
            <a:solidFill>
              <a:srgbClr val="CC0099"/>
            </a:solidFill>
            <a:miter lim="800000"/>
            <a:headEnd/>
            <a:tailEnd/>
          </a:ln>
        </p:spPr>
        <p:txBody>
          <a:bodyPr anchor="ctr">
            <a:spAutoFit/>
          </a:bodyPr>
          <a:lstStyle/>
          <a:p>
            <a:r>
              <a:rPr lang="en-GB" sz="2000">
                <a:solidFill>
                  <a:srgbClr val="006600"/>
                </a:solidFill>
              </a:rPr>
              <a:t>This cell is a biconcave disc that is </a:t>
            </a:r>
            <a:r>
              <a:rPr lang="en-GB" sz="2000" b="1">
                <a:solidFill>
                  <a:srgbClr val="006600"/>
                </a:solidFill>
              </a:rPr>
              <a:t>round and flat </a:t>
            </a:r>
            <a:r>
              <a:rPr lang="en-GB" sz="2000" b="1">
                <a:solidFill>
                  <a:srgbClr val="FF3300"/>
                </a:solidFill>
              </a:rPr>
              <a:t>without</a:t>
            </a:r>
            <a:r>
              <a:rPr lang="en-GB" sz="2000" b="1">
                <a:solidFill>
                  <a:srgbClr val="006600"/>
                </a:solidFill>
              </a:rPr>
              <a:t> </a:t>
            </a:r>
            <a:r>
              <a:rPr lang="en-GB" sz="2000" b="1">
                <a:solidFill>
                  <a:srgbClr val="FF3300"/>
                </a:solidFill>
              </a:rPr>
              <a:t>a</a:t>
            </a:r>
            <a:r>
              <a:rPr lang="en-GB" sz="2000" b="1">
                <a:solidFill>
                  <a:srgbClr val="006600"/>
                </a:solidFill>
              </a:rPr>
              <a:t> </a:t>
            </a:r>
            <a:r>
              <a:rPr lang="en-GB" sz="2000" b="1">
                <a:solidFill>
                  <a:srgbClr val="FF3300"/>
                </a:solidFill>
              </a:rPr>
              <a:t>nucleus. </a:t>
            </a:r>
            <a:r>
              <a:rPr lang="en-GB" sz="2000" b="1">
                <a:solidFill>
                  <a:srgbClr val="006600"/>
                </a:solidFill>
              </a:rPr>
              <a:t>The </a:t>
            </a:r>
            <a:r>
              <a:rPr lang="en-GB" sz="2000">
                <a:solidFill>
                  <a:srgbClr val="006600"/>
                </a:solidFill>
              </a:rPr>
              <a:t>absence of nucleus increases the surface area so that more oxygen can be carried</a:t>
            </a:r>
          </a:p>
          <a:p>
            <a:r>
              <a:rPr lang="en-GB" sz="2000" b="1">
                <a:solidFill>
                  <a:srgbClr val="FF3300"/>
                </a:solidFill>
              </a:rPr>
              <a:t> </a:t>
            </a:r>
          </a:p>
        </p:txBody>
      </p:sp>
      <p:sp>
        <p:nvSpPr>
          <p:cNvPr id="9" name="Rectangle 15"/>
          <p:cNvSpPr>
            <a:spLocks noChangeArrowheads="1"/>
          </p:cNvSpPr>
          <p:nvPr/>
        </p:nvSpPr>
        <p:spPr bwMode="auto">
          <a:xfrm>
            <a:off x="0" y="1371600"/>
            <a:ext cx="3527425" cy="1631950"/>
          </a:xfrm>
          <a:prstGeom prst="rect">
            <a:avLst/>
          </a:prstGeom>
          <a:noFill/>
          <a:ln w="76200" cmpd="thinThick">
            <a:solidFill>
              <a:srgbClr val="CC0099"/>
            </a:solidFill>
            <a:miter lim="800000"/>
            <a:headEnd/>
            <a:tailEnd/>
          </a:ln>
        </p:spPr>
        <p:txBody>
          <a:bodyPr anchor="ctr">
            <a:spAutoFit/>
          </a:bodyPr>
          <a:lstStyle/>
          <a:p>
            <a:r>
              <a:rPr lang="en-US" sz="2000">
                <a:solidFill>
                  <a:srgbClr val="006600"/>
                </a:solidFill>
              </a:rPr>
              <a:t>are the </a:t>
            </a:r>
            <a:r>
              <a:rPr lang="en-US" sz="2000" b="1">
                <a:solidFill>
                  <a:srgbClr val="FF3300"/>
                </a:solidFill>
              </a:rPr>
              <a:t>most abundant cells </a:t>
            </a:r>
            <a:r>
              <a:rPr lang="en-US" sz="2000">
                <a:solidFill>
                  <a:srgbClr val="006600"/>
                </a:solidFill>
              </a:rPr>
              <a:t>in the human body. </a:t>
            </a:r>
          </a:p>
          <a:p>
            <a:r>
              <a:rPr lang="en-US" sz="2000">
                <a:solidFill>
                  <a:srgbClr val="006600"/>
                </a:solidFill>
              </a:rPr>
              <a:t>Their number is </a:t>
            </a:r>
            <a:r>
              <a:rPr lang="en-GB" sz="2000">
                <a:solidFill>
                  <a:srgbClr val="006600"/>
                </a:solidFill>
              </a:rPr>
              <a:t>5-6-million /</a:t>
            </a:r>
            <a:r>
              <a:rPr lang="en-GB" sz="2000"/>
              <a:t> </a:t>
            </a:r>
            <a:r>
              <a:rPr lang="en-GB" sz="2000">
                <a:solidFill>
                  <a:srgbClr val="006600"/>
                </a:solidFill>
              </a:rPr>
              <a:t>mm</a:t>
            </a:r>
            <a:r>
              <a:rPr lang="en-GB" sz="2000" baseline="30000">
                <a:solidFill>
                  <a:srgbClr val="006600"/>
                </a:solidFill>
              </a:rPr>
              <a:t>3 </a:t>
            </a:r>
            <a:r>
              <a:rPr lang="en-GB" sz="2000">
                <a:solidFill>
                  <a:srgbClr val="006600"/>
                </a:solidFill>
              </a:rPr>
              <a:t> of blood.</a:t>
            </a:r>
          </a:p>
          <a:p>
            <a:r>
              <a:rPr lang="en-GB" sz="2000" b="1">
                <a:solidFill>
                  <a:srgbClr val="006600"/>
                </a:solidFill>
              </a:rPr>
              <a:t> </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z="2800" b="1" smtClean="0">
                <a:latin typeface="Comic Sans MS" pitchFamily="66" charset="0"/>
              </a:rPr>
              <a:t>The Major Function of White Blood Cells</a:t>
            </a:r>
            <a:br>
              <a:rPr lang="en-US" sz="2800" b="1" smtClean="0">
                <a:latin typeface="Comic Sans MS" pitchFamily="66" charset="0"/>
              </a:rPr>
            </a:br>
            <a:r>
              <a:rPr lang="en-US" sz="2800" b="1" smtClean="0"/>
              <a:t> </a:t>
            </a:r>
          </a:p>
        </p:txBody>
      </p:sp>
      <p:sp>
        <p:nvSpPr>
          <p:cNvPr id="36867" name="Text Placeholder 2"/>
          <p:cNvSpPr>
            <a:spLocks noGrp="1"/>
          </p:cNvSpPr>
          <p:nvPr>
            <p:ph type="body" sz="half" idx="1"/>
          </p:nvPr>
        </p:nvSpPr>
        <p:spPr/>
        <p:txBody>
          <a:bodyPr/>
          <a:lstStyle/>
          <a:p>
            <a:pPr lvl="1"/>
            <a:r>
              <a:rPr lang="en-US" sz="3600" b="1" smtClean="0">
                <a:latin typeface="Comic Sans MS" pitchFamily="66" charset="0"/>
              </a:rPr>
              <a:t>They fight and kill germs that may enter your bloodstream</a:t>
            </a:r>
          </a:p>
          <a:p>
            <a:endParaRPr lang="en-US" smtClean="0"/>
          </a:p>
        </p:txBody>
      </p:sp>
      <p:pic>
        <p:nvPicPr>
          <p:cNvPr id="36868" name="Picture 7" descr="wbc"/>
          <p:cNvPicPr>
            <a:picLocks noGrp="1" noChangeAspect="1" noChangeArrowheads="1"/>
          </p:cNvPicPr>
          <p:nvPr>
            <p:ph sz="half" idx="2"/>
          </p:nvPr>
        </p:nvPicPr>
        <p:blipFill>
          <a:blip r:embed="rId3"/>
          <a:srcRect/>
          <a:stretch>
            <a:fillRect/>
          </a:stretch>
        </p:blipFill>
        <p:spPr>
          <a:xfrm>
            <a:off x="4648200" y="2036763"/>
            <a:ext cx="4038600" cy="3652837"/>
          </a:xfrm>
          <a:noFill/>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676400" y="274638"/>
            <a:ext cx="5791200" cy="715962"/>
          </a:xfrm>
        </p:spPr>
        <p:txBody>
          <a:bodyPr>
            <a:normAutofit fontScale="90000"/>
          </a:bodyPr>
          <a:lstStyle/>
          <a:p>
            <a:r>
              <a:rPr lang="en-US" dirty="0" smtClean="0"/>
              <a:t> </a:t>
            </a:r>
            <a:r>
              <a:rPr lang="en-US" sz="3200" b="1" dirty="0">
                <a:latin typeface="Comic Sans MS" pitchFamily="66" charset="0"/>
              </a:rPr>
              <a:t>CONNECTIVE TISSUE</a:t>
            </a:r>
          </a:p>
        </p:txBody>
      </p:sp>
      <p:sp>
        <p:nvSpPr>
          <p:cNvPr id="11267" name="Rectangle 3"/>
          <p:cNvSpPr>
            <a:spLocks noGrp="1" noChangeArrowheads="1"/>
          </p:cNvSpPr>
          <p:nvPr>
            <p:ph type="body" idx="1"/>
          </p:nvPr>
        </p:nvSpPr>
        <p:spPr>
          <a:xfrm>
            <a:off x="0" y="1295400"/>
            <a:ext cx="9144000" cy="5091112"/>
          </a:xfrm>
        </p:spPr>
        <p:txBody>
          <a:bodyPr>
            <a:normAutofit fontScale="77500" lnSpcReduction="20000"/>
          </a:bodyPr>
          <a:lstStyle/>
          <a:p>
            <a:pPr>
              <a:lnSpc>
                <a:spcPct val="90000"/>
              </a:lnSpc>
            </a:pPr>
            <a:r>
              <a:rPr lang="en-US" b="1" dirty="0">
                <a:latin typeface="Comic Sans MS" pitchFamily="66" charset="0"/>
              </a:rPr>
              <a:t>This is the most widely distributed and abundant of the tissues</a:t>
            </a:r>
            <a:r>
              <a:rPr lang="en-US" b="1" dirty="0" smtClean="0">
                <a:latin typeface="Comic Sans MS" pitchFamily="66" charset="0"/>
              </a:rPr>
              <a:t>. </a:t>
            </a:r>
          </a:p>
          <a:p>
            <a:pPr>
              <a:lnSpc>
                <a:spcPct val="90000"/>
              </a:lnSpc>
            </a:pPr>
            <a:endParaRPr lang="en-US" b="1" dirty="0" smtClean="0">
              <a:latin typeface="Comic Sans MS" pitchFamily="66" charset="0"/>
            </a:endParaRPr>
          </a:p>
          <a:p>
            <a:pPr>
              <a:lnSpc>
                <a:spcPct val="90000"/>
              </a:lnSpc>
            </a:pPr>
            <a:r>
              <a:rPr lang="en-US" b="1" dirty="0" smtClean="0">
                <a:latin typeface="Comic Sans MS" pitchFamily="66" charset="0"/>
              </a:rPr>
              <a:t>As the name implies, </a:t>
            </a:r>
            <a:r>
              <a:rPr lang="en-US" b="1" dirty="0" smtClean="0">
                <a:latin typeface="Comic Sans MS" pitchFamily="66" charset="0"/>
                <a:hlinkClick r:id="rId3"/>
              </a:rPr>
              <a:t>connective tissue</a:t>
            </a:r>
            <a:r>
              <a:rPr lang="en-US" b="1" dirty="0" smtClean="0">
                <a:latin typeface="Comic Sans MS" pitchFamily="66" charset="0"/>
              </a:rPr>
              <a:t> serves a "connecting" function. Connective tissues function primarily to </a:t>
            </a:r>
            <a:r>
              <a:rPr lang="en-US" b="1" dirty="0" smtClean="0">
                <a:solidFill>
                  <a:srgbClr val="FF00FF"/>
                </a:solidFill>
                <a:latin typeface="Comic Sans MS" pitchFamily="66" charset="0"/>
              </a:rPr>
              <a:t>bind</a:t>
            </a:r>
            <a:r>
              <a:rPr lang="en-US" b="1" dirty="0" smtClean="0">
                <a:latin typeface="Comic Sans MS" pitchFamily="66" charset="0"/>
              </a:rPr>
              <a:t> or </a:t>
            </a:r>
            <a:r>
              <a:rPr lang="en-US" b="1" dirty="0" smtClean="0">
                <a:solidFill>
                  <a:srgbClr val="FF00FF"/>
                </a:solidFill>
                <a:latin typeface="Comic Sans MS" pitchFamily="66" charset="0"/>
              </a:rPr>
              <a:t>connect</a:t>
            </a:r>
            <a:r>
              <a:rPr lang="en-US" b="1" dirty="0" smtClean="0">
                <a:latin typeface="Comic Sans MS" pitchFamily="66" charset="0"/>
              </a:rPr>
              <a:t> together all types of tissues</a:t>
            </a:r>
            <a:r>
              <a:rPr lang="en-GB" b="1" dirty="0" smtClean="0">
                <a:latin typeface="Comic Sans MS" pitchFamily="66" charset="0"/>
              </a:rPr>
              <a:t> , holding the body together</a:t>
            </a:r>
            <a:r>
              <a:rPr lang="en-US" b="1" dirty="0" smtClean="0">
                <a:latin typeface="Comic Sans MS" pitchFamily="66" charset="0"/>
              </a:rPr>
              <a:t>. </a:t>
            </a:r>
          </a:p>
          <a:p>
            <a:pPr>
              <a:lnSpc>
                <a:spcPct val="90000"/>
              </a:lnSpc>
            </a:pPr>
            <a:endParaRPr lang="en-US" b="1" dirty="0" smtClean="0">
              <a:latin typeface="Comic Sans MS" pitchFamily="66" charset="0"/>
            </a:endParaRPr>
          </a:p>
          <a:p>
            <a:pPr>
              <a:lnSpc>
                <a:spcPct val="90000"/>
              </a:lnSpc>
            </a:pPr>
            <a:r>
              <a:rPr lang="en-US" b="1" dirty="0" smtClean="0">
                <a:latin typeface="Comic Sans MS" pitchFamily="66" charset="0"/>
              </a:rPr>
              <a:t>This tissue also provide a </a:t>
            </a:r>
            <a:r>
              <a:rPr lang="en-US" b="1" dirty="0" smtClean="0">
                <a:solidFill>
                  <a:srgbClr val="FF00FF"/>
                </a:solidFill>
                <a:latin typeface="Comic Sans MS" pitchFamily="66" charset="0"/>
              </a:rPr>
              <a:t>mechanical framework (the skeleton)</a:t>
            </a:r>
            <a:r>
              <a:rPr lang="en-US" b="1" dirty="0" smtClean="0">
                <a:latin typeface="Comic Sans MS" pitchFamily="66" charset="0"/>
              </a:rPr>
              <a:t> which plays an important role in </a:t>
            </a:r>
            <a:r>
              <a:rPr lang="en-US" b="1" dirty="0" smtClean="0">
                <a:solidFill>
                  <a:srgbClr val="FF00FF"/>
                </a:solidFill>
                <a:latin typeface="Comic Sans MS" pitchFamily="66" charset="0"/>
              </a:rPr>
              <a:t>locomotion. </a:t>
            </a:r>
          </a:p>
          <a:p>
            <a:pPr>
              <a:lnSpc>
                <a:spcPct val="90000"/>
              </a:lnSpc>
            </a:pPr>
            <a:endParaRPr lang="en-US" b="1" dirty="0" smtClean="0">
              <a:latin typeface="Comic Sans MS" pitchFamily="66" charset="0"/>
            </a:endParaRPr>
          </a:p>
          <a:p>
            <a:pPr>
              <a:lnSpc>
                <a:spcPct val="90000"/>
              </a:lnSpc>
            </a:pPr>
            <a:r>
              <a:rPr lang="en-US" b="1" dirty="0" smtClean="0">
                <a:latin typeface="Comic Sans MS" pitchFamily="66" charset="0"/>
              </a:rPr>
              <a:t>In addition, it also </a:t>
            </a:r>
            <a:r>
              <a:rPr lang="en-US" b="1" dirty="0" smtClean="0">
                <a:solidFill>
                  <a:srgbClr val="FF00FF"/>
                </a:solidFill>
                <a:latin typeface="Comic Sans MS" pitchFamily="66" charset="0"/>
              </a:rPr>
              <a:t>gives  support </a:t>
            </a:r>
            <a:r>
              <a:rPr lang="en-US" b="1" dirty="0" smtClean="0">
                <a:latin typeface="Comic Sans MS" pitchFamily="66" charset="0"/>
              </a:rPr>
              <a:t>to  the various parts of the body by forming a packing around the organs so that they do not get displaced by body movements.</a:t>
            </a:r>
          </a:p>
          <a:p>
            <a:pPr>
              <a:lnSpc>
                <a:spcPct val="90000"/>
              </a:lnSpc>
            </a:pPr>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4"/>
          <p:cNvSpPr txBox="1">
            <a:spLocks noChangeArrowheads="1"/>
          </p:cNvSpPr>
          <p:nvPr/>
        </p:nvSpPr>
        <p:spPr bwMode="auto">
          <a:xfrm>
            <a:off x="0" y="260350"/>
            <a:ext cx="9144000" cy="579438"/>
          </a:xfrm>
          <a:prstGeom prst="rect">
            <a:avLst/>
          </a:prstGeom>
          <a:noFill/>
          <a:ln w="9525">
            <a:noFill/>
            <a:miter lim="800000"/>
            <a:headEnd/>
            <a:tailEnd/>
          </a:ln>
        </p:spPr>
        <p:txBody>
          <a:bodyPr>
            <a:spAutoFit/>
          </a:bodyPr>
          <a:lstStyle/>
          <a:p>
            <a:pPr algn="ctr">
              <a:spcBef>
                <a:spcPct val="50000"/>
              </a:spcBef>
            </a:pPr>
            <a:r>
              <a:rPr lang="en-GB" sz="3200" b="1">
                <a:solidFill>
                  <a:srgbClr val="006600"/>
                </a:solidFill>
              </a:rPr>
              <a:t>Types of White Blood Cells</a:t>
            </a:r>
          </a:p>
        </p:txBody>
      </p:sp>
      <p:pic>
        <p:nvPicPr>
          <p:cNvPr id="37891" name="Picture 6" descr="PBLymphozyt"/>
          <p:cNvPicPr>
            <a:picLocks noChangeAspect="1" noChangeArrowheads="1"/>
          </p:cNvPicPr>
          <p:nvPr/>
        </p:nvPicPr>
        <p:blipFill>
          <a:blip r:embed="rId3"/>
          <a:srcRect/>
          <a:stretch>
            <a:fillRect/>
          </a:stretch>
        </p:blipFill>
        <p:spPr bwMode="auto">
          <a:xfrm>
            <a:off x="611188" y="1196975"/>
            <a:ext cx="3151187" cy="3600450"/>
          </a:xfrm>
          <a:prstGeom prst="rect">
            <a:avLst/>
          </a:prstGeom>
          <a:noFill/>
          <a:ln w="9525">
            <a:noFill/>
            <a:miter lim="800000"/>
            <a:headEnd/>
            <a:tailEnd/>
          </a:ln>
        </p:spPr>
      </p:pic>
      <p:sp>
        <p:nvSpPr>
          <p:cNvPr id="22535" name="Rectangle 7"/>
          <p:cNvSpPr>
            <a:spLocks noChangeArrowheads="1"/>
          </p:cNvSpPr>
          <p:nvPr/>
        </p:nvSpPr>
        <p:spPr bwMode="auto">
          <a:xfrm>
            <a:off x="4067175" y="1196975"/>
            <a:ext cx="4535488" cy="777875"/>
          </a:xfrm>
          <a:prstGeom prst="rect">
            <a:avLst/>
          </a:prstGeom>
          <a:noFill/>
          <a:ln w="76200" cmpd="thinThick">
            <a:solidFill>
              <a:srgbClr val="CC0099"/>
            </a:solidFill>
            <a:miter lim="800000"/>
            <a:headEnd/>
            <a:tailEnd/>
          </a:ln>
        </p:spPr>
        <p:txBody>
          <a:bodyPr anchor="ctr">
            <a:spAutoFit/>
          </a:bodyPr>
          <a:lstStyle/>
          <a:p>
            <a:r>
              <a:rPr lang="en-GB" sz="2000">
                <a:solidFill>
                  <a:srgbClr val="006600"/>
                </a:solidFill>
              </a:rPr>
              <a:t>there are many different types and all contain a </a:t>
            </a:r>
            <a:r>
              <a:rPr lang="en-GB" sz="2000" b="1">
                <a:solidFill>
                  <a:srgbClr val="FF3300"/>
                </a:solidFill>
              </a:rPr>
              <a:t>big nucleus</a:t>
            </a:r>
            <a:r>
              <a:rPr lang="en-GB" sz="2000">
                <a:solidFill>
                  <a:srgbClr val="006600"/>
                </a:solidFill>
              </a:rPr>
              <a:t>. </a:t>
            </a:r>
            <a:endParaRPr lang="en-GB"/>
          </a:p>
        </p:txBody>
      </p:sp>
      <p:sp>
        <p:nvSpPr>
          <p:cNvPr id="22536" name="Rectangle 8"/>
          <p:cNvSpPr>
            <a:spLocks noChangeArrowheads="1"/>
          </p:cNvSpPr>
          <p:nvPr/>
        </p:nvSpPr>
        <p:spPr bwMode="auto">
          <a:xfrm>
            <a:off x="4067175" y="2420938"/>
            <a:ext cx="4537075" cy="838200"/>
          </a:xfrm>
          <a:prstGeom prst="rect">
            <a:avLst/>
          </a:prstGeom>
          <a:noFill/>
          <a:ln w="76200" cmpd="thinThick">
            <a:solidFill>
              <a:schemeClr val="accent2"/>
            </a:solidFill>
            <a:miter lim="800000"/>
            <a:headEnd/>
            <a:tailEnd/>
          </a:ln>
        </p:spPr>
        <p:txBody>
          <a:bodyPr anchor="ctr">
            <a:spAutoFit/>
          </a:bodyPr>
          <a:lstStyle/>
          <a:p>
            <a:r>
              <a:rPr lang="en-GB" sz="2000">
                <a:solidFill>
                  <a:srgbClr val="006600"/>
                </a:solidFill>
              </a:rPr>
              <a:t>the two main ones are the </a:t>
            </a:r>
            <a:r>
              <a:rPr lang="en-GB" sz="2000" b="1">
                <a:solidFill>
                  <a:srgbClr val="FF3300"/>
                </a:solidFill>
              </a:rPr>
              <a:t>lymphocytes</a:t>
            </a:r>
            <a:r>
              <a:rPr lang="en-GB" sz="2000">
                <a:solidFill>
                  <a:srgbClr val="006600"/>
                </a:solidFill>
              </a:rPr>
              <a:t> and the </a:t>
            </a:r>
            <a:r>
              <a:rPr lang="en-GB" sz="2000" b="1">
                <a:solidFill>
                  <a:srgbClr val="FF3300"/>
                </a:solidFill>
              </a:rPr>
              <a:t>macrophages</a:t>
            </a:r>
            <a:r>
              <a:rPr lang="en-GB" sz="2000">
                <a:solidFill>
                  <a:srgbClr val="006600"/>
                </a:solidFill>
              </a:rPr>
              <a:t>.</a:t>
            </a:r>
            <a:r>
              <a:rPr lang="en-GB"/>
              <a:t> </a:t>
            </a:r>
            <a:endParaRPr lang="en-GB">
              <a:latin typeface="Arial" charset="0"/>
            </a:endParaRPr>
          </a:p>
        </p:txBody>
      </p:sp>
      <p:sp>
        <p:nvSpPr>
          <p:cNvPr id="22537" name="Rectangle 9"/>
          <p:cNvSpPr>
            <a:spLocks noChangeArrowheads="1"/>
          </p:cNvSpPr>
          <p:nvPr/>
        </p:nvSpPr>
        <p:spPr bwMode="auto">
          <a:xfrm>
            <a:off x="539750" y="5156200"/>
            <a:ext cx="8064500" cy="1235075"/>
          </a:xfrm>
          <a:prstGeom prst="rect">
            <a:avLst/>
          </a:prstGeom>
          <a:noFill/>
          <a:ln w="76200" cmpd="thinThick">
            <a:solidFill>
              <a:schemeClr val="accent2"/>
            </a:solidFill>
            <a:miter lim="800000"/>
            <a:headEnd/>
            <a:tailEnd/>
          </a:ln>
        </p:spPr>
        <p:txBody>
          <a:bodyPr anchor="ctr">
            <a:spAutoFit/>
          </a:bodyPr>
          <a:lstStyle/>
          <a:p>
            <a:r>
              <a:rPr lang="en-GB" sz="2000">
                <a:solidFill>
                  <a:srgbClr val="006600"/>
                </a:solidFill>
              </a:rPr>
              <a:t>some </a:t>
            </a:r>
            <a:r>
              <a:rPr lang="en-GB" sz="2000">
                <a:solidFill>
                  <a:srgbClr val="FF3300"/>
                </a:solidFill>
              </a:rPr>
              <a:t>lymphocytes</a:t>
            </a:r>
            <a:r>
              <a:rPr lang="en-GB" sz="2000">
                <a:solidFill>
                  <a:srgbClr val="006600"/>
                </a:solidFill>
              </a:rPr>
              <a:t> fight disease by making </a:t>
            </a:r>
            <a:r>
              <a:rPr lang="en-GB" sz="2000" b="1">
                <a:solidFill>
                  <a:srgbClr val="FF3300"/>
                </a:solidFill>
              </a:rPr>
              <a:t>antibodies </a:t>
            </a:r>
            <a:r>
              <a:rPr lang="en-GB" sz="2000">
                <a:solidFill>
                  <a:srgbClr val="006600"/>
                </a:solidFill>
              </a:rPr>
              <a:t>to destroy invaders by dissolving them. </a:t>
            </a:r>
          </a:p>
          <a:p>
            <a:pPr>
              <a:lnSpc>
                <a:spcPct val="150000"/>
              </a:lnSpc>
            </a:pPr>
            <a:r>
              <a:rPr lang="en-GB" sz="2000">
                <a:solidFill>
                  <a:srgbClr val="006600"/>
                </a:solidFill>
              </a:rPr>
              <a:t>other </a:t>
            </a:r>
            <a:r>
              <a:rPr lang="en-GB" sz="2000">
                <a:solidFill>
                  <a:srgbClr val="FF3300"/>
                </a:solidFill>
              </a:rPr>
              <a:t>lymphocytes</a:t>
            </a:r>
            <a:r>
              <a:rPr lang="en-GB" sz="2000">
                <a:solidFill>
                  <a:srgbClr val="006600"/>
                </a:solidFill>
              </a:rPr>
              <a:t> make </a:t>
            </a:r>
            <a:r>
              <a:rPr lang="en-GB" sz="2000" b="1">
                <a:solidFill>
                  <a:srgbClr val="FF3300"/>
                </a:solidFill>
              </a:rPr>
              <a:t>antitoxins</a:t>
            </a:r>
            <a:r>
              <a:rPr lang="en-GB" sz="2000">
                <a:solidFill>
                  <a:srgbClr val="006600"/>
                </a:solidFill>
              </a:rPr>
              <a:t> to break down poisons.</a:t>
            </a:r>
          </a:p>
        </p:txBody>
      </p:sp>
      <p:sp>
        <p:nvSpPr>
          <p:cNvPr id="22538" name="Rectangle 10"/>
          <p:cNvSpPr>
            <a:spLocks noChangeArrowheads="1"/>
          </p:cNvSpPr>
          <p:nvPr/>
        </p:nvSpPr>
        <p:spPr bwMode="auto">
          <a:xfrm>
            <a:off x="4067175" y="3716338"/>
            <a:ext cx="4535488" cy="838200"/>
          </a:xfrm>
          <a:prstGeom prst="rect">
            <a:avLst/>
          </a:prstGeom>
          <a:noFill/>
          <a:ln w="76200" cmpd="thinThick">
            <a:solidFill>
              <a:srgbClr val="CC0099"/>
            </a:solidFill>
            <a:miter lim="800000"/>
            <a:headEnd/>
            <a:tailEnd/>
          </a:ln>
        </p:spPr>
        <p:txBody>
          <a:bodyPr anchor="ctr">
            <a:spAutoFit/>
          </a:bodyPr>
          <a:lstStyle/>
          <a:p>
            <a:r>
              <a:rPr lang="en-GB" sz="2000">
                <a:solidFill>
                  <a:srgbClr val="FF3300"/>
                </a:solidFill>
              </a:rPr>
              <a:t>macrophages</a:t>
            </a:r>
            <a:r>
              <a:rPr lang="en-GB" sz="2000">
                <a:solidFill>
                  <a:srgbClr val="006600"/>
                </a:solidFill>
              </a:rPr>
              <a:t> ‘eat’  and </a:t>
            </a:r>
            <a:r>
              <a:rPr lang="en-GB" sz="2000" b="1">
                <a:solidFill>
                  <a:srgbClr val="FF3300"/>
                </a:solidFill>
              </a:rPr>
              <a:t>digest</a:t>
            </a:r>
            <a:r>
              <a:rPr lang="en-GB" sz="2000">
                <a:solidFill>
                  <a:srgbClr val="006600"/>
                </a:solidFill>
              </a:rPr>
              <a:t> micro-organisms</a:t>
            </a:r>
            <a:r>
              <a:rPr lang="en-GB"/>
              <a:t> </a:t>
            </a:r>
            <a:r>
              <a:rPr lang="en-GB" sz="2000">
                <a:solidFill>
                  <a:srgbClr val="006600"/>
                </a:solidFill>
              </a:rPr>
              <a:t>.</a:t>
            </a:r>
            <a:r>
              <a:rPr lang="en-GB"/>
              <a:t> </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5"/>
          <p:cNvSpPr>
            <a:spLocks noGrp="1" noChangeArrowheads="1"/>
          </p:cNvSpPr>
          <p:nvPr>
            <p:ph type="body" sz="half" idx="1"/>
          </p:nvPr>
        </p:nvSpPr>
        <p:spPr/>
        <p:txBody>
          <a:bodyPr/>
          <a:lstStyle/>
          <a:p>
            <a:pPr lvl="1"/>
            <a:r>
              <a:rPr lang="en-US" sz="3600" smtClean="0">
                <a:latin typeface="Comic Sans MS" pitchFamily="66" charset="0"/>
              </a:rPr>
              <a:t>Form “scabs” when you cut yourself </a:t>
            </a:r>
          </a:p>
          <a:p>
            <a:pPr lvl="1"/>
            <a:r>
              <a:rPr lang="en-US" sz="3600" smtClean="0">
                <a:latin typeface="Comic Sans MS" pitchFamily="66" charset="0"/>
              </a:rPr>
              <a:t>Help stop the bleeding </a:t>
            </a:r>
          </a:p>
        </p:txBody>
      </p:sp>
      <p:pic>
        <p:nvPicPr>
          <p:cNvPr id="22535" name="Picture 7" descr="platelets"/>
          <p:cNvPicPr>
            <a:picLocks noGrp="1" noChangeAspect="1" noChangeArrowheads="1"/>
          </p:cNvPicPr>
          <p:nvPr>
            <p:ph sz="half" idx="2"/>
          </p:nvPr>
        </p:nvPicPr>
        <p:blipFill>
          <a:blip r:embed="rId4"/>
          <a:srcRect/>
          <a:stretch>
            <a:fillRect/>
          </a:stretch>
        </p:blipFill>
        <p:spPr>
          <a:xfrm>
            <a:off x="4495800" y="1219200"/>
            <a:ext cx="4191000" cy="4800600"/>
          </a:xfrm>
          <a:noFill/>
        </p:spPr>
      </p:pic>
      <p:pic>
        <p:nvPicPr>
          <p:cNvPr id="22536" name="Picture 8">
            <a:hlinkClick r:id="" action="ppaction://media"/>
          </p:cNvPr>
          <p:cNvPicPr>
            <a:picLocks noRot="1" noChangeAspect="1" noChangeArrowheads="1"/>
          </p:cNvPicPr>
          <p:nvPr>
            <a:wavAudioFile r:embed="rId1" name="SN00652A[1].wav"/>
          </p:nvPr>
        </p:nvPicPr>
        <p:blipFill>
          <a:blip r:embed="rId5"/>
          <a:srcRect/>
          <a:stretch>
            <a:fillRect/>
          </a:stretch>
        </p:blipFill>
        <p:spPr bwMode="auto">
          <a:xfrm>
            <a:off x="8458200" y="304800"/>
            <a:ext cx="304800" cy="304800"/>
          </a:xfrm>
          <a:prstGeom prst="rect">
            <a:avLst/>
          </a:prstGeom>
          <a:noFill/>
          <a:ln w="9525">
            <a:noFill/>
            <a:miter lim="800000"/>
            <a:headEnd/>
            <a:tailEnd/>
          </a:ln>
        </p:spPr>
      </p:pic>
      <p:sp>
        <p:nvSpPr>
          <p:cNvPr id="39941" name="Rectangle 4"/>
          <p:cNvSpPr>
            <a:spLocks noChangeArrowheads="1"/>
          </p:cNvSpPr>
          <p:nvPr/>
        </p:nvSpPr>
        <p:spPr bwMode="auto">
          <a:xfrm>
            <a:off x="2133600" y="381000"/>
            <a:ext cx="2116138" cy="646113"/>
          </a:xfrm>
          <a:prstGeom prst="rect">
            <a:avLst/>
          </a:prstGeom>
          <a:noFill/>
          <a:ln w="9525">
            <a:noFill/>
            <a:miter lim="800000"/>
            <a:headEnd/>
            <a:tailEnd/>
          </a:ln>
        </p:spPr>
        <p:txBody>
          <a:bodyPr wrap="none">
            <a:spAutoFit/>
          </a:bodyPr>
          <a:lstStyle/>
          <a:p>
            <a:r>
              <a:rPr lang="en-US" sz="3600" b="1" u="sng"/>
              <a:t>Platelets</a:t>
            </a:r>
          </a:p>
        </p:txBody>
      </p:sp>
    </p:spTree>
  </p:cSld>
  <p:clrMapOvr>
    <a:masterClrMapping/>
  </p:clrMapOvr>
  <p:transition/>
  <p:timing>
    <p:tnLst>
      <p:par>
        <p:cTn id="1" dur="indefinite" restart="never" nodeType="tmRoot">
          <p:childTnLst>
            <p:audio>
              <p:cMediaNode>
                <p:cTn id="2" repeatCount="2000" fill="hold" display="0">
                  <p:stCondLst>
                    <p:cond delay="indefinite"/>
                  </p:stCondLst>
                  <p:endCondLst>
                    <p:cond evt="onPrev" delay="0">
                      <p:tgtEl>
                        <p:sldTgt/>
                      </p:tgtEl>
                    </p:cond>
                    <p:cond evt="onStopAudio" delay="0">
                      <p:tgtEl>
                        <p:sldTgt/>
                      </p:tgtEl>
                    </p:cond>
                  </p:endCondLst>
                </p:cTn>
                <p:tgtEl>
                  <p:spTgt spid="22536"/>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4"/>
          <p:cNvSpPr txBox="1">
            <a:spLocks noChangeArrowheads="1"/>
          </p:cNvSpPr>
          <p:nvPr/>
        </p:nvSpPr>
        <p:spPr bwMode="auto">
          <a:xfrm>
            <a:off x="0" y="260350"/>
            <a:ext cx="9144000" cy="579438"/>
          </a:xfrm>
          <a:prstGeom prst="rect">
            <a:avLst/>
          </a:prstGeom>
          <a:noFill/>
          <a:ln w="9525">
            <a:noFill/>
            <a:miter lim="800000"/>
            <a:headEnd/>
            <a:tailEnd/>
          </a:ln>
        </p:spPr>
        <p:txBody>
          <a:bodyPr>
            <a:spAutoFit/>
          </a:bodyPr>
          <a:lstStyle/>
          <a:p>
            <a:pPr algn="ctr">
              <a:spcBef>
                <a:spcPct val="50000"/>
              </a:spcBef>
            </a:pPr>
            <a:r>
              <a:rPr lang="en-GB" sz="3200" b="1">
                <a:solidFill>
                  <a:srgbClr val="006600"/>
                </a:solidFill>
              </a:rPr>
              <a:t>Platelets</a:t>
            </a:r>
          </a:p>
        </p:txBody>
      </p:sp>
      <p:sp>
        <p:nvSpPr>
          <p:cNvPr id="23559" name="Rectangle 7"/>
          <p:cNvSpPr>
            <a:spLocks noChangeArrowheads="1"/>
          </p:cNvSpPr>
          <p:nvPr/>
        </p:nvSpPr>
        <p:spPr bwMode="auto">
          <a:xfrm>
            <a:off x="3505200" y="1905000"/>
            <a:ext cx="3313113" cy="777875"/>
          </a:xfrm>
          <a:prstGeom prst="rect">
            <a:avLst/>
          </a:prstGeom>
          <a:noFill/>
          <a:ln w="76200" cmpd="thinThick">
            <a:solidFill>
              <a:srgbClr val="CC0099"/>
            </a:solidFill>
            <a:miter lim="800000"/>
            <a:headEnd/>
            <a:tailEnd/>
          </a:ln>
        </p:spPr>
        <p:txBody>
          <a:bodyPr anchor="ctr">
            <a:spAutoFit/>
          </a:bodyPr>
          <a:lstStyle/>
          <a:p>
            <a:r>
              <a:rPr lang="en-GB" sz="2000" b="1">
                <a:solidFill>
                  <a:srgbClr val="FF3300"/>
                </a:solidFill>
              </a:rPr>
              <a:t>Platelets</a:t>
            </a:r>
            <a:r>
              <a:rPr lang="en-GB" sz="2000">
                <a:solidFill>
                  <a:srgbClr val="006600"/>
                </a:solidFill>
              </a:rPr>
              <a:t> are bits of cell broken off larger cells.</a:t>
            </a:r>
            <a:endParaRPr lang="en-GB"/>
          </a:p>
        </p:txBody>
      </p:sp>
      <p:sp>
        <p:nvSpPr>
          <p:cNvPr id="23563" name="Rectangle 11"/>
          <p:cNvSpPr>
            <a:spLocks noChangeArrowheads="1"/>
          </p:cNvSpPr>
          <p:nvPr/>
        </p:nvSpPr>
        <p:spPr bwMode="auto">
          <a:xfrm>
            <a:off x="3635375" y="3644900"/>
            <a:ext cx="2663825" cy="1997075"/>
          </a:xfrm>
          <a:prstGeom prst="rect">
            <a:avLst/>
          </a:prstGeom>
          <a:noFill/>
          <a:ln w="76200" cmpd="thinThick">
            <a:solidFill>
              <a:srgbClr val="CC0099"/>
            </a:solidFill>
            <a:miter lim="800000"/>
            <a:headEnd/>
            <a:tailEnd/>
          </a:ln>
        </p:spPr>
        <p:txBody>
          <a:bodyPr anchor="ctr">
            <a:spAutoFit/>
          </a:bodyPr>
          <a:lstStyle/>
          <a:p>
            <a:r>
              <a:rPr lang="en-GB" sz="2000">
                <a:solidFill>
                  <a:srgbClr val="006600"/>
                </a:solidFill>
              </a:rPr>
              <a:t>Platelets produce tiny </a:t>
            </a:r>
            <a:r>
              <a:rPr lang="en-GB" sz="2000" b="1">
                <a:solidFill>
                  <a:srgbClr val="FF3300"/>
                </a:solidFill>
              </a:rPr>
              <a:t>fibrinogen</a:t>
            </a:r>
            <a:r>
              <a:rPr lang="en-GB" sz="2000">
                <a:solidFill>
                  <a:srgbClr val="006600"/>
                </a:solidFill>
              </a:rPr>
              <a:t> </a:t>
            </a:r>
            <a:r>
              <a:rPr lang="en-GB" sz="2000" b="1">
                <a:solidFill>
                  <a:srgbClr val="FF3300"/>
                </a:solidFill>
              </a:rPr>
              <a:t>fibres</a:t>
            </a:r>
            <a:r>
              <a:rPr lang="en-GB" sz="2000">
                <a:solidFill>
                  <a:srgbClr val="006600"/>
                </a:solidFill>
              </a:rPr>
              <a:t> to form a net. This net traps other blood cells to form a </a:t>
            </a:r>
            <a:r>
              <a:rPr lang="en-GB" sz="2000" b="1">
                <a:solidFill>
                  <a:srgbClr val="FF3300"/>
                </a:solidFill>
              </a:rPr>
              <a:t>blood</a:t>
            </a:r>
            <a:r>
              <a:rPr lang="en-GB" sz="2000">
                <a:solidFill>
                  <a:srgbClr val="006600"/>
                </a:solidFill>
              </a:rPr>
              <a:t> clot.</a:t>
            </a:r>
          </a:p>
        </p:txBody>
      </p:sp>
      <p:pic>
        <p:nvPicPr>
          <p:cNvPr id="40965" name="Picture 14" descr="blood-clot"/>
          <p:cNvPicPr>
            <a:picLocks noChangeAspect="1" noChangeArrowheads="1"/>
          </p:cNvPicPr>
          <p:nvPr/>
        </p:nvPicPr>
        <p:blipFill>
          <a:blip r:embed="rId3"/>
          <a:srcRect/>
          <a:stretch>
            <a:fillRect/>
          </a:stretch>
        </p:blipFill>
        <p:spPr bwMode="auto">
          <a:xfrm>
            <a:off x="395288" y="3500438"/>
            <a:ext cx="3097212" cy="2605087"/>
          </a:xfrm>
          <a:prstGeom prst="rect">
            <a:avLst/>
          </a:prstGeom>
          <a:noFill/>
          <a:ln w="9525">
            <a:noFill/>
            <a:miter lim="800000"/>
            <a:headEnd/>
            <a:tailEnd/>
          </a:ln>
        </p:spPr>
      </p:pic>
      <p:pic>
        <p:nvPicPr>
          <p:cNvPr id="40966" name="Picture 15" descr="platelet"/>
          <p:cNvPicPr>
            <a:picLocks noChangeAspect="1" noChangeArrowheads="1"/>
          </p:cNvPicPr>
          <p:nvPr/>
        </p:nvPicPr>
        <p:blipFill>
          <a:blip r:embed="rId4"/>
          <a:srcRect/>
          <a:stretch>
            <a:fillRect/>
          </a:stretch>
        </p:blipFill>
        <p:spPr bwMode="auto">
          <a:xfrm>
            <a:off x="395288" y="1052513"/>
            <a:ext cx="3095625" cy="2246312"/>
          </a:xfrm>
          <a:prstGeom prst="rect">
            <a:avLst/>
          </a:prstGeom>
          <a:noFill/>
          <a:ln w="9525">
            <a:noFill/>
            <a:miter lim="800000"/>
            <a:headEnd/>
            <a:tailEnd/>
          </a:ln>
        </p:spPr>
      </p:pic>
      <p:pic>
        <p:nvPicPr>
          <p:cNvPr id="40967" name="Picture 16" descr="scab"/>
          <p:cNvPicPr>
            <a:picLocks noChangeAspect="1" noChangeArrowheads="1"/>
          </p:cNvPicPr>
          <p:nvPr/>
        </p:nvPicPr>
        <p:blipFill>
          <a:blip r:embed="rId5"/>
          <a:srcRect/>
          <a:stretch>
            <a:fillRect/>
          </a:stretch>
        </p:blipFill>
        <p:spPr bwMode="auto">
          <a:xfrm>
            <a:off x="6443663" y="3357563"/>
            <a:ext cx="2339975" cy="23399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
          <p:cNvSpPr>
            <a:spLocks noChangeArrowheads="1"/>
          </p:cNvSpPr>
          <p:nvPr/>
        </p:nvSpPr>
        <p:spPr bwMode="auto">
          <a:xfrm>
            <a:off x="838200" y="1752600"/>
            <a:ext cx="7391400" cy="4524375"/>
          </a:xfrm>
          <a:prstGeom prst="rect">
            <a:avLst/>
          </a:prstGeom>
          <a:noFill/>
          <a:ln w="9525">
            <a:noFill/>
            <a:miter lim="800000"/>
            <a:headEnd/>
            <a:tailEnd/>
          </a:ln>
        </p:spPr>
        <p:txBody>
          <a:bodyPr>
            <a:spAutoFit/>
          </a:bodyPr>
          <a:lstStyle/>
          <a:p>
            <a:pPr>
              <a:defRPr/>
            </a:pPr>
            <a:r>
              <a:rPr lang="en-US" sz="2400" b="1" dirty="0">
                <a:solidFill>
                  <a:schemeClr val="tx2">
                    <a:lumMod val="60000"/>
                    <a:lumOff val="40000"/>
                  </a:schemeClr>
                </a:solidFill>
                <a:latin typeface="Comic Sans MS" pitchFamily="66" charset="0"/>
              </a:rPr>
              <a:t>Blood performs two major functions: </a:t>
            </a:r>
          </a:p>
          <a:p>
            <a:pPr>
              <a:defRPr/>
            </a:pPr>
            <a:endParaRPr lang="en-US" sz="2400" b="1" dirty="0">
              <a:solidFill>
                <a:schemeClr val="tx2">
                  <a:lumMod val="60000"/>
                  <a:lumOff val="40000"/>
                </a:schemeClr>
              </a:solidFill>
              <a:latin typeface="Comic Sans MS" pitchFamily="66" charset="0"/>
            </a:endParaRPr>
          </a:p>
          <a:p>
            <a:pPr>
              <a:buFont typeface="Arial" pitchFamily="34" charset="0"/>
              <a:buChar char="•"/>
              <a:defRPr/>
            </a:pPr>
            <a:r>
              <a:rPr lang="en-US" sz="2400" b="1" dirty="0">
                <a:solidFill>
                  <a:schemeClr val="tx2">
                    <a:lumMod val="60000"/>
                    <a:lumOff val="40000"/>
                  </a:schemeClr>
                </a:solidFill>
                <a:latin typeface="Comic Sans MS" pitchFamily="66" charset="0"/>
              </a:rPr>
              <a:t>Transport through the body of </a:t>
            </a:r>
          </a:p>
          <a:p>
            <a:pPr lvl="1">
              <a:buFont typeface="Arial" pitchFamily="34" charset="0"/>
              <a:buChar char="•"/>
              <a:defRPr/>
            </a:pPr>
            <a:r>
              <a:rPr lang="en-US" sz="2400" b="1" dirty="0">
                <a:solidFill>
                  <a:schemeClr val="tx2">
                    <a:lumMod val="60000"/>
                    <a:lumOff val="40000"/>
                  </a:schemeClr>
                </a:solidFill>
                <a:latin typeface="Comic Sans MS" pitchFamily="66" charset="0"/>
              </a:rPr>
              <a:t>oxygen and carbon dioxide </a:t>
            </a:r>
          </a:p>
          <a:p>
            <a:pPr lvl="1">
              <a:buFont typeface="Arial" pitchFamily="34" charset="0"/>
              <a:buChar char="•"/>
              <a:defRPr/>
            </a:pPr>
            <a:r>
              <a:rPr lang="en-US" sz="2400" b="1" dirty="0">
                <a:solidFill>
                  <a:schemeClr val="tx2">
                    <a:lumMod val="60000"/>
                    <a:lumOff val="40000"/>
                  </a:schemeClr>
                </a:solidFill>
                <a:latin typeface="Comic Sans MS" pitchFamily="66" charset="0"/>
              </a:rPr>
              <a:t>food molecules (glucose, lipids, amino acids) </a:t>
            </a:r>
          </a:p>
          <a:p>
            <a:pPr lvl="1">
              <a:buFont typeface="Arial" pitchFamily="34" charset="0"/>
              <a:buChar char="•"/>
              <a:defRPr/>
            </a:pPr>
            <a:r>
              <a:rPr lang="en-US" sz="2400" b="1" dirty="0">
                <a:solidFill>
                  <a:schemeClr val="tx2">
                    <a:lumMod val="60000"/>
                    <a:lumOff val="40000"/>
                  </a:schemeClr>
                </a:solidFill>
                <a:latin typeface="Comic Sans MS" pitchFamily="66" charset="0"/>
              </a:rPr>
              <a:t>ions (e.g., Na</a:t>
            </a:r>
            <a:r>
              <a:rPr lang="en-US" sz="2400" b="1" baseline="30000" dirty="0">
                <a:solidFill>
                  <a:schemeClr val="tx2">
                    <a:lumMod val="60000"/>
                    <a:lumOff val="40000"/>
                  </a:schemeClr>
                </a:solidFill>
                <a:latin typeface="Comic Sans MS" pitchFamily="66" charset="0"/>
              </a:rPr>
              <a:t>+</a:t>
            </a:r>
            <a:r>
              <a:rPr lang="en-US" sz="2400" b="1" dirty="0">
                <a:solidFill>
                  <a:schemeClr val="tx2">
                    <a:lumMod val="60000"/>
                    <a:lumOff val="40000"/>
                  </a:schemeClr>
                </a:solidFill>
                <a:latin typeface="Comic Sans MS" pitchFamily="66" charset="0"/>
              </a:rPr>
              <a:t>, Ca</a:t>
            </a:r>
            <a:r>
              <a:rPr lang="en-US" sz="2400" b="1" baseline="30000" dirty="0">
                <a:solidFill>
                  <a:schemeClr val="tx2">
                    <a:lumMod val="60000"/>
                    <a:lumOff val="40000"/>
                  </a:schemeClr>
                </a:solidFill>
                <a:latin typeface="Comic Sans MS" pitchFamily="66" charset="0"/>
              </a:rPr>
              <a:t>2+</a:t>
            </a:r>
            <a:r>
              <a:rPr lang="en-US" sz="2400" b="1" dirty="0">
                <a:solidFill>
                  <a:schemeClr val="tx2">
                    <a:lumMod val="60000"/>
                    <a:lumOff val="40000"/>
                  </a:schemeClr>
                </a:solidFill>
                <a:latin typeface="Comic Sans MS" pitchFamily="66" charset="0"/>
              </a:rPr>
              <a:t>, HCO</a:t>
            </a:r>
            <a:r>
              <a:rPr lang="en-US" sz="2400" b="1" baseline="-25000" dirty="0">
                <a:solidFill>
                  <a:schemeClr val="tx2">
                    <a:lumMod val="60000"/>
                    <a:lumOff val="40000"/>
                  </a:schemeClr>
                </a:solidFill>
                <a:latin typeface="Comic Sans MS" pitchFamily="66" charset="0"/>
              </a:rPr>
              <a:t>3</a:t>
            </a:r>
            <a:r>
              <a:rPr lang="en-US" sz="2400" b="1" baseline="30000" dirty="0">
                <a:solidFill>
                  <a:schemeClr val="tx2">
                    <a:lumMod val="60000"/>
                    <a:lumOff val="40000"/>
                  </a:schemeClr>
                </a:solidFill>
                <a:latin typeface="Comic Sans MS" pitchFamily="66" charset="0"/>
              </a:rPr>
              <a:t>−</a:t>
            </a:r>
            <a:r>
              <a:rPr lang="en-US" sz="2400" b="1" dirty="0">
                <a:solidFill>
                  <a:schemeClr val="tx2">
                    <a:lumMod val="60000"/>
                    <a:lumOff val="40000"/>
                  </a:schemeClr>
                </a:solidFill>
                <a:latin typeface="Comic Sans MS" pitchFamily="66" charset="0"/>
              </a:rPr>
              <a:t>) </a:t>
            </a:r>
          </a:p>
          <a:p>
            <a:pPr lvl="1">
              <a:buFont typeface="Arial" pitchFamily="34" charset="0"/>
              <a:buChar char="•"/>
              <a:defRPr/>
            </a:pPr>
            <a:r>
              <a:rPr lang="en-US" sz="2400" b="1" dirty="0">
                <a:solidFill>
                  <a:schemeClr val="tx2">
                    <a:lumMod val="60000"/>
                    <a:lumOff val="40000"/>
                  </a:schemeClr>
                </a:solidFill>
                <a:latin typeface="Comic Sans MS" pitchFamily="66" charset="0"/>
              </a:rPr>
              <a:t>wastes (e.g., urea) </a:t>
            </a:r>
          </a:p>
          <a:p>
            <a:pPr lvl="1">
              <a:buFont typeface="Arial" pitchFamily="34" charset="0"/>
              <a:buChar char="•"/>
              <a:defRPr/>
            </a:pPr>
            <a:r>
              <a:rPr lang="en-US" sz="2400" b="1" dirty="0">
                <a:solidFill>
                  <a:schemeClr val="tx2">
                    <a:lumMod val="60000"/>
                    <a:lumOff val="40000"/>
                  </a:schemeClr>
                </a:solidFill>
                <a:latin typeface="Comic Sans MS" pitchFamily="66" charset="0"/>
              </a:rPr>
              <a:t>hormones </a:t>
            </a:r>
          </a:p>
          <a:p>
            <a:pPr lvl="1">
              <a:buFont typeface="Arial" pitchFamily="34" charset="0"/>
              <a:buChar char="•"/>
              <a:defRPr/>
            </a:pPr>
            <a:r>
              <a:rPr lang="en-US" sz="2400" b="1" dirty="0">
                <a:solidFill>
                  <a:schemeClr val="tx2">
                    <a:lumMod val="60000"/>
                    <a:lumOff val="40000"/>
                  </a:schemeClr>
                </a:solidFill>
                <a:latin typeface="Comic Sans MS" pitchFamily="66" charset="0"/>
              </a:rPr>
              <a:t>heat</a:t>
            </a:r>
          </a:p>
          <a:p>
            <a:pPr>
              <a:buFont typeface="Arial" pitchFamily="34" charset="0"/>
              <a:buChar char="•"/>
              <a:defRPr/>
            </a:pPr>
            <a:r>
              <a:rPr lang="en-US" sz="2400" b="1" dirty="0">
                <a:solidFill>
                  <a:schemeClr val="tx2">
                    <a:lumMod val="60000"/>
                    <a:lumOff val="40000"/>
                  </a:schemeClr>
                </a:solidFill>
                <a:latin typeface="Comic Sans MS" pitchFamily="66" charset="0"/>
              </a:rPr>
              <a:t>Defense of the body against infections and other foreign materials. All the WBCs participate in these defenses.</a:t>
            </a:r>
          </a:p>
        </p:txBody>
      </p:sp>
      <p:sp>
        <p:nvSpPr>
          <p:cNvPr id="44035" name="Rectangle 2"/>
          <p:cNvSpPr>
            <a:spLocks noChangeArrowheads="1"/>
          </p:cNvSpPr>
          <p:nvPr/>
        </p:nvSpPr>
        <p:spPr bwMode="auto">
          <a:xfrm>
            <a:off x="2057400" y="533400"/>
            <a:ext cx="4662488" cy="584200"/>
          </a:xfrm>
          <a:prstGeom prst="rect">
            <a:avLst/>
          </a:prstGeom>
          <a:noFill/>
          <a:ln w="9525">
            <a:noFill/>
            <a:miter lim="800000"/>
            <a:headEnd/>
            <a:tailEnd/>
          </a:ln>
        </p:spPr>
        <p:txBody>
          <a:bodyPr wrap="none">
            <a:spAutoFit/>
          </a:bodyPr>
          <a:lstStyle/>
          <a:p>
            <a:r>
              <a:rPr lang="en-US" sz="3200" b="1" dirty="0">
                <a:solidFill>
                  <a:srgbClr val="C00000"/>
                </a:solidFill>
                <a:latin typeface="Comic Sans MS" pitchFamily="66" charset="0"/>
              </a:rPr>
              <a:t>Functions of the blood</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Let us answer…</a:t>
            </a:r>
            <a:endParaRPr lang="en-US" dirty="0"/>
          </a:p>
        </p:txBody>
      </p:sp>
      <p:sp>
        <p:nvSpPr>
          <p:cNvPr id="7" name="TextBox 6"/>
          <p:cNvSpPr txBox="1"/>
          <p:nvPr/>
        </p:nvSpPr>
        <p:spPr>
          <a:xfrm>
            <a:off x="457200" y="1600200"/>
            <a:ext cx="8382000" cy="584775"/>
          </a:xfrm>
          <a:prstGeom prst="rect">
            <a:avLst/>
          </a:prstGeom>
          <a:noFill/>
        </p:spPr>
        <p:txBody>
          <a:bodyPr wrap="square" rtlCol="0">
            <a:spAutoFit/>
          </a:bodyPr>
          <a:lstStyle/>
          <a:p>
            <a:r>
              <a:rPr lang="en-US" sz="1600" b="1" dirty="0" smtClean="0">
                <a:latin typeface="Comic Sans MS" pitchFamily="66" charset="0"/>
              </a:rPr>
              <a:t>1. The cells of the connective </a:t>
            </a:r>
            <a:r>
              <a:rPr lang="en-US" sz="1600" b="1" dirty="0" err="1" smtClean="0">
                <a:latin typeface="Comic Sans MS" pitchFamily="66" charset="0"/>
              </a:rPr>
              <a:t>tissuethat</a:t>
            </a:r>
            <a:r>
              <a:rPr lang="en-US" sz="1600" b="1" dirty="0" smtClean="0">
                <a:latin typeface="Comic Sans MS" pitchFamily="66" charset="0"/>
              </a:rPr>
              <a:t> </a:t>
            </a:r>
            <a:r>
              <a:rPr lang="en-US" altLang="en-US" sz="1600" b="1" dirty="0" smtClean="0">
                <a:latin typeface="Comic Sans MS" pitchFamily="66" charset="0"/>
              </a:rPr>
              <a:t>secrete the matrix and form fibers, are</a:t>
            </a:r>
            <a:endParaRPr lang="en-US" sz="1600" b="1" dirty="0">
              <a:latin typeface="Comic Sans MS" pitchFamily="66" charset="0"/>
            </a:endParaRPr>
          </a:p>
        </p:txBody>
      </p:sp>
      <p:sp>
        <p:nvSpPr>
          <p:cNvPr id="8" name="Rectangle 7"/>
          <p:cNvSpPr/>
          <p:nvPr/>
        </p:nvSpPr>
        <p:spPr>
          <a:xfrm>
            <a:off x="1219200" y="2057400"/>
            <a:ext cx="1628972" cy="830997"/>
          </a:xfrm>
          <a:prstGeom prst="rect">
            <a:avLst/>
          </a:prstGeom>
        </p:spPr>
        <p:txBody>
          <a:bodyPr wrap="none">
            <a:spAutoFit/>
          </a:bodyPr>
          <a:lstStyle/>
          <a:p>
            <a:pPr marL="342900" indent="-342900">
              <a:buAutoNum type="alphaLcPeriod"/>
            </a:pPr>
            <a:r>
              <a:rPr lang="en-US" altLang="en-US" sz="1600" b="1" dirty="0" smtClean="0">
                <a:latin typeface="Comic Sans MS" pitchFamily="66" charset="0"/>
              </a:rPr>
              <a:t>Fibroblasts</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err="1" smtClean="0">
                <a:latin typeface="Comic Sans MS" pitchFamily="66" charset="0"/>
              </a:rPr>
              <a:t>Fibrocytes</a:t>
            </a:r>
            <a:endParaRPr lang="en-US" sz="1600" dirty="0"/>
          </a:p>
        </p:txBody>
      </p:sp>
      <p:sp>
        <p:nvSpPr>
          <p:cNvPr id="9" name="Rectangle 8"/>
          <p:cNvSpPr/>
          <p:nvPr/>
        </p:nvSpPr>
        <p:spPr>
          <a:xfrm>
            <a:off x="533400" y="3048000"/>
            <a:ext cx="7391400" cy="338554"/>
          </a:xfrm>
          <a:prstGeom prst="rect">
            <a:avLst/>
          </a:prstGeom>
        </p:spPr>
        <p:txBody>
          <a:bodyPr wrap="square">
            <a:spAutoFit/>
          </a:bodyPr>
          <a:lstStyle/>
          <a:p>
            <a:r>
              <a:rPr lang="en-US" sz="1600" b="1" dirty="0" smtClean="0">
                <a:latin typeface="Comic Sans MS" pitchFamily="66" charset="0"/>
              </a:rPr>
              <a:t>2.The most widely distributed connective tissue in the animal </a:t>
            </a:r>
            <a:r>
              <a:rPr lang="en-US" sz="1600" b="1" dirty="0" err="1" smtClean="0">
                <a:latin typeface="Comic Sans MS" pitchFamily="66" charset="0"/>
              </a:rPr>
              <a:t>body,is</a:t>
            </a:r>
            <a:endParaRPr lang="en-US" sz="1600" dirty="0"/>
          </a:p>
        </p:txBody>
      </p:sp>
      <p:sp>
        <p:nvSpPr>
          <p:cNvPr id="10" name="Rectangle 9"/>
          <p:cNvSpPr/>
          <p:nvPr/>
        </p:nvSpPr>
        <p:spPr>
          <a:xfrm>
            <a:off x="1524000" y="3505200"/>
            <a:ext cx="4572000" cy="1815882"/>
          </a:xfrm>
          <a:prstGeom prst="rect">
            <a:avLst/>
          </a:prstGeom>
        </p:spPr>
        <p:txBody>
          <a:bodyPr wrap="square">
            <a:spAutoFit/>
          </a:bodyPr>
          <a:lstStyle/>
          <a:p>
            <a:pPr marL="342900" indent="-342900">
              <a:buFontTx/>
              <a:buAutoNum type="alphaLcPeriod"/>
            </a:pPr>
            <a:r>
              <a:rPr lang="en-US" sz="1600" b="1" dirty="0" smtClean="0">
                <a:latin typeface="Comic Sans MS" pitchFamily="66" charset="0"/>
              </a:rPr>
              <a:t>Adipose</a:t>
            </a:r>
          </a:p>
          <a:p>
            <a:pPr marL="342900" indent="-342900">
              <a:buFontTx/>
              <a:buAutoNum type="alphaLcPeriod"/>
            </a:pPr>
            <a:endParaRPr lang="en-US" sz="1600" b="1" dirty="0" smtClean="0">
              <a:latin typeface="Comic Sans MS" pitchFamily="66" charset="0"/>
            </a:endParaRPr>
          </a:p>
          <a:p>
            <a:pPr marL="342900" indent="-342900">
              <a:buFontTx/>
              <a:buAutoNum type="alphaLcPeriod"/>
            </a:pPr>
            <a:r>
              <a:rPr lang="en-US" sz="1600" b="1" dirty="0" err="1" smtClean="0">
                <a:latin typeface="Comic Sans MS" pitchFamily="66" charset="0"/>
              </a:rPr>
              <a:t>Areolar</a:t>
            </a:r>
            <a:endParaRPr lang="en-US" sz="1600" b="1" dirty="0" smtClean="0">
              <a:latin typeface="Comic Sans MS" pitchFamily="66" charset="0"/>
            </a:endParaRP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Blood</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Cartilage</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8200" y="914400"/>
            <a:ext cx="3886200" cy="2062103"/>
          </a:xfrm>
          <a:prstGeom prst="rect">
            <a:avLst/>
          </a:prstGeom>
        </p:spPr>
        <p:txBody>
          <a:bodyPr wrap="square">
            <a:spAutoFit/>
          </a:bodyPr>
          <a:lstStyle/>
          <a:p>
            <a:pPr marL="457200" indent="-457200">
              <a:buAutoNum type="alphaLcPeriod"/>
            </a:pPr>
            <a:r>
              <a:rPr lang="en-US" sz="1600" b="1" dirty="0" smtClean="0">
                <a:latin typeface="Comic Sans MS" pitchFamily="66" charset="0"/>
              </a:rPr>
              <a:t>Lymphocytes</a:t>
            </a:r>
          </a:p>
          <a:p>
            <a:pPr marL="457200" indent="-457200">
              <a:buAutoNum type="alphaLcPeriod"/>
            </a:pPr>
            <a:endParaRPr lang="en-US" sz="1600" b="1" dirty="0" smtClean="0">
              <a:latin typeface="Comic Sans MS" pitchFamily="66" charset="0"/>
            </a:endParaRPr>
          </a:p>
          <a:p>
            <a:pPr marL="457200" indent="-457200">
              <a:buAutoNum type="alphaLcPeriod"/>
            </a:pPr>
            <a:r>
              <a:rPr lang="en-US" sz="1600" b="1" dirty="0" smtClean="0">
                <a:latin typeface="Comic Sans MS" pitchFamily="66" charset="0"/>
              </a:rPr>
              <a:t>Macrophages</a:t>
            </a:r>
          </a:p>
          <a:p>
            <a:pPr marL="457200" indent="-457200">
              <a:buAutoNum type="alphaLcPeriod"/>
            </a:pPr>
            <a:endParaRPr lang="en-US" sz="1600" b="1" dirty="0" smtClean="0">
              <a:latin typeface="Comic Sans MS" pitchFamily="66" charset="0"/>
            </a:endParaRPr>
          </a:p>
          <a:p>
            <a:pPr marL="457200" indent="-457200">
              <a:buAutoNum type="alphaLcPeriod"/>
            </a:pPr>
            <a:r>
              <a:rPr lang="en-US" sz="1600" b="1" dirty="0" smtClean="0">
                <a:latin typeface="Comic Sans MS" pitchFamily="66" charset="0"/>
              </a:rPr>
              <a:t>Mast cells</a:t>
            </a:r>
          </a:p>
          <a:p>
            <a:pPr marL="457200" indent="-457200">
              <a:buAutoNum type="alphaLcPeriod"/>
            </a:pPr>
            <a:endParaRPr lang="en-US" sz="1600" b="1" dirty="0" smtClean="0">
              <a:latin typeface="Comic Sans MS" pitchFamily="66" charset="0"/>
            </a:endParaRPr>
          </a:p>
          <a:p>
            <a:pPr marL="457200" indent="-457200">
              <a:buAutoNum type="alphaLcPeriod"/>
            </a:pPr>
            <a:r>
              <a:rPr lang="en-US" sz="1600" b="1" dirty="0" smtClean="0">
                <a:latin typeface="Comic Sans MS" pitchFamily="66" charset="0"/>
              </a:rPr>
              <a:t>Plasma cells</a:t>
            </a:r>
            <a:r>
              <a:rPr lang="en-US" sz="1600" dirty="0" smtClean="0">
                <a:latin typeface="Comic Sans MS" pitchFamily="66" charset="0"/>
              </a:rPr>
              <a:t> </a:t>
            </a:r>
          </a:p>
          <a:p>
            <a:endParaRPr lang="en-US" sz="1600" b="1" dirty="0" smtClean="0">
              <a:latin typeface="Comic Sans MS" pitchFamily="66" charset="0"/>
            </a:endParaRPr>
          </a:p>
        </p:txBody>
      </p:sp>
      <p:sp>
        <p:nvSpPr>
          <p:cNvPr id="4" name="TextBox 3"/>
          <p:cNvSpPr txBox="1"/>
          <p:nvPr/>
        </p:nvSpPr>
        <p:spPr>
          <a:xfrm>
            <a:off x="533400" y="381000"/>
            <a:ext cx="4352474" cy="338554"/>
          </a:xfrm>
          <a:prstGeom prst="rect">
            <a:avLst/>
          </a:prstGeom>
          <a:noFill/>
        </p:spPr>
        <p:txBody>
          <a:bodyPr wrap="none" rtlCol="0">
            <a:spAutoFit/>
          </a:bodyPr>
          <a:lstStyle/>
          <a:p>
            <a:r>
              <a:rPr lang="en-US" sz="1600" b="1" dirty="0" smtClean="0">
                <a:latin typeface="Comic Sans MS" pitchFamily="66" charset="0"/>
              </a:rPr>
              <a:t>3. The cells that produce antibodies, are</a:t>
            </a:r>
            <a:endParaRPr lang="en-US" sz="1600" b="1" dirty="0">
              <a:latin typeface="Comic Sans MS" pitchFamily="66" charset="0"/>
            </a:endParaRPr>
          </a:p>
        </p:txBody>
      </p:sp>
      <p:sp>
        <p:nvSpPr>
          <p:cNvPr id="5" name="Rectangle 4"/>
          <p:cNvSpPr/>
          <p:nvPr/>
        </p:nvSpPr>
        <p:spPr>
          <a:xfrm>
            <a:off x="457200" y="2895600"/>
            <a:ext cx="4572000" cy="338554"/>
          </a:xfrm>
          <a:prstGeom prst="rect">
            <a:avLst/>
          </a:prstGeom>
        </p:spPr>
        <p:txBody>
          <a:bodyPr>
            <a:spAutoFit/>
          </a:bodyPr>
          <a:lstStyle/>
          <a:p>
            <a:r>
              <a:rPr lang="en-US" sz="1600" b="1" dirty="0" smtClean="0">
                <a:latin typeface="Comic Sans MS" pitchFamily="66" charset="0"/>
              </a:rPr>
              <a:t>4. Ligaments  join</a:t>
            </a:r>
            <a:endParaRPr lang="en-US" sz="1600" b="1" dirty="0"/>
          </a:p>
        </p:txBody>
      </p:sp>
      <p:sp>
        <p:nvSpPr>
          <p:cNvPr id="6" name="Rectangle 5"/>
          <p:cNvSpPr/>
          <p:nvPr/>
        </p:nvSpPr>
        <p:spPr>
          <a:xfrm>
            <a:off x="838200" y="3505200"/>
            <a:ext cx="4572000" cy="861774"/>
          </a:xfrm>
          <a:prstGeom prst="rect">
            <a:avLst/>
          </a:prstGeom>
        </p:spPr>
        <p:txBody>
          <a:bodyPr>
            <a:spAutoFit/>
          </a:bodyPr>
          <a:lstStyle/>
          <a:p>
            <a:pPr marL="457200" indent="-457200">
              <a:buAutoNum type="alphaLcPeriod"/>
            </a:pPr>
            <a:r>
              <a:rPr lang="en-US" sz="1600" b="1" dirty="0" smtClean="0">
                <a:latin typeface="Comic Sans MS" pitchFamily="66" charset="0"/>
              </a:rPr>
              <a:t>bone to bone.</a:t>
            </a:r>
          </a:p>
          <a:p>
            <a:pPr marL="457200" indent="-457200">
              <a:buAutoNum type="alphaLcPeriod"/>
            </a:pPr>
            <a:endParaRPr lang="en-US" sz="1600" b="1" dirty="0" smtClean="0">
              <a:latin typeface="Comic Sans MS" pitchFamily="66" charset="0"/>
            </a:endParaRPr>
          </a:p>
          <a:p>
            <a:pPr marL="457200" indent="-457200">
              <a:buAutoNum type="alphaLcPeriod"/>
            </a:pPr>
            <a:r>
              <a:rPr lang="en-US" sz="1600" b="1" dirty="0" smtClean="0">
                <a:latin typeface="Comic Sans MS" pitchFamily="66" charset="0"/>
              </a:rPr>
              <a:t>muscle to bone.</a:t>
            </a:r>
            <a:endParaRPr lang="en-US" sz="1600" b="1"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200"/>
            <a:ext cx="7162800" cy="584775"/>
          </a:xfrm>
          <a:prstGeom prst="rect">
            <a:avLst/>
          </a:prstGeom>
          <a:noFill/>
        </p:spPr>
        <p:txBody>
          <a:bodyPr wrap="square" rtlCol="0">
            <a:spAutoFit/>
          </a:bodyPr>
          <a:lstStyle/>
          <a:p>
            <a:r>
              <a:rPr lang="en-US" sz="1600" b="1" dirty="0" smtClean="0">
                <a:latin typeface="Comic Sans MS" pitchFamily="66" charset="0"/>
              </a:rPr>
              <a:t>5. The connective tissue that carries out the function of insulating the body, is </a:t>
            </a:r>
            <a:endParaRPr lang="en-US" sz="1600" b="1" dirty="0">
              <a:latin typeface="Comic Sans MS" pitchFamily="66" charset="0"/>
            </a:endParaRPr>
          </a:p>
        </p:txBody>
      </p:sp>
      <p:sp>
        <p:nvSpPr>
          <p:cNvPr id="3" name="Rectangle 2"/>
          <p:cNvSpPr/>
          <p:nvPr/>
        </p:nvSpPr>
        <p:spPr>
          <a:xfrm>
            <a:off x="533400" y="1066800"/>
            <a:ext cx="2362200" cy="1815882"/>
          </a:xfrm>
          <a:prstGeom prst="rect">
            <a:avLst/>
          </a:prstGeom>
        </p:spPr>
        <p:txBody>
          <a:bodyPr wrap="square">
            <a:spAutoFit/>
          </a:bodyPr>
          <a:lstStyle/>
          <a:p>
            <a:pPr marL="342900" indent="-342900">
              <a:buFontTx/>
              <a:buAutoNum type="alphaLcPeriod"/>
            </a:pPr>
            <a:r>
              <a:rPr lang="en-US" sz="1600" b="1" dirty="0" smtClean="0">
                <a:latin typeface="Comic Sans MS" pitchFamily="66" charset="0"/>
              </a:rPr>
              <a:t>Adipose</a:t>
            </a:r>
          </a:p>
          <a:p>
            <a:pPr marL="342900" indent="-342900">
              <a:buFontTx/>
              <a:buAutoNum type="alphaLcPeriod"/>
            </a:pPr>
            <a:endParaRPr lang="en-US" sz="1600" b="1" dirty="0" smtClean="0">
              <a:latin typeface="Comic Sans MS" pitchFamily="66" charset="0"/>
            </a:endParaRPr>
          </a:p>
          <a:p>
            <a:pPr marL="342900" indent="-342900">
              <a:buFontTx/>
              <a:buAutoNum type="alphaLcPeriod"/>
            </a:pPr>
            <a:r>
              <a:rPr lang="en-US" sz="1600" b="1" dirty="0" err="1" smtClean="0">
                <a:latin typeface="Comic Sans MS" pitchFamily="66" charset="0"/>
              </a:rPr>
              <a:t>Areolar</a:t>
            </a:r>
            <a:endParaRPr lang="en-US" sz="1600" b="1" dirty="0" smtClean="0">
              <a:latin typeface="Comic Sans MS" pitchFamily="66" charset="0"/>
            </a:endParaRP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Blood</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err="1" smtClean="0">
                <a:latin typeface="Comic Sans MS" pitchFamily="66" charset="0"/>
              </a:rPr>
              <a:t>Cartila</a:t>
            </a:r>
            <a:endParaRPr lang="en-US" sz="1600" dirty="0"/>
          </a:p>
        </p:txBody>
      </p:sp>
      <p:sp>
        <p:nvSpPr>
          <p:cNvPr id="4" name="Rectangle 3"/>
          <p:cNvSpPr/>
          <p:nvPr/>
        </p:nvSpPr>
        <p:spPr>
          <a:xfrm>
            <a:off x="381000" y="3124200"/>
            <a:ext cx="7315200" cy="584775"/>
          </a:xfrm>
          <a:prstGeom prst="rect">
            <a:avLst/>
          </a:prstGeom>
        </p:spPr>
        <p:txBody>
          <a:bodyPr wrap="square">
            <a:spAutoFit/>
          </a:bodyPr>
          <a:lstStyle/>
          <a:p>
            <a:r>
              <a:rPr lang="en-US" sz="1600" b="1" dirty="0" smtClean="0">
                <a:latin typeface="Comic Sans MS" pitchFamily="66" charset="0"/>
              </a:rPr>
              <a:t>6.The dense fibrous membrane called the </a:t>
            </a:r>
            <a:r>
              <a:rPr lang="en-US" sz="1600" b="1" dirty="0" err="1" smtClean="0">
                <a:latin typeface="Comic Sans MS" pitchFamily="66" charset="0"/>
              </a:rPr>
              <a:t>perichondrium</a:t>
            </a:r>
            <a:r>
              <a:rPr lang="en-US" sz="1600" b="1" dirty="0" smtClean="0">
                <a:latin typeface="Comic Sans MS" pitchFamily="66" charset="0"/>
              </a:rPr>
              <a:t> forms the_______ part of cartilage.</a:t>
            </a:r>
            <a:endParaRPr lang="en-US" sz="1600" dirty="0"/>
          </a:p>
        </p:txBody>
      </p:sp>
      <p:sp>
        <p:nvSpPr>
          <p:cNvPr id="5" name="Rectangle 4"/>
          <p:cNvSpPr/>
          <p:nvPr/>
        </p:nvSpPr>
        <p:spPr>
          <a:xfrm>
            <a:off x="685800" y="3810000"/>
            <a:ext cx="1415772" cy="830997"/>
          </a:xfrm>
          <a:prstGeom prst="rect">
            <a:avLst/>
          </a:prstGeom>
        </p:spPr>
        <p:txBody>
          <a:bodyPr wrap="none">
            <a:spAutoFit/>
          </a:bodyPr>
          <a:lstStyle/>
          <a:p>
            <a:pPr marL="342900" indent="-342900">
              <a:buAutoNum type="alphaLcPeriod"/>
            </a:pPr>
            <a:r>
              <a:rPr lang="en-US" sz="1600" b="1" dirty="0" smtClean="0">
                <a:latin typeface="Comic Sans MS" pitchFamily="66" charset="0"/>
              </a:rPr>
              <a:t>Exterior</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Interior </a:t>
            </a:r>
            <a:endParaRPr lang="en-US" sz="1600" dirty="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286000"/>
            <a:ext cx="5073825" cy="338554"/>
          </a:xfrm>
          <a:prstGeom prst="rect">
            <a:avLst/>
          </a:prstGeom>
        </p:spPr>
        <p:txBody>
          <a:bodyPr wrap="none">
            <a:spAutoFit/>
          </a:bodyPr>
          <a:lstStyle/>
          <a:p>
            <a:r>
              <a:rPr lang="en-US" sz="1600" b="1" dirty="0" smtClean="0">
                <a:latin typeface="Comic Sans MS" pitchFamily="66" charset="0"/>
              </a:rPr>
              <a:t>8. The central canal of a compact bone is called</a:t>
            </a:r>
            <a:endParaRPr lang="en-US" sz="1600" b="1" dirty="0"/>
          </a:p>
        </p:txBody>
      </p:sp>
      <p:sp>
        <p:nvSpPr>
          <p:cNvPr id="3" name="Rectangle 2"/>
          <p:cNvSpPr/>
          <p:nvPr/>
        </p:nvSpPr>
        <p:spPr>
          <a:xfrm>
            <a:off x="838200" y="2895600"/>
            <a:ext cx="4572000" cy="2185214"/>
          </a:xfrm>
          <a:prstGeom prst="rect">
            <a:avLst/>
          </a:prstGeom>
        </p:spPr>
        <p:txBody>
          <a:bodyPr>
            <a:spAutoFit/>
          </a:bodyPr>
          <a:lstStyle/>
          <a:p>
            <a:endParaRPr lang="en-US" sz="1200" b="1" dirty="0" smtClean="0">
              <a:latin typeface="Comic Sans MS" pitchFamily="66" charset="0"/>
            </a:endParaRPr>
          </a:p>
          <a:p>
            <a:pPr marL="457200" indent="-457200">
              <a:buAutoNum type="alphaLcPeriod"/>
            </a:pPr>
            <a:r>
              <a:rPr lang="en-US" sz="1600" b="1" dirty="0" err="1" smtClean="0">
                <a:latin typeface="Comic Sans MS" pitchFamily="66" charset="0"/>
              </a:rPr>
              <a:t>Canaliculi</a:t>
            </a:r>
            <a:endParaRPr lang="en-US" sz="1600" b="1" dirty="0" smtClean="0">
              <a:latin typeface="Comic Sans MS" pitchFamily="66" charset="0"/>
            </a:endParaRPr>
          </a:p>
          <a:p>
            <a:pPr marL="457200" indent="-457200">
              <a:buAutoNum type="alphaLcPeriod"/>
            </a:pPr>
            <a:endParaRPr lang="en-US" sz="1600" b="1" dirty="0" smtClean="0">
              <a:latin typeface="Comic Sans MS" pitchFamily="66" charset="0"/>
            </a:endParaRPr>
          </a:p>
          <a:p>
            <a:pPr marL="457200" indent="-457200">
              <a:buAutoNum type="alphaLcPeriod"/>
            </a:pPr>
            <a:r>
              <a:rPr lang="en-US" sz="1600" b="1" dirty="0" smtClean="0">
                <a:latin typeface="Comic Sans MS" pitchFamily="66" charset="0"/>
              </a:rPr>
              <a:t>Lamellae</a:t>
            </a:r>
          </a:p>
          <a:p>
            <a:pPr marL="457200" indent="-457200">
              <a:buAutoNum type="alphaLcPeriod"/>
            </a:pPr>
            <a:endParaRPr lang="en-US" sz="1600" b="1" dirty="0" smtClean="0">
              <a:latin typeface="Comic Sans MS" pitchFamily="66" charset="0"/>
            </a:endParaRPr>
          </a:p>
          <a:p>
            <a:pPr marL="457200" indent="-457200">
              <a:buAutoNum type="alphaLcPeriod"/>
            </a:pPr>
            <a:r>
              <a:rPr lang="en-US" sz="1600" b="1" dirty="0" err="1" smtClean="0">
                <a:latin typeface="Comic Sans MS" pitchFamily="66" charset="0"/>
              </a:rPr>
              <a:t>Haversian</a:t>
            </a:r>
            <a:r>
              <a:rPr lang="en-US" sz="1600" b="1" dirty="0" smtClean="0">
                <a:latin typeface="Comic Sans MS" pitchFamily="66" charset="0"/>
              </a:rPr>
              <a:t> canal</a:t>
            </a:r>
          </a:p>
          <a:p>
            <a:pPr marL="457200" indent="-457200">
              <a:buAutoNum type="alphaLcPeriod"/>
            </a:pPr>
            <a:endParaRPr lang="en-US" sz="1600" b="1" dirty="0" smtClean="0">
              <a:latin typeface="Comic Sans MS" pitchFamily="66" charset="0"/>
            </a:endParaRPr>
          </a:p>
          <a:p>
            <a:pPr marL="457200" indent="-457200">
              <a:buAutoNum type="alphaLcPeriod"/>
            </a:pPr>
            <a:r>
              <a:rPr lang="en-US" sz="1600" b="1" dirty="0" err="1" smtClean="0">
                <a:latin typeface="Comic Sans MS" pitchFamily="66" charset="0"/>
              </a:rPr>
              <a:t>Volkman’s</a:t>
            </a:r>
            <a:r>
              <a:rPr lang="en-US" sz="1600" b="1" dirty="0" smtClean="0">
                <a:latin typeface="Comic Sans MS" pitchFamily="66" charset="0"/>
              </a:rPr>
              <a:t> canal </a:t>
            </a:r>
          </a:p>
          <a:p>
            <a:endParaRPr lang="en-US" sz="1200" dirty="0"/>
          </a:p>
        </p:txBody>
      </p:sp>
      <p:sp>
        <p:nvSpPr>
          <p:cNvPr id="4" name="Rectangle 3"/>
          <p:cNvSpPr/>
          <p:nvPr/>
        </p:nvSpPr>
        <p:spPr>
          <a:xfrm>
            <a:off x="457200" y="381000"/>
            <a:ext cx="5445722" cy="338554"/>
          </a:xfrm>
          <a:prstGeom prst="rect">
            <a:avLst/>
          </a:prstGeom>
        </p:spPr>
        <p:txBody>
          <a:bodyPr wrap="none">
            <a:spAutoFit/>
          </a:bodyPr>
          <a:lstStyle/>
          <a:p>
            <a:r>
              <a:rPr lang="en-US" sz="1600" b="1" dirty="0" smtClean="0">
                <a:latin typeface="Comic Sans MS" pitchFamily="66" charset="0"/>
              </a:rPr>
              <a:t>7. The expanded heads of long bones are made of  </a:t>
            </a:r>
            <a:endParaRPr lang="en-US" sz="1600" dirty="0"/>
          </a:p>
        </p:txBody>
      </p:sp>
      <p:sp>
        <p:nvSpPr>
          <p:cNvPr id="5" name="Rectangle 4"/>
          <p:cNvSpPr/>
          <p:nvPr/>
        </p:nvSpPr>
        <p:spPr>
          <a:xfrm>
            <a:off x="762000" y="914400"/>
            <a:ext cx="4572000" cy="861774"/>
          </a:xfrm>
          <a:prstGeom prst="rect">
            <a:avLst/>
          </a:prstGeom>
        </p:spPr>
        <p:txBody>
          <a:bodyPr>
            <a:spAutoFit/>
          </a:bodyPr>
          <a:lstStyle/>
          <a:p>
            <a:pPr marL="342900" indent="-342900">
              <a:buAutoNum type="alphaLcPeriod"/>
            </a:pPr>
            <a:r>
              <a:rPr lang="en-US" sz="1600" b="1" dirty="0" smtClean="0">
                <a:latin typeface="Comic Sans MS" pitchFamily="66" charset="0"/>
              </a:rPr>
              <a:t>Compact  bone  </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Spongy  bone </a:t>
            </a:r>
            <a:endParaRPr lang="en-US" sz="1600"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381000" y="914400"/>
            <a:ext cx="8991600" cy="338554"/>
          </a:xfrm>
          <a:prstGeom prst="rect">
            <a:avLst/>
          </a:prstGeom>
          <a:noFill/>
          <a:ln w="9525">
            <a:noFill/>
            <a:miter lim="800000"/>
            <a:headEnd/>
            <a:tailEnd/>
          </a:ln>
        </p:spPr>
        <p:txBody>
          <a:bodyPr>
            <a:spAutoFit/>
          </a:bodyPr>
          <a:lstStyle/>
          <a:p>
            <a:r>
              <a:rPr lang="en-US" sz="1600" b="1" dirty="0" smtClean="0">
                <a:solidFill>
                  <a:srgbClr val="002060"/>
                </a:solidFill>
                <a:latin typeface="Comic Sans MS" pitchFamily="66" charset="0"/>
              </a:rPr>
              <a:t>9. </a:t>
            </a:r>
            <a:r>
              <a:rPr lang="en-US" sz="1400" b="1" dirty="0">
                <a:solidFill>
                  <a:srgbClr val="002060"/>
                </a:solidFill>
                <a:latin typeface="Comic Sans MS" pitchFamily="66" charset="0"/>
              </a:rPr>
              <a:t>Which of the following statements is true concerning human blood?</a:t>
            </a:r>
          </a:p>
        </p:txBody>
      </p:sp>
      <p:sp>
        <p:nvSpPr>
          <p:cNvPr id="6" name="Rectangle 2"/>
          <p:cNvSpPr>
            <a:spLocks noChangeArrowheads="1"/>
          </p:cNvSpPr>
          <p:nvPr/>
        </p:nvSpPr>
        <p:spPr bwMode="auto">
          <a:xfrm>
            <a:off x="1219200" y="1524000"/>
            <a:ext cx="4572000" cy="2554545"/>
          </a:xfrm>
          <a:prstGeom prst="rect">
            <a:avLst/>
          </a:prstGeom>
          <a:noFill/>
          <a:ln w="9525">
            <a:noFill/>
            <a:miter lim="800000"/>
            <a:headEnd/>
            <a:tailEnd/>
          </a:ln>
        </p:spPr>
        <p:txBody>
          <a:bodyPr>
            <a:spAutoFit/>
          </a:bodyPr>
          <a:lstStyle/>
          <a:p>
            <a:pPr marL="342900" indent="-342900">
              <a:buFontTx/>
              <a:buAutoNum type="alphaLcParenR"/>
            </a:pPr>
            <a:r>
              <a:rPr lang="en-US" sz="1600" b="1" dirty="0">
                <a:solidFill>
                  <a:schemeClr val="bg2">
                    <a:lumMod val="10000"/>
                  </a:schemeClr>
                </a:solidFill>
                <a:latin typeface="Comic Sans MS" pitchFamily="66" charset="0"/>
              </a:rPr>
              <a:t>The blood of all normal humans contains red and white cells, platelets, and plasma. </a:t>
            </a:r>
          </a:p>
          <a:p>
            <a:pPr marL="342900" indent="-342900">
              <a:buFontTx/>
              <a:buAutoNum type="alphaLcParenR"/>
            </a:pPr>
            <a:endParaRPr lang="en-US" sz="1600" b="1" dirty="0">
              <a:solidFill>
                <a:schemeClr val="bg2">
                  <a:lumMod val="10000"/>
                </a:schemeClr>
              </a:solidFill>
              <a:latin typeface="Comic Sans MS" pitchFamily="66" charset="0"/>
            </a:endParaRPr>
          </a:p>
          <a:p>
            <a:pPr marL="342900" indent="-342900">
              <a:buFontTx/>
              <a:buAutoNum type="alphaLcParenR"/>
            </a:pPr>
            <a:r>
              <a:rPr lang="en-US" sz="1600" b="1" dirty="0">
                <a:solidFill>
                  <a:schemeClr val="bg2">
                    <a:lumMod val="10000"/>
                  </a:schemeClr>
                </a:solidFill>
                <a:latin typeface="Comic Sans MS" pitchFamily="66" charset="0"/>
              </a:rPr>
              <a:t> Some human populations normally lack the ability to produce plasma.</a:t>
            </a:r>
          </a:p>
          <a:p>
            <a:pPr marL="342900" indent="-342900">
              <a:buFontTx/>
              <a:buAutoNum type="alphaLcParenR"/>
            </a:pPr>
            <a:endParaRPr lang="en-US" sz="1600" b="1" dirty="0">
              <a:solidFill>
                <a:schemeClr val="bg2">
                  <a:lumMod val="10000"/>
                </a:schemeClr>
              </a:solidFill>
              <a:latin typeface="Comic Sans MS" pitchFamily="66" charset="0"/>
            </a:endParaRPr>
          </a:p>
          <a:p>
            <a:pPr marL="342900" indent="-342900">
              <a:buFontTx/>
              <a:buAutoNum type="alphaLcParenR"/>
            </a:pPr>
            <a:r>
              <a:rPr lang="en-US" sz="1600" b="1" dirty="0">
                <a:solidFill>
                  <a:schemeClr val="bg2">
                    <a:lumMod val="10000"/>
                  </a:schemeClr>
                </a:solidFill>
                <a:latin typeface="Comic Sans MS" pitchFamily="66" charset="0"/>
              </a:rPr>
              <a:t>Platelets are not normal components of human blood.</a:t>
            </a:r>
          </a:p>
          <a:p>
            <a:pPr marL="342900" indent="-342900"/>
            <a:endParaRPr lang="en-US" sz="1600" b="1" i="1" dirty="0">
              <a:solidFill>
                <a:schemeClr val="bg2">
                  <a:lumMod val="10000"/>
                </a:schemeClr>
              </a:solidFill>
              <a:latin typeface="Comic Sans MS" pitchFamily="66" charset="0"/>
            </a:endParaRPr>
          </a:p>
        </p:txBody>
      </p:sp>
      <p:sp>
        <p:nvSpPr>
          <p:cNvPr id="7" name="Rectangle 1"/>
          <p:cNvSpPr>
            <a:spLocks noChangeArrowheads="1"/>
          </p:cNvSpPr>
          <p:nvPr/>
        </p:nvSpPr>
        <p:spPr bwMode="auto">
          <a:xfrm>
            <a:off x="381000" y="3810000"/>
            <a:ext cx="7696200" cy="1169551"/>
          </a:xfrm>
          <a:prstGeom prst="rect">
            <a:avLst/>
          </a:prstGeom>
          <a:noFill/>
          <a:ln w="9525">
            <a:noFill/>
            <a:miter lim="800000"/>
            <a:headEnd/>
            <a:tailEnd/>
          </a:ln>
        </p:spPr>
        <p:txBody>
          <a:bodyPr>
            <a:spAutoFit/>
          </a:bodyPr>
          <a:lstStyle/>
          <a:p>
            <a:endParaRPr lang="en-US" sz="1200" dirty="0"/>
          </a:p>
          <a:p>
            <a:endParaRPr lang="en-US" sz="1200" b="1" i="1" dirty="0"/>
          </a:p>
          <a:p>
            <a:r>
              <a:rPr lang="en-US" sz="1600" b="1" dirty="0" smtClean="0">
                <a:solidFill>
                  <a:srgbClr val="002060"/>
                </a:solidFill>
                <a:latin typeface="Comic Sans MS" pitchFamily="66" charset="0"/>
              </a:rPr>
              <a:t>10. Which </a:t>
            </a:r>
            <a:r>
              <a:rPr lang="en-US" sz="1600" b="1" dirty="0">
                <a:solidFill>
                  <a:srgbClr val="002060"/>
                </a:solidFill>
                <a:latin typeface="Comic Sans MS" pitchFamily="66" charset="0"/>
              </a:rPr>
              <a:t>of the following are likely to increase in quantities when the body is under attack from bacteria? </a:t>
            </a:r>
          </a:p>
          <a:p>
            <a:endParaRPr lang="en-US" sz="1400" dirty="0">
              <a:solidFill>
                <a:srgbClr val="002060"/>
              </a:solidFill>
            </a:endParaRPr>
          </a:p>
        </p:txBody>
      </p:sp>
      <p:sp>
        <p:nvSpPr>
          <p:cNvPr id="8" name="Rectangle 2"/>
          <p:cNvSpPr>
            <a:spLocks noChangeArrowheads="1"/>
          </p:cNvSpPr>
          <p:nvPr/>
        </p:nvSpPr>
        <p:spPr bwMode="auto">
          <a:xfrm>
            <a:off x="838200" y="4876800"/>
            <a:ext cx="4572000" cy="1323439"/>
          </a:xfrm>
          <a:prstGeom prst="rect">
            <a:avLst/>
          </a:prstGeom>
          <a:noFill/>
          <a:ln w="9525">
            <a:noFill/>
            <a:miter lim="800000"/>
            <a:headEnd/>
            <a:tailEnd/>
          </a:ln>
        </p:spPr>
        <p:txBody>
          <a:bodyPr>
            <a:spAutoFit/>
          </a:bodyPr>
          <a:lstStyle/>
          <a:p>
            <a:pPr marL="342900" indent="-342900">
              <a:buFontTx/>
              <a:buAutoNum type="alphaLcParenR"/>
            </a:pPr>
            <a:r>
              <a:rPr lang="en-US" sz="1600" b="1" dirty="0">
                <a:solidFill>
                  <a:schemeClr val="bg2">
                    <a:lumMod val="10000"/>
                  </a:schemeClr>
                </a:solidFill>
                <a:latin typeface="Comic Sans MS" pitchFamily="66" charset="0"/>
              </a:rPr>
              <a:t>Erythrocytes</a:t>
            </a:r>
          </a:p>
          <a:p>
            <a:pPr marL="342900" indent="-342900">
              <a:buFontTx/>
              <a:buAutoNum type="alphaLcParenR"/>
            </a:pPr>
            <a:endParaRPr lang="en-US" sz="1600" b="1" dirty="0">
              <a:solidFill>
                <a:schemeClr val="bg2">
                  <a:lumMod val="10000"/>
                </a:schemeClr>
              </a:solidFill>
              <a:latin typeface="Comic Sans MS" pitchFamily="66" charset="0"/>
            </a:endParaRPr>
          </a:p>
          <a:p>
            <a:pPr marL="342900" indent="-342900">
              <a:buFontTx/>
              <a:buAutoNum type="alphaLcParenR"/>
            </a:pPr>
            <a:r>
              <a:rPr lang="en-US" sz="1600" b="1" dirty="0">
                <a:solidFill>
                  <a:schemeClr val="bg2">
                    <a:lumMod val="10000"/>
                  </a:schemeClr>
                </a:solidFill>
                <a:latin typeface="Comic Sans MS" pitchFamily="66" charset="0"/>
              </a:rPr>
              <a:t> Leucocytes </a:t>
            </a:r>
          </a:p>
          <a:p>
            <a:pPr marL="342900" indent="-342900">
              <a:buFontTx/>
              <a:buAutoNum type="alphaLcParenR"/>
            </a:pPr>
            <a:endParaRPr lang="en-US" sz="1600" b="1" dirty="0">
              <a:solidFill>
                <a:schemeClr val="bg2">
                  <a:lumMod val="10000"/>
                </a:schemeClr>
              </a:solidFill>
              <a:latin typeface="Comic Sans MS" pitchFamily="66" charset="0"/>
            </a:endParaRPr>
          </a:p>
          <a:p>
            <a:pPr marL="342900" indent="-342900">
              <a:buFontTx/>
              <a:buAutoNum type="alphaLcParenR"/>
            </a:pPr>
            <a:r>
              <a:rPr lang="en-US" sz="1600" b="1" dirty="0">
                <a:solidFill>
                  <a:schemeClr val="bg2">
                    <a:lumMod val="10000"/>
                  </a:schemeClr>
                </a:solidFill>
                <a:latin typeface="Comic Sans MS" pitchFamily="66" charset="0"/>
              </a:rPr>
              <a:t> </a:t>
            </a:r>
            <a:r>
              <a:rPr lang="en-US" sz="1600" b="1" dirty="0" err="1">
                <a:solidFill>
                  <a:schemeClr val="bg2">
                    <a:lumMod val="10000"/>
                  </a:schemeClr>
                </a:solidFill>
                <a:latin typeface="Comic Sans MS" pitchFamily="66" charset="0"/>
              </a:rPr>
              <a:t>Thrombocytes</a:t>
            </a:r>
            <a:endParaRPr lang="en-US" sz="1600" b="1" dirty="0">
              <a:solidFill>
                <a:schemeClr val="bg2">
                  <a:lumMod val="10000"/>
                </a:schemeClr>
              </a:solidFill>
              <a:latin typeface="Comic Sans MS" pitchFamily="66" charset="0"/>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533400" y="381000"/>
            <a:ext cx="7848600" cy="584775"/>
          </a:xfrm>
          <a:prstGeom prst="rect">
            <a:avLst/>
          </a:prstGeom>
          <a:noFill/>
          <a:ln w="9525">
            <a:noFill/>
            <a:miter lim="800000"/>
            <a:headEnd/>
            <a:tailEnd/>
          </a:ln>
        </p:spPr>
        <p:txBody>
          <a:bodyPr>
            <a:spAutoFit/>
          </a:bodyPr>
          <a:lstStyle/>
          <a:p>
            <a:r>
              <a:rPr lang="en-GB" sz="1600" b="1" dirty="0" smtClean="0">
                <a:solidFill>
                  <a:srgbClr val="002060"/>
                </a:solidFill>
              </a:rPr>
              <a:t>11. </a:t>
            </a:r>
            <a:r>
              <a:rPr lang="en-GB" sz="1600" b="1" dirty="0">
                <a:solidFill>
                  <a:srgbClr val="002060"/>
                </a:solidFill>
              </a:rPr>
              <a:t>In the alveoli haemoglobin combines with oxygen to form </a:t>
            </a:r>
            <a:r>
              <a:rPr lang="en-GB" sz="1600" b="1" dirty="0" err="1">
                <a:solidFill>
                  <a:srgbClr val="002060"/>
                </a:solidFill>
              </a:rPr>
              <a:t>oxyhaemoglobin</a:t>
            </a:r>
            <a:r>
              <a:rPr lang="en-GB" sz="1600" b="1" dirty="0">
                <a:solidFill>
                  <a:srgbClr val="002060"/>
                </a:solidFill>
              </a:rPr>
              <a:t>, when there is a ____ concentration of oxygen </a:t>
            </a:r>
            <a:endParaRPr lang="en-US" sz="1600" dirty="0">
              <a:solidFill>
                <a:srgbClr val="002060"/>
              </a:solidFill>
            </a:endParaRPr>
          </a:p>
        </p:txBody>
      </p:sp>
      <p:sp>
        <p:nvSpPr>
          <p:cNvPr id="3" name="Rectangle 2"/>
          <p:cNvSpPr>
            <a:spLocks noChangeArrowheads="1"/>
          </p:cNvSpPr>
          <p:nvPr/>
        </p:nvSpPr>
        <p:spPr bwMode="auto">
          <a:xfrm>
            <a:off x="1143000" y="1143000"/>
            <a:ext cx="973343" cy="830997"/>
          </a:xfrm>
          <a:prstGeom prst="rect">
            <a:avLst/>
          </a:prstGeom>
          <a:noFill/>
          <a:ln w="9525">
            <a:noFill/>
            <a:miter lim="800000"/>
            <a:headEnd/>
            <a:tailEnd/>
          </a:ln>
        </p:spPr>
        <p:txBody>
          <a:bodyPr wrap="none">
            <a:spAutoFit/>
          </a:bodyPr>
          <a:lstStyle/>
          <a:p>
            <a:pPr marL="342900" indent="-342900">
              <a:buFontTx/>
              <a:buAutoNum type="alphaLcParenR"/>
            </a:pPr>
            <a:r>
              <a:rPr lang="en-GB" sz="1600" b="1" dirty="0">
                <a:solidFill>
                  <a:schemeClr val="bg2">
                    <a:lumMod val="10000"/>
                  </a:schemeClr>
                </a:solidFill>
              </a:rPr>
              <a:t>Low</a:t>
            </a:r>
          </a:p>
          <a:p>
            <a:pPr marL="342900" indent="-342900">
              <a:buFontTx/>
              <a:buAutoNum type="alphaLcParenR"/>
            </a:pPr>
            <a:endParaRPr lang="en-GB" sz="1600" b="1" dirty="0">
              <a:solidFill>
                <a:schemeClr val="bg2">
                  <a:lumMod val="10000"/>
                </a:schemeClr>
              </a:solidFill>
            </a:endParaRPr>
          </a:p>
          <a:p>
            <a:pPr marL="342900" indent="-342900">
              <a:buFontTx/>
              <a:buAutoNum type="alphaLcParenR"/>
            </a:pPr>
            <a:r>
              <a:rPr lang="en-GB" sz="1600" b="1" dirty="0">
                <a:solidFill>
                  <a:schemeClr val="bg2">
                    <a:lumMod val="10000"/>
                  </a:schemeClr>
                </a:solidFill>
              </a:rPr>
              <a:t>High</a:t>
            </a:r>
            <a:endParaRPr lang="en-US" sz="1600" dirty="0">
              <a:solidFill>
                <a:schemeClr val="bg2">
                  <a:lumMod val="10000"/>
                </a:schemeClr>
              </a:solidFill>
            </a:endParaRPr>
          </a:p>
        </p:txBody>
      </p:sp>
      <p:sp>
        <p:nvSpPr>
          <p:cNvPr id="4" name="Rectangle 1"/>
          <p:cNvSpPr>
            <a:spLocks noChangeArrowheads="1"/>
          </p:cNvSpPr>
          <p:nvPr/>
        </p:nvSpPr>
        <p:spPr bwMode="auto">
          <a:xfrm>
            <a:off x="533400" y="2286000"/>
            <a:ext cx="8153400" cy="338554"/>
          </a:xfrm>
          <a:prstGeom prst="rect">
            <a:avLst/>
          </a:prstGeom>
          <a:noFill/>
          <a:ln w="9525">
            <a:noFill/>
            <a:miter lim="800000"/>
            <a:headEnd/>
            <a:tailEnd/>
          </a:ln>
        </p:spPr>
        <p:txBody>
          <a:bodyPr>
            <a:spAutoFit/>
          </a:bodyPr>
          <a:lstStyle/>
          <a:p>
            <a:r>
              <a:rPr lang="en-GB" sz="1600" b="1" dirty="0" smtClean="0">
                <a:solidFill>
                  <a:srgbClr val="002060"/>
                </a:solidFill>
              </a:rPr>
              <a:t>12. </a:t>
            </a:r>
            <a:r>
              <a:rPr lang="en-GB" sz="1600" b="1" dirty="0">
                <a:solidFill>
                  <a:srgbClr val="002060"/>
                </a:solidFill>
              </a:rPr>
              <a:t>The cells that ‘eat’  and digest micro-organisms . </a:t>
            </a:r>
          </a:p>
        </p:txBody>
      </p:sp>
      <p:sp>
        <p:nvSpPr>
          <p:cNvPr id="5" name="Rectangle 2"/>
          <p:cNvSpPr>
            <a:spLocks noChangeArrowheads="1"/>
          </p:cNvSpPr>
          <p:nvPr/>
        </p:nvSpPr>
        <p:spPr bwMode="auto">
          <a:xfrm>
            <a:off x="1143000" y="2895600"/>
            <a:ext cx="1803699" cy="830997"/>
          </a:xfrm>
          <a:prstGeom prst="rect">
            <a:avLst/>
          </a:prstGeom>
          <a:noFill/>
          <a:ln w="9525">
            <a:noFill/>
            <a:miter lim="800000"/>
            <a:headEnd/>
            <a:tailEnd/>
          </a:ln>
        </p:spPr>
        <p:txBody>
          <a:bodyPr wrap="none">
            <a:spAutoFit/>
          </a:bodyPr>
          <a:lstStyle/>
          <a:p>
            <a:pPr marL="342900" indent="-342900">
              <a:buFontTx/>
              <a:buAutoNum type="alphaLcParenR"/>
            </a:pPr>
            <a:r>
              <a:rPr lang="en-GB" sz="1600" b="1" dirty="0">
                <a:solidFill>
                  <a:schemeClr val="bg2">
                    <a:lumMod val="10000"/>
                  </a:schemeClr>
                </a:solidFill>
              </a:rPr>
              <a:t>Lymphocytes</a:t>
            </a:r>
          </a:p>
          <a:p>
            <a:pPr marL="342900" indent="-342900">
              <a:buFontTx/>
              <a:buAutoNum type="alphaLcParenR"/>
            </a:pPr>
            <a:endParaRPr lang="en-GB" sz="1600" b="1" dirty="0">
              <a:solidFill>
                <a:schemeClr val="bg2">
                  <a:lumMod val="10000"/>
                </a:schemeClr>
              </a:solidFill>
            </a:endParaRPr>
          </a:p>
          <a:p>
            <a:pPr marL="342900" indent="-342900">
              <a:buFontTx/>
              <a:buAutoNum type="alphaLcParenR"/>
            </a:pPr>
            <a:r>
              <a:rPr lang="en-GB" sz="1600" b="1" dirty="0">
                <a:solidFill>
                  <a:schemeClr val="bg2">
                    <a:lumMod val="10000"/>
                  </a:schemeClr>
                </a:solidFill>
              </a:rPr>
              <a:t>Macrophages</a:t>
            </a:r>
            <a:endParaRPr lang="en-US" sz="1600" b="1" dirty="0">
              <a:solidFill>
                <a:schemeClr val="bg2">
                  <a:lumMod val="10000"/>
                </a:schemeClr>
              </a:solidFill>
            </a:endParaRPr>
          </a:p>
        </p:txBody>
      </p:sp>
      <p:sp>
        <p:nvSpPr>
          <p:cNvPr id="6" name="TextBox 2"/>
          <p:cNvSpPr txBox="1">
            <a:spLocks noChangeArrowheads="1"/>
          </p:cNvSpPr>
          <p:nvPr/>
        </p:nvSpPr>
        <p:spPr bwMode="auto">
          <a:xfrm>
            <a:off x="533400" y="3934361"/>
            <a:ext cx="3060453" cy="338554"/>
          </a:xfrm>
          <a:prstGeom prst="rect">
            <a:avLst/>
          </a:prstGeom>
          <a:noFill/>
          <a:ln w="9525">
            <a:noFill/>
            <a:miter lim="800000"/>
            <a:headEnd/>
            <a:tailEnd/>
          </a:ln>
        </p:spPr>
        <p:txBody>
          <a:bodyPr wrap="none">
            <a:spAutoFit/>
          </a:bodyPr>
          <a:lstStyle/>
          <a:p>
            <a:r>
              <a:rPr lang="en-US" sz="1600" b="1" dirty="0" smtClean="0">
                <a:solidFill>
                  <a:srgbClr val="002060"/>
                </a:solidFill>
              </a:rPr>
              <a:t>13. </a:t>
            </a:r>
            <a:r>
              <a:rPr lang="en-US" sz="1600" b="1" dirty="0">
                <a:solidFill>
                  <a:srgbClr val="002060"/>
                </a:solidFill>
              </a:rPr>
              <a:t>Identify the cell in the picture.</a:t>
            </a:r>
          </a:p>
        </p:txBody>
      </p:sp>
      <p:sp>
        <p:nvSpPr>
          <p:cNvPr id="7" name="TextBox 3"/>
          <p:cNvSpPr txBox="1">
            <a:spLocks noChangeArrowheads="1"/>
          </p:cNvSpPr>
          <p:nvPr/>
        </p:nvSpPr>
        <p:spPr bwMode="auto">
          <a:xfrm>
            <a:off x="1066800" y="4572000"/>
            <a:ext cx="2286203" cy="1323439"/>
          </a:xfrm>
          <a:prstGeom prst="rect">
            <a:avLst/>
          </a:prstGeom>
          <a:noFill/>
          <a:ln w="9525">
            <a:noFill/>
            <a:miter lim="800000"/>
            <a:headEnd/>
            <a:tailEnd/>
          </a:ln>
        </p:spPr>
        <p:txBody>
          <a:bodyPr wrap="none">
            <a:spAutoFit/>
          </a:bodyPr>
          <a:lstStyle/>
          <a:p>
            <a:pPr marL="342900" indent="-342900">
              <a:buFontTx/>
              <a:buAutoNum type="alphaLcParenR"/>
            </a:pPr>
            <a:r>
              <a:rPr lang="en-US" sz="1600" b="1" dirty="0">
                <a:solidFill>
                  <a:schemeClr val="bg2">
                    <a:lumMod val="10000"/>
                  </a:schemeClr>
                </a:solidFill>
              </a:rPr>
              <a:t>Red Blood </a:t>
            </a:r>
            <a:r>
              <a:rPr lang="en-US" sz="1600" b="1" dirty="0" smtClean="0">
                <a:solidFill>
                  <a:schemeClr val="bg2">
                    <a:lumMod val="10000"/>
                  </a:schemeClr>
                </a:solidFill>
              </a:rPr>
              <a:t>Cells</a:t>
            </a:r>
            <a:br>
              <a:rPr lang="en-US" sz="1600" b="1" dirty="0" smtClean="0">
                <a:solidFill>
                  <a:schemeClr val="bg2">
                    <a:lumMod val="10000"/>
                  </a:schemeClr>
                </a:solidFill>
              </a:rPr>
            </a:br>
            <a:endParaRPr lang="en-US" sz="1600" b="1" dirty="0" smtClean="0">
              <a:solidFill>
                <a:schemeClr val="bg2">
                  <a:lumMod val="10000"/>
                </a:schemeClr>
              </a:solidFill>
            </a:endParaRPr>
          </a:p>
          <a:p>
            <a:pPr marL="342900" indent="-342900">
              <a:buFontTx/>
              <a:buAutoNum type="alphaLcParenR"/>
            </a:pPr>
            <a:r>
              <a:rPr lang="en-US" sz="1600" b="1" dirty="0" smtClean="0">
                <a:solidFill>
                  <a:schemeClr val="bg2">
                    <a:lumMod val="10000"/>
                  </a:schemeClr>
                </a:solidFill>
              </a:rPr>
              <a:t>Platelets</a:t>
            </a:r>
            <a:br>
              <a:rPr lang="en-US" sz="1600" b="1" dirty="0" smtClean="0">
                <a:solidFill>
                  <a:schemeClr val="bg2">
                    <a:lumMod val="10000"/>
                  </a:schemeClr>
                </a:solidFill>
              </a:rPr>
            </a:br>
            <a:endParaRPr lang="en-US" sz="1600" b="1" dirty="0" smtClean="0">
              <a:solidFill>
                <a:schemeClr val="bg2">
                  <a:lumMod val="10000"/>
                </a:schemeClr>
              </a:solidFill>
            </a:endParaRPr>
          </a:p>
          <a:p>
            <a:pPr marL="342900" indent="-342900">
              <a:buFontTx/>
              <a:buAutoNum type="alphaLcParenR"/>
            </a:pPr>
            <a:r>
              <a:rPr lang="en-US" sz="1600" b="1" dirty="0" smtClean="0">
                <a:solidFill>
                  <a:schemeClr val="bg2">
                    <a:lumMod val="10000"/>
                  </a:schemeClr>
                </a:solidFill>
              </a:rPr>
              <a:t>White </a:t>
            </a:r>
            <a:r>
              <a:rPr lang="en-US" sz="1600" b="1" dirty="0">
                <a:solidFill>
                  <a:schemeClr val="bg2">
                    <a:lumMod val="10000"/>
                  </a:schemeClr>
                </a:solidFill>
              </a:rPr>
              <a:t>Blood Cells</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685800"/>
            <a:ext cx="9144000" cy="762000"/>
          </a:xfrm>
        </p:spPr>
        <p:txBody>
          <a:bodyPr>
            <a:noAutofit/>
          </a:bodyPr>
          <a:lstStyle/>
          <a:p>
            <a:pPr lvl="1" algn="ctr" rtl="0">
              <a:spcBef>
                <a:spcPct val="0"/>
              </a:spcBef>
            </a:pPr>
            <a:r>
              <a:rPr lang="en-US" sz="2600" b="1" dirty="0">
                <a:latin typeface="Comic Sans MS" pitchFamily="66" charset="0"/>
              </a:rPr>
              <a:t>STRUCTURAL ELEMENTS OF CONNECTIVE </a:t>
            </a:r>
            <a:r>
              <a:rPr lang="en-US" sz="2600" b="1" dirty="0" smtClean="0">
                <a:latin typeface="Comic Sans MS" pitchFamily="66" charset="0"/>
              </a:rPr>
              <a:t>TISSUE</a:t>
            </a:r>
            <a:r>
              <a:rPr lang="en-US" b="1" dirty="0" smtClean="0">
                <a:latin typeface="Comic Sans MS" pitchFamily="66" charset="0"/>
              </a:rPr>
              <a:t/>
            </a:r>
            <a:br>
              <a:rPr lang="en-US" b="1" dirty="0" smtClean="0">
                <a:latin typeface="Comic Sans MS" pitchFamily="66" charset="0"/>
              </a:rPr>
            </a:br>
            <a:endParaRPr lang="en-US" sz="2800" b="1" dirty="0">
              <a:latin typeface="Comic Sans MS" pitchFamily="66" charset="0"/>
            </a:endParaRPr>
          </a:p>
        </p:txBody>
      </p:sp>
      <p:sp>
        <p:nvSpPr>
          <p:cNvPr id="30723" name="Rectangle 3"/>
          <p:cNvSpPr>
            <a:spLocks noGrp="1" noChangeArrowheads="1"/>
          </p:cNvSpPr>
          <p:nvPr>
            <p:ph type="body" idx="1"/>
          </p:nvPr>
        </p:nvSpPr>
        <p:spPr>
          <a:xfrm>
            <a:off x="-228600" y="1295400"/>
            <a:ext cx="4876800" cy="3200400"/>
          </a:xfrm>
        </p:spPr>
        <p:txBody>
          <a:bodyPr>
            <a:normAutofit/>
          </a:bodyPr>
          <a:lstStyle/>
          <a:p>
            <a:pPr>
              <a:buNone/>
            </a:pPr>
            <a:r>
              <a:rPr lang="en-US" dirty="0" smtClean="0">
                <a:latin typeface="Comic Sans MS" pitchFamily="66" charset="0"/>
              </a:rPr>
              <a:t>   </a:t>
            </a:r>
            <a:r>
              <a:rPr lang="en-US" sz="2000" b="1" dirty="0" smtClean="0">
                <a:latin typeface="Comic Sans MS" pitchFamily="66" charset="0"/>
              </a:rPr>
              <a:t>Connective </a:t>
            </a:r>
            <a:r>
              <a:rPr lang="en-US" sz="2000" b="1" dirty="0">
                <a:latin typeface="Comic Sans MS" pitchFamily="66" charset="0"/>
              </a:rPr>
              <a:t>tissue contains three main structural elements</a:t>
            </a:r>
            <a:r>
              <a:rPr lang="en-US" sz="2000" b="1" dirty="0" smtClean="0">
                <a:latin typeface="Comic Sans MS" pitchFamily="66" charset="0"/>
              </a:rPr>
              <a:t>:</a:t>
            </a:r>
          </a:p>
          <a:p>
            <a:pPr>
              <a:buNone/>
            </a:pPr>
            <a:endParaRPr lang="en-US" sz="2000" b="1" dirty="0">
              <a:latin typeface="Comic Sans MS" pitchFamily="66" charset="0"/>
            </a:endParaRPr>
          </a:p>
          <a:p>
            <a:pPr lvl="1">
              <a:buFont typeface="Arial" pitchFamily="34" charset="0"/>
              <a:buChar char="•"/>
            </a:pPr>
            <a:r>
              <a:rPr lang="en-US" sz="2400" b="1" dirty="0">
                <a:solidFill>
                  <a:srgbClr val="1D15B5"/>
                </a:solidFill>
                <a:latin typeface="Comic Sans MS" pitchFamily="66" charset="0"/>
              </a:rPr>
              <a:t>Ground </a:t>
            </a:r>
            <a:r>
              <a:rPr lang="en-US" sz="2400" b="1" dirty="0" smtClean="0">
                <a:solidFill>
                  <a:srgbClr val="1D15B5"/>
                </a:solidFill>
                <a:latin typeface="Comic Sans MS" pitchFamily="66" charset="0"/>
              </a:rPr>
              <a:t>substance (Matrix)</a:t>
            </a:r>
            <a:endParaRPr lang="en-US" sz="2400" b="1" dirty="0">
              <a:solidFill>
                <a:srgbClr val="1D15B5"/>
              </a:solidFill>
              <a:latin typeface="Comic Sans MS" pitchFamily="66" charset="0"/>
            </a:endParaRPr>
          </a:p>
          <a:p>
            <a:pPr lvl="1">
              <a:buFont typeface="Arial" pitchFamily="34" charset="0"/>
              <a:buChar char="•"/>
            </a:pPr>
            <a:r>
              <a:rPr lang="en-US" sz="2400" b="1" dirty="0">
                <a:solidFill>
                  <a:srgbClr val="1D15B5"/>
                </a:solidFill>
                <a:latin typeface="Comic Sans MS" pitchFamily="66" charset="0"/>
              </a:rPr>
              <a:t>Fibers</a:t>
            </a:r>
          </a:p>
          <a:p>
            <a:pPr lvl="1">
              <a:buFont typeface="Arial" pitchFamily="34" charset="0"/>
              <a:buChar char="•"/>
            </a:pPr>
            <a:r>
              <a:rPr lang="en-US" sz="2400" b="1" dirty="0" smtClean="0">
                <a:solidFill>
                  <a:srgbClr val="1D15B5"/>
                </a:solidFill>
                <a:latin typeface="Comic Sans MS" pitchFamily="66" charset="0"/>
              </a:rPr>
              <a:t>Cells</a:t>
            </a:r>
          </a:p>
          <a:p>
            <a:pPr lvl="1"/>
            <a:endParaRPr lang="en-US" dirty="0">
              <a:latin typeface="Comic Sans MS" pitchFamily="66" charset="0"/>
            </a:endParaRPr>
          </a:p>
        </p:txBody>
      </p:sp>
      <p:pic>
        <p:nvPicPr>
          <p:cNvPr id="4" name="Picture 4" descr="con_tissue.jpg                                                 000570A7Junior                         ABA78158:"/>
          <p:cNvPicPr>
            <a:picLocks noChangeAspect="1" noChangeArrowheads="1"/>
          </p:cNvPicPr>
          <p:nvPr/>
        </p:nvPicPr>
        <p:blipFill>
          <a:blip r:embed="rId3"/>
          <a:srcRect/>
          <a:stretch>
            <a:fillRect/>
          </a:stretch>
        </p:blipFill>
        <p:spPr bwMode="auto">
          <a:xfrm>
            <a:off x="4648200" y="1676400"/>
            <a:ext cx="3225800" cy="2971800"/>
          </a:xfrm>
          <a:prstGeom prst="rect">
            <a:avLst/>
          </a:prstGeom>
          <a:noFill/>
          <a:ln w="9525">
            <a:noFill/>
            <a:miter lim="800000"/>
            <a:headEnd/>
            <a:tailEnd/>
          </a:ln>
        </p:spPr>
      </p:pic>
      <p:sp>
        <p:nvSpPr>
          <p:cNvPr id="6" name="TextBox 5"/>
          <p:cNvSpPr txBox="1"/>
          <p:nvPr/>
        </p:nvSpPr>
        <p:spPr>
          <a:xfrm>
            <a:off x="0" y="4800600"/>
            <a:ext cx="9144000" cy="2246769"/>
          </a:xfrm>
          <a:prstGeom prst="rect">
            <a:avLst/>
          </a:prstGeom>
          <a:noFill/>
        </p:spPr>
        <p:txBody>
          <a:bodyPr wrap="square" rtlCol="0">
            <a:spAutoFit/>
          </a:bodyPr>
          <a:lstStyle/>
          <a:p>
            <a:pPr lvl="1">
              <a:buNone/>
            </a:pPr>
            <a:r>
              <a:rPr lang="en-US" sz="2000" b="1" dirty="0" smtClean="0">
                <a:latin typeface="Comic Sans MS" pitchFamily="66" charset="0"/>
              </a:rPr>
              <a:t>As you can see in the picture, the cells of connective tissue are loosely spaced and embedded in an intercellular matrix also called ground substance. The matrix may be jelly like, fluid, dense or rigid. Protein fibers are also scattered in the matrix. The nature and proportion of all the three elements vary in different types of connective tissues. </a:t>
            </a:r>
          </a:p>
          <a:p>
            <a:pPr lvl="1">
              <a:buFont typeface="Wingdings" pitchFamily="2" charset="2"/>
              <a:buNone/>
            </a:pPr>
            <a:endParaRPr lang="en-US" sz="2000" dirty="0">
              <a:latin typeface="Comic Sans MS" pitchFamily="66" charset="0"/>
            </a:endParaRPr>
          </a:p>
        </p:txBody>
      </p:sp>
      <p:sp>
        <p:nvSpPr>
          <p:cNvPr id="7" name="Rectangle 6"/>
          <p:cNvSpPr/>
          <p:nvPr/>
        </p:nvSpPr>
        <p:spPr>
          <a:xfrm>
            <a:off x="8077200" y="1828800"/>
            <a:ext cx="936475" cy="369332"/>
          </a:xfrm>
          <a:prstGeom prst="rect">
            <a:avLst/>
          </a:prstGeom>
        </p:spPr>
        <p:txBody>
          <a:bodyPr wrap="none">
            <a:spAutoFit/>
          </a:bodyPr>
          <a:lstStyle/>
          <a:p>
            <a:r>
              <a:rPr lang="en-US" b="1" dirty="0" smtClean="0">
                <a:latin typeface="Comic Sans MS" pitchFamily="66" charset="0"/>
              </a:rPr>
              <a:t>Matrix</a:t>
            </a:r>
            <a:endParaRPr lang="en-US" dirty="0"/>
          </a:p>
        </p:txBody>
      </p:sp>
      <p:sp>
        <p:nvSpPr>
          <p:cNvPr id="8" name="Rectangle 7"/>
          <p:cNvSpPr/>
          <p:nvPr/>
        </p:nvSpPr>
        <p:spPr>
          <a:xfrm>
            <a:off x="7620000" y="2438400"/>
            <a:ext cx="1338828" cy="369332"/>
          </a:xfrm>
          <a:prstGeom prst="rect">
            <a:avLst/>
          </a:prstGeom>
        </p:spPr>
        <p:txBody>
          <a:bodyPr wrap="none">
            <a:spAutoFit/>
          </a:bodyPr>
          <a:lstStyle/>
          <a:p>
            <a:pPr lvl="1"/>
            <a:r>
              <a:rPr lang="en-US" b="1" dirty="0" smtClean="0">
                <a:latin typeface="Comic Sans MS" pitchFamily="66" charset="0"/>
              </a:rPr>
              <a:t>Fibers</a:t>
            </a:r>
            <a:endParaRPr lang="en-US" b="1" dirty="0">
              <a:latin typeface="Comic Sans MS" pitchFamily="66" charset="0"/>
            </a:endParaRPr>
          </a:p>
        </p:txBody>
      </p:sp>
      <p:sp>
        <p:nvSpPr>
          <p:cNvPr id="9" name="Rectangle 8"/>
          <p:cNvSpPr/>
          <p:nvPr/>
        </p:nvSpPr>
        <p:spPr>
          <a:xfrm>
            <a:off x="7696200" y="3200400"/>
            <a:ext cx="1156086" cy="369332"/>
          </a:xfrm>
          <a:prstGeom prst="rect">
            <a:avLst/>
          </a:prstGeom>
        </p:spPr>
        <p:txBody>
          <a:bodyPr wrap="none">
            <a:spAutoFit/>
          </a:bodyPr>
          <a:lstStyle/>
          <a:p>
            <a:pPr lvl="1"/>
            <a:r>
              <a:rPr lang="en-US" b="1" dirty="0" smtClean="0">
                <a:latin typeface="Comic Sans MS" pitchFamily="66" charset="0"/>
              </a:rPr>
              <a:t>Cells</a:t>
            </a:r>
          </a:p>
        </p:txBody>
      </p:sp>
      <p:cxnSp>
        <p:nvCxnSpPr>
          <p:cNvPr id="11" name="Straight Arrow Connector 10"/>
          <p:cNvCxnSpPr/>
          <p:nvPr/>
        </p:nvCxnSpPr>
        <p:spPr>
          <a:xfrm rot="10800000">
            <a:off x="7010400" y="2057400"/>
            <a:ext cx="1143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a:off x="7162800" y="2590800"/>
            <a:ext cx="10668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0800000" flipV="1">
            <a:off x="7467600" y="2590800"/>
            <a:ext cx="762000" cy="304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0800000">
            <a:off x="6705600" y="3352800"/>
            <a:ext cx="1524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2667000" y="3581400"/>
            <a:ext cx="646331" cy="369332"/>
          </a:xfrm>
          <a:prstGeom prst="rect">
            <a:avLst/>
          </a:prstGeom>
        </p:spPr>
        <p:txBody>
          <a:bodyPr wrap="none">
            <a:spAutoFit/>
          </a:bodyPr>
          <a:lstStyle/>
          <a:p>
            <a:pPr lvl="1"/>
            <a:endParaRPr lang="en-US" b="1" dirty="0" smtClean="0">
              <a:latin typeface="Comic Sans MS" pitchFamily="66" charset="0"/>
            </a:endParaRPr>
          </a:p>
        </p:txBody>
      </p:sp>
      <p:cxnSp>
        <p:nvCxnSpPr>
          <p:cNvPr id="27" name="Straight Arrow Connector 26"/>
          <p:cNvCxnSpPr/>
          <p:nvPr/>
        </p:nvCxnSpPr>
        <p:spPr>
          <a:xfrm rot="10800000" flipV="1">
            <a:off x="6629400" y="3352800"/>
            <a:ext cx="1600200" cy="838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3" name="TextBox 12"/>
          <p:cNvSpPr txBox="1"/>
          <p:nvPr/>
        </p:nvSpPr>
        <p:spPr>
          <a:xfrm>
            <a:off x="1143000" y="457200"/>
            <a:ext cx="1797095" cy="523220"/>
          </a:xfrm>
          <a:prstGeom prst="rect">
            <a:avLst/>
          </a:prstGeom>
          <a:noFill/>
        </p:spPr>
        <p:txBody>
          <a:bodyPr wrap="none" rtlCol="0">
            <a:spAutoFit/>
          </a:bodyPr>
          <a:lstStyle/>
          <a:p>
            <a:r>
              <a:rPr lang="en-US" sz="2800" b="1" i="1" u="sng" dirty="0" smtClean="0">
                <a:latin typeface="Calibri" pitchFamily="34" charset="0"/>
              </a:rPr>
              <a:t>References</a:t>
            </a:r>
            <a:endParaRPr lang="en-US" sz="3200" b="1" i="1" u="sng" dirty="0">
              <a:latin typeface="Calibri" pitchFamily="34" charset="0"/>
            </a:endParaRPr>
          </a:p>
        </p:txBody>
      </p:sp>
      <p:sp>
        <p:nvSpPr>
          <p:cNvPr id="15" name="Rectangle 14"/>
          <p:cNvSpPr/>
          <p:nvPr/>
        </p:nvSpPr>
        <p:spPr>
          <a:xfrm>
            <a:off x="990600" y="990600"/>
            <a:ext cx="7391400" cy="3539430"/>
          </a:xfrm>
          <a:prstGeom prst="rect">
            <a:avLst/>
          </a:prstGeom>
        </p:spPr>
        <p:txBody>
          <a:bodyPr wrap="square">
            <a:spAutoFit/>
          </a:bodyPr>
          <a:lstStyle/>
          <a:p>
            <a:pPr>
              <a:buFont typeface="Wingdings" pitchFamily="2" charset="2"/>
              <a:buChar char="Ø"/>
            </a:pPr>
            <a:r>
              <a:rPr lang="en-US" sz="1600" dirty="0" smtClean="0"/>
              <a:t> http://en.wikipedia.org/wiki/Epithelium</a:t>
            </a:r>
          </a:p>
          <a:p>
            <a:pPr>
              <a:buFont typeface="Wingdings" pitchFamily="2" charset="2"/>
              <a:buChar char="Ø"/>
            </a:pPr>
            <a:r>
              <a:rPr lang="en-US" sz="1600" dirty="0" smtClean="0"/>
              <a:t> http://www.bbc.co.uk/schools/gcsebitesize/teachers/biology/gas_exchange.shtml</a:t>
            </a:r>
          </a:p>
          <a:p>
            <a:pPr>
              <a:buFont typeface="Wingdings" pitchFamily="2" charset="2"/>
              <a:buChar char="Ø"/>
            </a:pPr>
            <a:r>
              <a:rPr lang="en-US" sz="1600" dirty="0" smtClean="0"/>
              <a:t> http://www.uoguelph.ca/zoology/devobio/210labs/epithelial1.html</a:t>
            </a:r>
          </a:p>
          <a:p>
            <a:pPr>
              <a:buFont typeface="Wingdings" pitchFamily="2" charset="2"/>
              <a:buChar char="Ø"/>
            </a:pPr>
            <a:r>
              <a:rPr lang="en-US" sz="1600" dirty="0" smtClean="0"/>
              <a:t> http://kentsimmons.uwinnipeg.ca/cm1504/15lab42006/lb4pg5.htm</a:t>
            </a:r>
          </a:p>
          <a:p>
            <a:pPr>
              <a:buFont typeface="Wingdings" pitchFamily="2" charset="2"/>
              <a:buChar char="Ø"/>
            </a:pPr>
            <a:r>
              <a:rPr lang="en-US" sz="1600" dirty="0" smtClean="0"/>
              <a:t> http://www.lima.ohio-state.edu/biology/archive/epithelial_tissue.htm</a:t>
            </a:r>
          </a:p>
          <a:p>
            <a:pPr>
              <a:buFont typeface="Wingdings" pitchFamily="2" charset="2"/>
              <a:buChar char="Ø"/>
            </a:pPr>
            <a:r>
              <a:rPr lang="en-US" sz="1600" dirty="0" smtClean="0"/>
              <a:t> http://faculty.clintoncc.suny.edu/faculty/Michael.Gregory/files/Bio 102/Bio 102 lectures/Animal cells and tissues/Animal </a:t>
            </a:r>
            <a:r>
              <a:rPr lang="en-US" sz="1600" dirty="0" err="1" smtClean="0"/>
              <a:t>Tissues.htm#Function</a:t>
            </a:r>
            <a:r>
              <a:rPr lang="en-US" sz="1600" dirty="0" smtClean="0"/>
              <a:t> of Epithelial </a:t>
            </a:r>
          </a:p>
          <a:p>
            <a:pPr>
              <a:buFont typeface="Wingdings" pitchFamily="2" charset="2"/>
              <a:buChar char="Ø"/>
            </a:pPr>
            <a:r>
              <a:rPr lang="en-US" sz="1600" dirty="0" smtClean="0"/>
              <a:t> http://www.mhhe.com/biosci/ap/histology_mh/simpleep.html</a:t>
            </a:r>
          </a:p>
          <a:p>
            <a:pPr>
              <a:buFont typeface="Wingdings" pitchFamily="2" charset="2"/>
              <a:buChar char="Ø"/>
            </a:pPr>
            <a:r>
              <a:rPr lang="en-US" sz="1600" dirty="0" smtClean="0"/>
              <a:t> http://acad.erskine.edu</a:t>
            </a:r>
          </a:p>
          <a:p>
            <a:pPr>
              <a:buFont typeface="Wingdings" pitchFamily="2" charset="2"/>
              <a:buChar char="Ø"/>
            </a:pPr>
            <a:r>
              <a:rPr lang="en-US" sz="1600" dirty="0" smtClean="0"/>
              <a:t>http://www.botany.uwc.ac.za/sci_ed/grade10/mammal/Epithelial.htm</a:t>
            </a:r>
          </a:p>
          <a:p>
            <a:pPr>
              <a:buFont typeface="Wingdings" pitchFamily="2" charset="2"/>
              <a:buChar char="Ø"/>
            </a:pPr>
            <a:r>
              <a:rPr lang="en-US" sz="1600" dirty="0" smtClean="0"/>
              <a:t> http://science.nhmccd.edu/biol/tissue/stratif.html</a:t>
            </a:r>
          </a:p>
          <a:p>
            <a:pPr>
              <a:buFont typeface="Wingdings" pitchFamily="2" charset="2"/>
              <a:buChar char="Ø"/>
            </a:pPr>
            <a:r>
              <a:rPr lang="en-US" sz="1600" dirty="0" smtClean="0"/>
              <a:t> http://www.siumed.edu/~dking2/intro/images/IN008b1.jpg</a:t>
            </a:r>
          </a:p>
          <a:p>
            <a:pPr>
              <a:buFont typeface="Wingdings" pitchFamily="2" charset="2"/>
              <a:buChar char="Ø"/>
            </a:pPr>
            <a:r>
              <a:rPr lang="en-US" sz="1600" dirty="0" smtClean="0"/>
              <a:t> http://science.nhmccd.edu/biol/tissue/trans.html</a:t>
            </a:r>
          </a:p>
          <a:p>
            <a:pPr>
              <a:buFont typeface="Wingdings" pitchFamily="2" charset="2"/>
              <a:buChar char="Ø"/>
            </a:pPr>
            <a:r>
              <a:rPr lang="en-US" sz="1600" dirty="0" smtClean="0"/>
              <a:t> http://www.sctechsystem.com/tctc/westes/102/ppt/c41.ppt</a:t>
            </a:r>
            <a:endParaRPr lang="en-US" sz="16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39D80152-F815-45F7-BD55-2416E84CEEA8}" type="slidenum">
              <a:rPr lang="en-US">
                <a:latin typeface="Arial" charset="0"/>
              </a:rPr>
              <a:pPr/>
              <a:t>5</a:t>
            </a:fld>
            <a:endParaRPr lang="en-US" dirty="0">
              <a:latin typeface="Arial" charset="0"/>
            </a:endParaRPr>
          </a:p>
        </p:txBody>
      </p:sp>
      <p:pic>
        <p:nvPicPr>
          <p:cNvPr id="5123" name="Picture 3"/>
          <p:cNvPicPr>
            <a:picLocks noChangeAspect="1" noChangeArrowheads="1"/>
          </p:cNvPicPr>
          <p:nvPr/>
        </p:nvPicPr>
        <p:blipFill>
          <a:blip r:embed="rId3"/>
          <a:srcRect/>
          <a:stretch>
            <a:fillRect/>
          </a:stretch>
        </p:blipFill>
        <p:spPr bwMode="auto">
          <a:xfrm>
            <a:off x="838200" y="1219200"/>
            <a:ext cx="7443787" cy="3752850"/>
          </a:xfrm>
          <a:prstGeom prst="rect">
            <a:avLst/>
          </a:prstGeom>
          <a:noFill/>
          <a:ln w="9525">
            <a:noFill/>
            <a:miter lim="800000"/>
            <a:headEnd/>
            <a:tailEnd/>
          </a:ln>
        </p:spPr>
      </p:pic>
      <p:sp>
        <p:nvSpPr>
          <p:cNvPr id="5125" name="Rectangle 5"/>
          <p:cNvSpPr>
            <a:spLocks noChangeArrowheads="1"/>
          </p:cNvSpPr>
          <p:nvPr/>
        </p:nvSpPr>
        <p:spPr bwMode="auto">
          <a:xfrm>
            <a:off x="0" y="228600"/>
            <a:ext cx="9144000" cy="838200"/>
          </a:xfrm>
          <a:prstGeom prst="rect">
            <a:avLst/>
          </a:prstGeom>
          <a:solidFill>
            <a:srgbClr val="FF9966"/>
          </a:solidFill>
          <a:ln w="9525">
            <a:noFill/>
            <a:miter lim="800000"/>
            <a:headEnd/>
            <a:tailEnd/>
          </a:ln>
        </p:spPr>
        <p:txBody>
          <a:bodyPr anchor="ctr"/>
          <a:lstStyle/>
          <a:p>
            <a:pPr marL="225425"/>
            <a:r>
              <a:rPr lang="en-US" sz="3200" b="1" dirty="0">
                <a:solidFill>
                  <a:schemeClr val="tx2"/>
                </a:solidFill>
                <a:latin typeface="Comic Sans MS" pitchFamily="66" charset="0"/>
              </a:rPr>
              <a:t>General Description of Connective Tissues </a:t>
            </a:r>
          </a:p>
        </p:txBody>
      </p:sp>
      <p:sp>
        <p:nvSpPr>
          <p:cNvPr id="6" name="TextBox 5"/>
          <p:cNvSpPr txBox="1"/>
          <p:nvPr/>
        </p:nvSpPr>
        <p:spPr>
          <a:xfrm>
            <a:off x="0" y="4876800"/>
            <a:ext cx="9144000" cy="2062103"/>
          </a:xfrm>
          <a:prstGeom prst="rect">
            <a:avLst/>
          </a:prstGeom>
          <a:noFill/>
        </p:spPr>
        <p:txBody>
          <a:bodyPr wrap="square" rtlCol="0">
            <a:spAutoFit/>
          </a:bodyPr>
          <a:lstStyle/>
          <a:p>
            <a:r>
              <a:rPr lang="en-US" sz="1600" b="1" dirty="0" smtClean="0">
                <a:latin typeface="Comic Sans MS" pitchFamily="66" charset="0"/>
              </a:rPr>
              <a:t>In this picture, you can see various types of cells and fibers embedded in the matrix or ground substance. Different cells have different functions to perform. For instance, </a:t>
            </a:r>
            <a:r>
              <a:rPr lang="en-US" sz="1600" b="1" dirty="0" err="1" smtClean="0">
                <a:latin typeface="Comic Sans MS" pitchFamily="66" charset="0"/>
              </a:rPr>
              <a:t>eosinophils</a:t>
            </a:r>
            <a:r>
              <a:rPr lang="en-US" sz="1600" b="1" dirty="0" smtClean="0">
                <a:latin typeface="Comic Sans MS" pitchFamily="66" charset="0"/>
              </a:rPr>
              <a:t> help the body to fight against allergies. Mast cells prevent clotting of the blood and also protect the body against allergies. </a:t>
            </a:r>
            <a:r>
              <a:rPr lang="en-US" sz="1600" b="1" dirty="0" err="1" smtClean="0">
                <a:latin typeface="Comic Sans MS" pitchFamily="66" charset="0"/>
              </a:rPr>
              <a:t>Neutrophils</a:t>
            </a:r>
            <a:r>
              <a:rPr lang="en-US" sz="1600" b="1" dirty="0" smtClean="0">
                <a:latin typeface="Comic Sans MS" pitchFamily="66" charset="0"/>
              </a:rPr>
              <a:t> and macrophages are </a:t>
            </a:r>
            <a:r>
              <a:rPr lang="en-US" sz="1600" b="1" dirty="0" err="1" smtClean="0">
                <a:latin typeface="Comic Sans MS" pitchFamily="66" charset="0"/>
              </a:rPr>
              <a:t>phagocytic</a:t>
            </a:r>
            <a:r>
              <a:rPr lang="en-US" sz="1600" b="1" dirty="0" smtClean="0">
                <a:latin typeface="Comic Sans MS" pitchFamily="66" charset="0"/>
              </a:rPr>
              <a:t> in action i.e., they engulf microbes and dead cells.   </a:t>
            </a:r>
            <a:r>
              <a:rPr lang="en-US" altLang="en-US" sz="1600" dirty="0" smtClean="0"/>
              <a:t> </a:t>
            </a:r>
            <a:r>
              <a:rPr lang="en-US" altLang="en-US" sz="1600" b="1" dirty="0" smtClean="0">
                <a:latin typeface="Comic Sans MS" pitchFamily="66" charset="0"/>
              </a:rPr>
              <a:t>Fibroblasts secrete the matrix and form fibers. As these cells are found in different types of connective tissues, you will know about them while studying different types of tissues in detail.</a:t>
            </a:r>
          </a:p>
          <a:p>
            <a:endParaRPr lang="en-US" sz="1600" b="1" dirty="0">
              <a:latin typeface="Comic Sans MS" pitchFamily="66" charset="0"/>
            </a:endParaRPr>
          </a:p>
        </p:txBody>
      </p:sp>
      <p:sp>
        <p:nvSpPr>
          <p:cNvPr id="7" name="TextBox 6"/>
          <p:cNvSpPr txBox="1"/>
          <p:nvPr/>
        </p:nvSpPr>
        <p:spPr>
          <a:xfrm>
            <a:off x="7162800" y="1600200"/>
            <a:ext cx="1021433" cy="461665"/>
          </a:xfrm>
          <a:prstGeom prst="rect">
            <a:avLst/>
          </a:prstGeom>
          <a:noFill/>
        </p:spPr>
        <p:txBody>
          <a:bodyPr wrap="none" rtlCol="0">
            <a:spAutoFit/>
          </a:bodyPr>
          <a:lstStyle/>
          <a:p>
            <a:r>
              <a:rPr lang="en-US" sz="2400" dirty="0" smtClean="0">
                <a:latin typeface="Berlin Sans FB" pitchFamily="34" charset="0"/>
              </a:rPr>
              <a:t>matrix</a:t>
            </a:r>
            <a:endParaRPr lang="en-US" sz="2400" dirty="0">
              <a:latin typeface="Berlin Sans FB"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r>
              <a:rPr lang="en-US" sz="3200" b="1" dirty="0">
                <a:solidFill>
                  <a:srgbClr val="1D15B5"/>
                </a:solidFill>
                <a:latin typeface="Comic Sans MS" pitchFamily="66" charset="0"/>
              </a:rPr>
              <a:t>Types of Connective Tissue</a:t>
            </a:r>
          </a:p>
        </p:txBody>
      </p:sp>
      <p:sp>
        <p:nvSpPr>
          <p:cNvPr id="15363" name="Rectangle 3"/>
          <p:cNvSpPr>
            <a:spLocks noGrp="1" noChangeArrowheads="1"/>
          </p:cNvSpPr>
          <p:nvPr>
            <p:ph type="body" idx="1"/>
          </p:nvPr>
        </p:nvSpPr>
        <p:spPr>
          <a:xfrm>
            <a:off x="0" y="1295400"/>
            <a:ext cx="9144000" cy="5562600"/>
          </a:xfrm>
        </p:spPr>
        <p:txBody>
          <a:bodyPr>
            <a:normAutofit fontScale="92500" lnSpcReduction="10000"/>
          </a:bodyPr>
          <a:lstStyle/>
          <a:p>
            <a:pPr>
              <a:buNone/>
            </a:pPr>
            <a:r>
              <a:rPr lang="en-GB" dirty="0" smtClean="0">
                <a:solidFill>
                  <a:srgbClr val="C00000"/>
                </a:solidFill>
                <a:latin typeface="Comic Sans MS" pitchFamily="66" charset="0"/>
              </a:rPr>
              <a:t>There are many types of connective tissues, including </a:t>
            </a:r>
          </a:p>
          <a:p>
            <a:pPr>
              <a:buNone/>
            </a:pPr>
            <a:endParaRPr lang="en-GB" dirty="0" smtClean="0">
              <a:solidFill>
                <a:srgbClr val="C00000"/>
              </a:solidFill>
              <a:latin typeface="Comic Sans MS" pitchFamily="66" charset="0"/>
            </a:endParaRPr>
          </a:p>
          <a:p>
            <a:r>
              <a:rPr lang="en-US" dirty="0" smtClean="0">
                <a:solidFill>
                  <a:srgbClr val="1D15B5"/>
                </a:solidFill>
                <a:effectLst>
                  <a:outerShdw blurRad="38100" dist="38100" dir="2700000" algn="tl">
                    <a:srgbClr val="C0C0C0"/>
                  </a:outerShdw>
                </a:effectLst>
                <a:latin typeface="Comic Sans MS" pitchFamily="66" charset="0"/>
              </a:rPr>
              <a:t>Loose (Areolar) </a:t>
            </a:r>
            <a:r>
              <a:rPr lang="en-US" dirty="0">
                <a:solidFill>
                  <a:srgbClr val="1D15B5"/>
                </a:solidFill>
                <a:effectLst>
                  <a:outerShdw blurRad="38100" dist="38100" dir="2700000" algn="tl">
                    <a:srgbClr val="C0C0C0"/>
                  </a:outerShdw>
                </a:effectLst>
                <a:latin typeface="Comic Sans MS" pitchFamily="66" charset="0"/>
              </a:rPr>
              <a:t>Connective </a:t>
            </a:r>
            <a:r>
              <a:rPr lang="en-US" dirty="0" smtClean="0">
                <a:solidFill>
                  <a:srgbClr val="1D15B5"/>
                </a:solidFill>
                <a:effectLst>
                  <a:outerShdw blurRad="38100" dist="38100" dir="2700000" algn="tl">
                    <a:srgbClr val="C0C0C0"/>
                  </a:outerShdw>
                </a:effectLst>
                <a:latin typeface="Comic Sans MS" pitchFamily="66" charset="0"/>
              </a:rPr>
              <a:t>Tissue</a:t>
            </a:r>
            <a:endParaRPr lang="en-US" dirty="0">
              <a:solidFill>
                <a:srgbClr val="1D15B5"/>
              </a:solidFill>
              <a:effectLst>
                <a:outerShdw blurRad="38100" dist="38100" dir="2700000" algn="tl">
                  <a:srgbClr val="C0C0C0"/>
                </a:outerShdw>
              </a:effectLst>
              <a:latin typeface="Comic Sans MS" pitchFamily="66" charset="0"/>
            </a:endParaRPr>
          </a:p>
          <a:p>
            <a:r>
              <a:rPr lang="en-US" dirty="0">
                <a:solidFill>
                  <a:srgbClr val="1D15B5"/>
                </a:solidFill>
                <a:effectLst>
                  <a:outerShdw blurRad="38100" dist="38100" dir="2700000" algn="tl">
                    <a:srgbClr val="C0C0C0"/>
                  </a:outerShdw>
                </a:effectLst>
                <a:latin typeface="Comic Sans MS" pitchFamily="66" charset="0"/>
              </a:rPr>
              <a:t>Dense Connective </a:t>
            </a:r>
            <a:r>
              <a:rPr lang="en-US" dirty="0" smtClean="0">
                <a:solidFill>
                  <a:srgbClr val="1D15B5"/>
                </a:solidFill>
                <a:effectLst>
                  <a:outerShdw blurRad="38100" dist="38100" dir="2700000" algn="tl">
                    <a:srgbClr val="C0C0C0"/>
                  </a:outerShdw>
                </a:effectLst>
                <a:latin typeface="Comic Sans MS" pitchFamily="66" charset="0"/>
              </a:rPr>
              <a:t>Tissue</a:t>
            </a:r>
            <a:r>
              <a:rPr lang="en-US" dirty="0" smtClean="0">
                <a:solidFill>
                  <a:srgbClr val="1D15B5"/>
                </a:solidFill>
                <a:latin typeface="Comic Sans MS" pitchFamily="66" charset="0"/>
              </a:rPr>
              <a:t> – Tendons &amp; Ligaments</a:t>
            </a:r>
            <a:endParaRPr lang="en-US" dirty="0">
              <a:solidFill>
                <a:srgbClr val="1D15B5"/>
              </a:solidFill>
              <a:latin typeface="Comic Sans MS" pitchFamily="66" charset="0"/>
            </a:endParaRPr>
          </a:p>
          <a:p>
            <a:r>
              <a:rPr lang="en-US" dirty="0">
                <a:solidFill>
                  <a:srgbClr val="1D15B5"/>
                </a:solidFill>
                <a:effectLst>
                  <a:outerShdw blurRad="38100" dist="38100" dir="2700000" algn="tl">
                    <a:srgbClr val="C0C0C0"/>
                  </a:outerShdw>
                </a:effectLst>
                <a:latin typeface="Comic Sans MS" pitchFamily="66" charset="0"/>
              </a:rPr>
              <a:t>Adipose</a:t>
            </a:r>
            <a:endParaRPr lang="en-US" dirty="0">
              <a:solidFill>
                <a:srgbClr val="1D15B5"/>
              </a:solidFill>
              <a:latin typeface="Comic Sans MS" pitchFamily="66" charset="0"/>
            </a:endParaRPr>
          </a:p>
          <a:p>
            <a:r>
              <a:rPr lang="en-US" dirty="0">
                <a:solidFill>
                  <a:srgbClr val="1D15B5"/>
                </a:solidFill>
                <a:effectLst>
                  <a:outerShdw blurRad="38100" dist="38100" dir="2700000" algn="tl">
                    <a:srgbClr val="C0C0C0"/>
                  </a:outerShdw>
                </a:effectLst>
                <a:latin typeface="Comic Sans MS" pitchFamily="66" charset="0"/>
              </a:rPr>
              <a:t>Cartilage</a:t>
            </a:r>
            <a:endParaRPr lang="en-US" dirty="0">
              <a:solidFill>
                <a:srgbClr val="1D15B5"/>
              </a:solidFill>
              <a:latin typeface="Comic Sans MS" pitchFamily="66" charset="0"/>
            </a:endParaRPr>
          </a:p>
          <a:p>
            <a:r>
              <a:rPr lang="en-US" dirty="0">
                <a:solidFill>
                  <a:srgbClr val="1D15B5"/>
                </a:solidFill>
                <a:effectLst>
                  <a:outerShdw blurRad="38100" dist="38100" dir="2700000" algn="tl">
                    <a:srgbClr val="C0C0C0"/>
                  </a:outerShdw>
                </a:effectLst>
                <a:latin typeface="Comic Sans MS" pitchFamily="66" charset="0"/>
              </a:rPr>
              <a:t>Bone</a:t>
            </a:r>
            <a:endParaRPr lang="en-US" dirty="0">
              <a:solidFill>
                <a:srgbClr val="1D15B5"/>
              </a:solidFill>
              <a:latin typeface="Comic Sans MS" pitchFamily="66" charset="0"/>
            </a:endParaRPr>
          </a:p>
          <a:p>
            <a:r>
              <a:rPr lang="en-US" dirty="0" smtClean="0">
                <a:solidFill>
                  <a:srgbClr val="1D15B5"/>
                </a:solidFill>
                <a:effectLst>
                  <a:outerShdw blurRad="38100" dist="38100" dir="2700000" algn="tl">
                    <a:srgbClr val="C0C0C0"/>
                  </a:outerShdw>
                </a:effectLst>
                <a:latin typeface="Comic Sans MS" pitchFamily="66" charset="0"/>
              </a:rPr>
              <a:t>Blood</a:t>
            </a:r>
          </a:p>
          <a:p>
            <a:endParaRPr lang="en-US" dirty="0" smtClean="0">
              <a:effectLst>
                <a:outerShdw blurRad="38100" dist="38100" dir="2700000" algn="tl">
                  <a:srgbClr val="C0C0C0"/>
                </a:outerShdw>
              </a:effectLst>
              <a:latin typeface="Comic Sans MS" pitchFamily="66" charset="0"/>
            </a:endParaRPr>
          </a:p>
          <a:p>
            <a:pPr>
              <a:buNone/>
            </a:pPr>
            <a:r>
              <a:rPr lang="en-US" dirty="0" smtClean="0">
                <a:solidFill>
                  <a:srgbClr val="C00000"/>
                </a:solidFill>
                <a:effectLst>
                  <a:outerShdw blurRad="38100" dist="38100" dir="2700000" algn="tl">
                    <a:srgbClr val="C0C0C0"/>
                  </a:outerShdw>
                </a:effectLst>
                <a:latin typeface="Comic Sans MS" pitchFamily="66" charset="0"/>
              </a:rPr>
              <a:t>Let us study these tissues one by one. </a:t>
            </a:r>
            <a:endParaRPr lang="en-US" dirty="0">
              <a:solidFill>
                <a:srgbClr val="C00000"/>
              </a:solidFill>
              <a:latin typeface="Comic Sans MS" pitchFamily="66"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F152F5D2-9A61-4A3E-BDDB-C169965D7BC4}" type="slidenum">
              <a:rPr lang="en-US">
                <a:latin typeface="Arial" charset="0"/>
              </a:rPr>
              <a:pPr/>
              <a:t>7</a:t>
            </a:fld>
            <a:endParaRPr lang="en-US">
              <a:latin typeface="Arial" charset="0"/>
            </a:endParaRPr>
          </a:p>
        </p:txBody>
      </p:sp>
      <p:sp>
        <p:nvSpPr>
          <p:cNvPr id="4099" name="Rectangle 3"/>
          <p:cNvSpPr>
            <a:spLocks noChangeArrowheads="1"/>
          </p:cNvSpPr>
          <p:nvPr/>
        </p:nvSpPr>
        <p:spPr bwMode="auto">
          <a:xfrm>
            <a:off x="0" y="228600"/>
            <a:ext cx="9144000" cy="685800"/>
          </a:xfrm>
          <a:prstGeom prst="rect">
            <a:avLst/>
          </a:prstGeom>
          <a:gradFill flip="none" rotWithShape="1">
            <a:gsLst>
              <a:gs pos="0">
                <a:srgbClr val="FF00FF">
                  <a:tint val="66000"/>
                  <a:satMod val="160000"/>
                </a:srgbClr>
              </a:gs>
              <a:gs pos="50000">
                <a:srgbClr val="FF00FF">
                  <a:tint val="44500"/>
                  <a:satMod val="160000"/>
                </a:srgbClr>
              </a:gs>
              <a:gs pos="100000">
                <a:srgbClr val="FF00FF">
                  <a:tint val="23500"/>
                  <a:satMod val="160000"/>
                </a:srgbClr>
              </a:gs>
            </a:gsLst>
            <a:path path="circle">
              <a:fillToRect l="50000" t="50000" r="50000" b="50000"/>
            </a:path>
            <a:tileRect/>
          </a:gradFill>
          <a:ln w="9525">
            <a:noFill/>
            <a:miter lim="800000"/>
            <a:headEnd/>
            <a:tailEnd/>
          </a:ln>
        </p:spPr>
        <p:txBody>
          <a:bodyPr anchor="ctr"/>
          <a:lstStyle/>
          <a:p>
            <a:pPr marL="225425"/>
            <a:r>
              <a:rPr lang="en-US" sz="3600" dirty="0" smtClean="0">
                <a:solidFill>
                  <a:schemeClr val="tx2">
                    <a:lumMod val="50000"/>
                  </a:schemeClr>
                </a:solidFill>
                <a:latin typeface="Berlin Sans FB" pitchFamily="34" charset="0"/>
              </a:rPr>
              <a:t>             Areolar </a:t>
            </a:r>
            <a:r>
              <a:rPr lang="en-US" sz="3600" b="0" dirty="0" smtClean="0">
                <a:solidFill>
                  <a:schemeClr val="tx2">
                    <a:lumMod val="50000"/>
                  </a:schemeClr>
                </a:solidFill>
                <a:latin typeface="Berlin Sans FB" pitchFamily="34" charset="0"/>
              </a:rPr>
              <a:t>Connective Tissue </a:t>
            </a:r>
            <a:endParaRPr lang="en-US" sz="3600" b="0" dirty="0">
              <a:solidFill>
                <a:schemeClr val="tx2">
                  <a:lumMod val="50000"/>
                </a:schemeClr>
              </a:solidFill>
              <a:latin typeface="Berlin Sans FB" pitchFamily="34" charset="0"/>
            </a:endParaRPr>
          </a:p>
        </p:txBody>
      </p:sp>
      <p:pic>
        <p:nvPicPr>
          <p:cNvPr id="4100" name="Picture 7"/>
          <p:cNvPicPr>
            <a:picLocks noChangeAspect="1" noChangeArrowheads="1"/>
          </p:cNvPicPr>
          <p:nvPr/>
        </p:nvPicPr>
        <p:blipFill>
          <a:blip r:embed="rId3"/>
          <a:srcRect/>
          <a:stretch>
            <a:fillRect/>
          </a:stretch>
        </p:blipFill>
        <p:spPr bwMode="auto">
          <a:xfrm>
            <a:off x="2286000" y="1219200"/>
            <a:ext cx="3843338" cy="2819400"/>
          </a:xfrm>
          <a:prstGeom prst="rect">
            <a:avLst/>
          </a:prstGeom>
          <a:noFill/>
          <a:ln w="9525">
            <a:noFill/>
            <a:miter lim="800000"/>
            <a:headEnd/>
            <a:tailEnd/>
          </a:ln>
        </p:spPr>
      </p:pic>
      <p:sp>
        <p:nvSpPr>
          <p:cNvPr id="7" name="Rectangle 6"/>
          <p:cNvSpPr/>
          <p:nvPr/>
        </p:nvSpPr>
        <p:spPr>
          <a:xfrm>
            <a:off x="6934200" y="1676400"/>
            <a:ext cx="1752600" cy="2031325"/>
          </a:xfrm>
          <a:prstGeom prst="rect">
            <a:avLst/>
          </a:prstGeom>
        </p:spPr>
        <p:txBody>
          <a:bodyPr wrap="square">
            <a:spAutoFit/>
          </a:bodyPr>
          <a:lstStyle/>
          <a:p>
            <a:r>
              <a:rPr lang="en-US" dirty="0" smtClean="0">
                <a:latin typeface="Berlin Sans FB" pitchFamily="34" charset="0"/>
              </a:rPr>
              <a:t>Fibroblasts</a:t>
            </a:r>
          </a:p>
          <a:p>
            <a:endParaRPr lang="en-US" dirty="0" smtClean="0">
              <a:latin typeface="Berlin Sans FB" pitchFamily="34" charset="0"/>
            </a:endParaRPr>
          </a:p>
          <a:p>
            <a:r>
              <a:rPr lang="en-US" dirty="0" smtClean="0">
                <a:latin typeface="Berlin Sans FB" pitchFamily="34" charset="0"/>
              </a:rPr>
              <a:t>Elastic fibers</a:t>
            </a:r>
          </a:p>
          <a:p>
            <a:endParaRPr lang="en-US" dirty="0" smtClean="0">
              <a:latin typeface="Berlin Sans FB" pitchFamily="34" charset="0"/>
            </a:endParaRPr>
          </a:p>
          <a:p>
            <a:r>
              <a:rPr lang="en-US" dirty="0" smtClean="0">
                <a:latin typeface="Berlin Sans FB" pitchFamily="34" charset="0"/>
              </a:rPr>
              <a:t>Collagen fibers</a:t>
            </a:r>
          </a:p>
          <a:p>
            <a:endParaRPr lang="en-US" dirty="0" smtClean="0">
              <a:latin typeface="Berlin Sans FB" pitchFamily="34" charset="0"/>
            </a:endParaRPr>
          </a:p>
          <a:p>
            <a:r>
              <a:rPr lang="en-US" dirty="0" smtClean="0">
                <a:latin typeface="Berlin Sans FB" pitchFamily="34" charset="0"/>
              </a:rPr>
              <a:t>Matrix</a:t>
            </a:r>
          </a:p>
        </p:txBody>
      </p:sp>
      <p:sp>
        <p:nvSpPr>
          <p:cNvPr id="8" name="Rectangle 7"/>
          <p:cNvSpPr/>
          <p:nvPr/>
        </p:nvSpPr>
        <p:spPr>
          <a:xfrm>
            <a:off x="0" y="4267200"/>
            <a:ext cx="9144000" cy="2677656"/>
          </a:xfrm>
          <a:prstGeom prst="rect">
            <a:avLst/>
          </a:prstGeom>
        </p:spPr>
        <p:txBody>
          <a:bodyPr wrap="square">
            <a:spAutoFit/>
          </a:bodyPr>
          <a:lstStyle/>
          <a:p>
            <a:r>
              <a:rPr lang="en-US" sz="2400" b="1" dirty="0" smtClean="0">
                <a:latin typeface="Comic Sans MS" pitchFamily="66" charset="0"/>
              </a:rPr>
              <a:t>The </a:t>
            </a:r>
            <a:r>
              <a:rPr lang="en-US" sz="2400" b="1" dirty="0" err="1" smtClean="0">
                <a:latin typeface="Comic Sans MS" pitchFamily="66" charset="0"/>
              </a:rPr>
              <a:t>areolar</a:t>
            </a:r>
            <a:r>
              <a:rPr lang="en-US" sz="2400" b="1" dirty="0" smtClean="0">
                <a:latin typeface="Comic Sans MS" pitchFamily="66" charset="0"/>
              </a:rPr>
              <a:t> tissue is the most widely distributed connective tissue in the animal body. This tissue is formed throughout the body and is found between skin and muscles, around  blood vessels and  nerves and  in the bone marrow. As a soft pliable substance it fills the space inside the organs and supports internal organs. It contains protective </a:t>
            </a:r>
            <a:r>
              <a:rPr lang="en-US" sz="2400" b="1" dirty="0" err="1" smtClean="0">
                <a:latin typeface="Comic Sans MS" pitchFamily="66" charset="0"/>
              </a:rPr>
              <a:t>phagocytic</a:t>
            </a:r>
            <a:r>
              <a:rPr lang="en-US" sz="2400" b="1" dirty="0" smtClean="0">
                <a:latin typeface="Comic Sans MS" pitchFamily="66" charset="0"/>
              </a:rPr>
              <a:t> cells. It also helps in repair of  tissues.</a:t>
            </a:r>
            <a:endParaRPr lang="en-US" sz="2400" b="1" dirty="0">
              <a:latin typeface="Comic Sans MS" pitchFamily="66" charset="0"/>
            </a:endParaRPr>
          </a:p>
        </p:txBody>
      </p:sp>
      <p:cxnSp>
        <p:nvCxnSpPr>
          <p:cNvPr id="10" name="Straight Arrow Connector 9"/>
          <p:cNvCxnSpPr/>
          <p:nvPr/>
        </p:nvCxnSpPr>
        <p:spPr>
          <a:xfrm rot="10800000">
            <a:off x="4724400" y="1828800"/>
            <a:ext cx="2286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flipV="1">
            <a:off x="4953000" y="2438400"/>
            <a:ext cx="2057400" cy="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flipV="1">
            <a:off x="5029200" y="2971800"/>
            <a:ext cx="1981200" cy="76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10800000">
            <a:off x="5638800" y="3505200"/>
            <a:ext cx="13716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F152F5D2-9A61-4A3E-BDDB-C169965D7BC4}" type="slidenum">
              <a:rPr lang="en-US">
                <a:latin typeface="Arial" charset="0"/>
              </a:rPr>
              <a:pPr/>
              <a:t>8</a:t>
            </a:fld>
            <a:endParaRPr lang="en-US">
              <a:latin typeface="Arial" charset="0"/>
            </a:endParaRPr>
          </a:p>
        </p:txBody>
      </p:sp>
      <p:sp>
        <p:nvSpPr>
          <p:cNvPr id="4099" name="Rectangle 3"/>
          <p:cNvSpPr>
            <a:spLocks noChangeArrowheads="1"/>
          </p:cNvSpPr>
          <p:nvPr/>
        </p:nvSpPr>
        <p:spPr bwMode="auto">
          <a:xfrm>
            <a:off x="0" y="228600"/>
            <a:ext cx="9144000" cy="685800"/>
          </a:xfrm>
          <a:prstGeom prst="rect">
            <a:avLst/>
          </a:prstGeom>
          <a:gradFill flip="none" rotWithShape="1">
            <a:gsLst>
              <a:gs pos="0">
                <a:srgbClr val="FF00FF">
                  <a:tint val="66000"/>
                  <a:satMod val="160000"/>
                </a:srgbClr>
              </a:gs>
              <a:gs pos="50000">
                <a:srgbClr val="FF00FF">
                  <a:tint val="44500"/>
                  <a:satMod val="160000"/>
                </a:srgbClr>
              </a:gs>
              <a:gs pos="100000">
                <a:srgbClr val="FF00FF">
                  <a:tint val="23500"/>
                  <a:satMod val="160000"/>
                </a:srgbClr>
              </a:gs>
            </a:gsLst>
            <a:path path="circle">
              <a:fillToRect l="50000" t="50000" r="50000" b="50000"/>
            </a:path>
            <a:tileRect/>
          </a:gradFill>
          <a:ln w="9525">
            <a:noFill/>
            <a:miter lim="800000"/>
            <a:headEnd/>
            <a:tailEnd/>
          </a:ln>
        </p:spPr>
        <p:txBody>
          <a:bodyPr anchor="ctr"/>
          <a:lstStyle/>
          <a:p>
            <a:pPr marL="225425"/>
            <a:r>
              <a:rPr lang="en-US" sz="3600" dirty="0" smtClean="0">
                <a:solidFill>
                  <a:schemeClr val="tx2">
                    <a:lumMod val="50000"/>
                  </a:schemeClr>
                </a:solidFill>
                <a:latin typeface="Berlin Sans FB" pitchFamily="34" charset="0"/>
              </a:rPr>
              <a:t>    Areolar </a:t>
            </a:r>
            <a:r>
              <a:rPr lang="en-US" sz="3600" b="0" dirty="0" smtClean="0">
                <a:solidFill>
                  <a:schemeClr val="tx2">
                    <a:lumMod val="50000"/>
                  </a:schemeClr>
                </a:solidFill>
                <a:latin typeface="Berlin Sans FB" pitchFamily="34" charset="0"/>
              </a:rPr>
              <a:t>Connective Tissue-</a:t>
            </a:r>
            <a:r>
              <a:rPr lang="en-US" sz="3600" dirty="0" smtClean="0">
                <a:solidFill>
                  <a:schemeClr val="tx2">
                    <a:lumMod val="50000"/>
                  </a:schemeClr>
                </a:solidFill>
                <a:latin typeface="Berlin Sans FB" pitchFamily="34" charset="0"/>
              </a:rPr>
              <a:t> Structure</a:t>
            </a:r>
            <a:r>
              <a:rPr lang="en-US" sz="3600" b="0" dirty="0" smtClean="0">
                <a:solidFill>
                  <a:schemeClr val="tx2">
                    <a:lumMod val="50000"/>
                  </a:schemeClr>
                </a:solidFill>
                <a:latin typeface="Berlin Sans FB" pitchFamily="34" charset="0"/>
              </a:rPr>
              <a:t> </a:t>
            </a:r>
            <a:endParaRPr lang="en-US" sz="3600" b="0" dirty="0">
              <a:solidFill>
                <a:schemeClr val="tx2">
                  <a:lumMod val="50000"/>
                </a:schemeClr>
              </a:solidFill>
              <a:latin typeface="Berlin Sans FB" pitchFamily="34" charset="0"/>
            </a:endParaRPr>
          </a:p>
        </p:txBody>
      </p:sp>
      <p:pic>
        <p:nvPicPr>
          <p:cNvPr id="4100" name="Picture 7"/>
          <p:cNvPicPr>
            <a:picLocks noChangeAspect="1" noChangeArrowheads="1"/>
          </p:cNvPicPr>
          <p:nvPr/>
        </p:nvPicPr>
        <p:blipFill>
          <a:blip r:embed="rId3"/>
          <a:srcRect/>
          <a:stretch>
            <a:fillRect/>
          </a:stretch>
        </p:blipFill>
        <p:spPr bwMode="auto">
          <a:xfrm>
            <a:off x="2286000" y="1219200"/>
            <a:ext cx="3843338" cy="2819400"/>
          </a:xfrm>
          <a:prstGeom prst="rect">
            <a:avLst/>
          </a:prstGeom>
          <a:noFill/>
          <a:ln w="9525">
            <a:noFill/>
            <a:miter lim="800000"/>
            <a:headEnd/>
            <a:tailEnd/>
          </a:ln>
        </p:spPr>
      </p:pic>
      <p:sp>
        <p:nvSpPr>
          <p:cNvPr id="7" name="Rectangle 6"/>
          <p:cNvSpPr/>
          <p:nvPr/>
        </p:nvSpPr>
        <p:spPr>
          <a:xfrm>
            <a:off x="6934200" y="1676400"/>
            <a:ext cx="1752600" cy="2031325"/>
          </a:xfrm>
          <a:prstGeom prst="rect">
            <a:avLst/>
          </a:prstGeom>
        </p:spPr>
        <p:txBody>
          <a:bodyPr wrap="square">
            <a:spAutoFit/>
          </a:bodyPr>
          <a:lstStyle/>
          <a:p>
            <a:r>
              <a:rPr lang="en-US" dirty="0" smtClean="0">
                <a:latin typeface="Berlin Sans FB" pitchFamily="34" charset="0"/>
              </a:rPr>
              <a:t>Fibroblasts</a:t>
            </a:r>
          </a:p>
          <a:p>
            <a:endParaRPr lang="en-US" dirty="0" smtClean="0">
              <a:latin typeface="Berlin Sans FB" pitchFamily="34" charset="0"/>
            </a:endParaRPr>
          </a:p>
          <a:p>
            <a:r>
              <a:rPr lang="en-US" dirty="0" smtClean="0">
                <a:latin typeface="Berlin Sans FB" pitchFamily="34" charset="0"/>
              </a:rPr>
              <a:t>Elastic fibers</a:t>
            </a:r>
          </a:p>
          <a:p>
            <a:endParaRPr lang="en-US" dirty="0" smtClean="0">
              <a:latin typeface="Berlin Sans FB" pitchFamily="34" charset="0"/>
            </a:endParaRPr>
          </a:p>
          <a:p>
            <a:r>
              <a:rPr lang="en-US" dirty="0" smtClean="0">
                <a:latin typeface="Berlin Sans FB" pitchFamily="34" charset="0"/>
              </a:rPr>
              <a:t>Collagen fibers</a:t>
            </a:r>
          </a:p>
          <a:p>
            <a:endParaRPr lang="en-US" dirty="0" smtClean="0">
              <a:latin typeface="Berlin Sans FB" pitchFamily="34" charset="0"/>
            </a:endParaRPr>
          </a:p>
          <a:p>
            <a:r>
              <a:rPr lang="en-US" dirty="0" smtClean="0">
                <a:latin typeface="Berlin Sans FB" pitchFamily="34" charset="0"/>
              </a:rPr>
              <a:t>Matrix</a:t>
            </a:r>
          </a:p>
        </p:txBody>
      </p:sp>
      <p:sp>
        <p:nvSpPr>
          <p:cNvPr id="8" name="Rectangle 7"/>
          <p:cNvSpPr/>
          <p:nvPr/>
        </p:nvSpPr>
        <p:spPr>
          <a:xfrm>
            <a:off x="0" y="4267200"/>
            <a:ext cx="9144000" cy="2308324"/>
          </a:xfrm>
          <a:prstGeom prst="rect">
            <a:avLst/>
          </a:prstGeom>
        </p:spPr>
        <p:txBody>
          <a:bodyPr wrap="square">
            <a:spAutoFit/>
          </a:bodyPr>
          <a:lstStyle/>
          <a:p>
            <a:r>
              <a:rPr lang="en-US" b="1" dirty="0" smtClean="0">
                <a:latin typeface="Comic Sans MS" pitchFamily="66" charset="0"/>
              </a:rPr>
              <a:t>Areolar tissue consists of transparent,  jelly like matrix containing numerous </a:t>
            </a:r>
            <a:r>
              <a:rPr lang="en-US" b="1" dirty="0" err="1" smtClean="0">
                <a:latin typeface="Comic Sans MS" pitchFamily="66" charset="0"/>
              </a:rPr>
              <a:t>fibres</a:t>
            </a:r>
            <a:r>
              <a:rPr lang="en-US" b="1" dirty="0" smtClean="0">
                <a:latin typeface="Comic Sans MS" pitchFamily="66" charset="0"/>
              </a:rPr>
              <a:t> and cells. In the above picture, you can see two types of fibers,  thicker, lightly-staining </a:t>
            </a:r>
            <a:r>
              <a:rPr lang="en-US" b="1" dirty="0" smtClean="0">
                <a:solidFill>
                  <a:srgbClr val="CC0099"/>
                </a:solidFill>
                <a:latin typeface="Comic Sans MS" pitchFamily="66" charset="0"/>
              </a:rPr>
              <a:t>collagen fibers</a:t>
            </a:r>
            <a:r>
              <a:rPr lang="en-US" b="1" dirty="0" smtClean="0">
                <a:latin typeface="Comic Sans MS" pitchFamily="66" charset="0"/>
              </a:rPr>
              <a:t>, composed of the protein collagen  and  thinner, more darkly stained </a:t>
            </a:r>
            <a:r>
              <a:rPr lang="en-US" b="1" dirty="0" smtClean="0">
                <a:solidFill>
                  <a:srgbClr val="CC0099"/>
                </a:solidFill>
                <a:latin typeface="Comic Sans MS" pitchFamily="66" charset="0"/>
              </a:rPr>
              <a:t>elastic fibers </a:t>
            </a:r>
            <a:r>
              <a:rPr lang="en-US" b="1" dirty="0" smtClean="0">
                <a:latin typeface="Comic Sans MS" pitchFamily="66" charset="0"/>
              </a:rPr>
              <a:t>composed of the protein </a:t>
            </a:r>
            <a:r>
              <a:rPr lang="en-US" b="1" dirty="0" err="1" smtClean="0">
                <a:latin typeface="Comic Sans MS" pitchFamily="66" charset="0"/>
              </a:rPr>
              <a:t>elastin</a:t>
            </a:r>
            <a:r>
              <a:rPr lang="en-US" b="1" dirty="0" smtClean="0">
                <a:latin typeface="Comic Sans MS" pitchFamily="66" charset="0"/>
              </a:rPr>
              <a:t>. Collagen fibers provide tenacity  whereas elastic fibers provide elasticity to the tissue. Tenacity and elasticity of these </a:t>
            </a:r>
            <a:r>
              <a:rPr lang="en-US" b="1" dirty="0" err="1" smtClean="0">
                <a:latin typeface="Comic Sans MS" pitchFamily="66" charset="0"/>
              </a:rPr>
              <a:t>fibres</a:t>
            </a:r>
            <a:r>
              <a:rPr lang="en-US" b="1" dirty="0" smtClean="0">
                <a:latin typeface="Comic Sans MS" pitchFamily="66" charset="0"/>
              </a:rPr>
              <a:t> check the displacement and injury of tissues and organs under mechanical stress. </a:t>
            </a:r>
          </a:p>
          <a:p>
            <a:r>
              <a:rPr lang="en-US" b="1" dirty="0" smtClean="0">
                <a:latin typeface="Comic Sans MS" pitchFamily="66" charset="0"/>
              </a:rPr>
              <a:t>In the next slide, you will study about the various cells found in this tissue.  </a:t>
            </a:r>
          </a:p>
        </p:txBody>
      </p:sp>
      <p:cxnSp>
        <p:nvCxnSpPr>
          <p:cNvPr id="10" name="Straight Arrow Connector 9"/>
          <p:cNvCxnSpPr/>
          <p:nvPr/>
        </p:nvCxnSpPr>
        <p:spPr>
          <a:xfrm rot="10800000">
            <a:off x="4724400" y="1828800"/>
            <a:ext cx="22860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flipV="1">
            <a:off x="4953000" y="2438400"/>
            <a:ext cx="2057400" cy="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flipV="1">
            <a:off x="5029200" y="2971800"/>
            <a:ext cx="1981200" cy="76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10800000">
            <a:off x="5638800" y="3505200"/>
            <a:ext cx="13716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oosect.gif"/>
          <p:cNvPicPr>
            <a:picLocks noChangeAspect="1"/>
          </p:cNvPicPr>
          <p:nvPr/>
        </p:nvPicPr>
        <p:blipFill>
          <a:blip r:embed="rId3"/>
          <a:stretch>
            <a:fillRect/>
          </a:stretch>
        </p:blipFill>
        <p:spPr>
          <a:xfrm>
            <a:off x="3505200" y="152400"/>
            <a:ext cx="5334000" cy="2657475"/>
          </a:xfrm>
          <a:prstGeom prst="rect">
            <a:avLst/>
          </a:prstGeom>
        </p:spPr>
      </p:pic>
      <p:sp>
        <p:nvSpPr>
          <p:cNvPr id="4098" name="Slide Number Placeholder 5"/>
          <p:cNvSpPr>
            <a:spLocks noGrp="1"/>
          </p:cNvSpPr>
          <p:nvPr>
            <p:ph type="sldNum" sz="quarter" idx="12"/>
          </p:nvPr>
        </p:nvSpPr>
        <p:spPr>
          <a:noFill/>
        </p:spPr>
        <p:txBody>
          <a:bodyPr/>
          <a:lstStyle/>
          <a:p>
            <a:fld id="{F152F5D2-9A61-4A3E-BDDB-C169965D7BC4}" type="slidenum">
              <a:rPr lang="en-US">
                <a:latin typeface="Arial" charset="0"/>
              </a:rPr>
              <a:pPr/>
              <a:t>9</a:t>
            </a:fld>
            <a:endParaRPr lang="en-US">
              <a:latin typeface="Arial" charset="0"/>
            </a:endParaRPr>
          </a:p>
        </p:txBody>
      </p:sp>
      <p:sp>
        <p:nvSpPr>
          <p:cNvPr id="4099" name="Rectangle 3"/>
          <p:cNvSpPr>
            <a:spLocks noChangeArrowheads="1"/>
          </p:cNvSpPr>
          <p:nvPr/>
        </p:nvSpPr>
        <p:spPr bwMode="auto">
          <a:xfrm>
            <a:off x="0" y="533400"/>
            <a:ext cx="4191000" cy="685800"/>
          </a:xfrm>
          <a:prstGeom prst="rect">
            <a:avLst/>
          </a:prstGeom>
          <a:gradFill flip="none" rotWithShape="1">
            <a:gsLst>
              <a:gs pos="0">
                <a:srgbClr val="FF00FF">
                  <a:tint val="66000"/>
                  <a:satMod val="160000"/>
                </a:srgbClr>
              </a:gs>
              <a:gs pos="50000">
                <a:srgbClr val="FF00FF">
                  <a:tint val="44500"/>
                  <a:satMod val="160000"/>
                </a:srgbClr>
              </a:gs>
              <a:gs pos="100000">
                <a:srgbClr val="FF00FF">
                  <a:tint val="23500"/>
                  <a:satMod val="160000"/>
                </a:srgbClr>
              </a:gs>
            </a:gsLst>
            <a:path path="circle">
              <a:fillToRect l="50000" t="50000" r="50000" b="50000"/>
            </a:path>
            <a:tileRect/>
          </a:gradFill>
          <a:ln w="9525">
            <a:noFill/>
            <a:miter lim="800000"/>
            <a:headEnd/>
            <a:tailEnd/>
          </a:ln>
        </p:spPr>
        <p:txBody>
          <a:bodyPr anchor="ctr"/>
          <a:lstStyle/>
          <a:p>
            <a:pPr marL="225425"/>
            <a:r>
              <a:rPr lang="en-US" sz="2800" b="1" dirty="0" smtClean="0">
                <a:solidFill>
                  <a:schemeClr val="tx2">
                    <a:lumMod val="50000"/>
                  </a:schemeClr>
                </a:solidFill>
                <a:latin typeface="Comic Sans MS" pitchFamily="66" charset="0"/>
              </a:rPr>
              <a:t>Areolar Connective Tissue- Cell Types </a:t>
            </a:r>
            <a:endParaRPr lang="en-US" sz="2800" b="1" dirty="0">
              <a:solidFill>
                <a:schemeClr val="tx2">
                  <a:lumMod val="50000"/>
                </a:schemeClr>
              </a:solidFill>
              <a:latin typeface="Comic Sans MS" pitchFamily="66" charset="0"/>
            </a:endParaRPr>
          </a:p>
        </p:txBody>
      </p:sp>
      <p:sp>
        <p:nvSpPr>
          <p:cNvPr id="14" name="Rectangle 13"/>
          <p:cNvSpPr/>
          <p:nvPr/>
        </p:nvSpPr>
        <p:spPr>
          <a:xfrm>
            <a:off x="152400" y="2743200"/>
            <a:ext cx="8991600" cy="4247317"/>
          </a:xfrm>
          <a:prstGeom prst="rect">
            <a:avLst/>
          </a:prstGeom>
        </p:spPr>
        <p:txBody>
          <a:bodyPr wrap="square">
            <a:spAutoFit/>
          </a:bodyPr>
          <a:lstStyle/>
          <a:p>
            <a:pPr>
              <a:buFont typeface="Arial" pitchFamily="34" charset="0"/>
              <a:buChar char="•"/>
            </a:pPr>
            <a:r>
              <a:rPr lang="en-US" b="1" dirty="0" smtClean="0">
                <a:latin typeface="Comic Sans MS" pitchFamily="66" charset="0"/>
              </a:rPr>
              <a:t>Fibroblasts</a:t>
            </a:r>
            <a:r>
              <a:rPr lang="en-US" dirty="0" smtClean="0">
                <a:latin typeface="Comic Sans MS" pitchFamily="66" charset="0"/>
              </a:rPr>
              <a:t>- are the cells that secrete matrix and  form </a:t>
            </a:r>
            <a:r>
              <a:rPr lang="en-US" dirty="0" err="1" smtClean="0">
                <a:latin typeface="Comic Sans MS" pitchFamily="66" charset="0"/>
              </a:rPr>
              <a:t>fibres</a:t>
            </a:r>
            <a:r>
              <a:rPr lang="en-US" b="1" dirty="0" smtClean="0">
                <a:latin typeface="Comic Sans MS" pitchFamily="66" charset="0"/>
              </a:rPr>
              <a:t>. </a:t>
            </a:r>
          </a:p>
          <a:p>
            <a:pPr>
              <a:buFont typeface="Arial" pitchFamily="34" charset="0"/>
              <a:buChar char="•"/>
            </a:pPr>
            <a:r>
              <a:rPr lang="en-US" b="1" dirty="0" smtClean="0">
                <a:latin typeface="Comic Sans MS" pitchFamily="66" charset="0"/>
              </a:rPr>
              <a:t>Macrophages</a:t>
            </a:r>
            <a:r>
              <a:rPr lang="en-US" dirty="0" smtClean="0">
                <a:latin typeface="Comic Sans MS" pitchFamily="66" charset="0"/>
              </a:rPr>
              <a:t> - play </a:t>
            </a:r>
            <a:r>
              <a:rPr lang="en-US" dirty="0" err="1" smtClean="0">
                <a:latin typeface="Comic Sans MS" pitchFamily="66" charset="0"/>
              </a:rPr>
              <a:t>phagocytic</a:t>
            </a:r>
            <a:r>
              <a:rPr lang="en-US" dirty="0" smtClean="0">
                <a:latin typeface="Comic Sans MS" pitchFamily="66" charset="0"/>
              </a:rPr>
              <a:t> role as they   engulf the microbes, foreign particles and dead cells </a:t>
            </a:r>
          </a:p>
          <a:p>
            <a:pPr>
              <a:buFont typeface="Arial" pitchFamily="34" charset="0"/>
              <a:buChar char="•"/>
            </a:pPr>
            <a:r>
              <a:rPr lang="en-US" b="1" dirty="0" smtClean="0">
                <a:latin typeface="Comic Sans MS" pitchFamily="66" charset="0"/>
              </a:rPr>
              <a:t>Plasma cells</a:t>
            </a:r>
            <a:r>
              <a:rPr lang="en-US" dirty="0" smtClean="0">
                <a:latin typeface="Comic Sans MS" pitchFamily="66" charset="0"/>
              </a:rPr>
              <a:t>- produce  antibodies. </a:t>
            </a:r>
          </a:p>
          <a:p>
            <a:pPr>
              <a:buFont typeface="Arial" pitchFamily="34" charset="0"/>
              <a:buChar char="•"/>
            </a:pPr>
            <a:r>
              <a:rPr lang="en-US" dirty="0" smtClean="0">
                <a:latin typeface="Comic Sans MS" pitchFamily="66" charset="0"/>
              </a:rPr>
              <a:t> </a:t>
            </a:r>
            <a:r>
              <a:rPr lang="en-US" b="1" dirty="0" smtClean="0">
                <a:latin typeface="Comic Sans MS" pitchFamily="66" charset="0"/>
              </a:rPr>
              <a:t>Mast cells</a:t>
            </a:r>
            <a:r>
              <a:rPr lang="en-US" dirty="0" smtClean="0">
                <a:latin typeface="Comic Sans MS" pitchFamily="66" charset="0"/>
              </a:rPr>
              <a:t>-</a:t>
            </a:r>
            <a:r>
              <a:rPr lang="en-US" b="1" dirty="0" smtClean="0">
                <a:latin typeface="Comic Sans MS" pitchFamily="66" charset="0"/>
              </a:rPr>
              <a:t> prevent clotting of the blood and also protect the body against allergies.</a:t>
            </a:r>
            <a:r>
              <a:rPr lang="en-US" dirty="0" smtClean="0">
                <a:latin typeface="Comic Sans MS" pitchFamily="66" charset="0"/>
              </a:rPr>
              <a:t> They release heparin and histamine. Heparin prevents clotting of the blood in uninjured vessels.  Histamine induces the vascular responses that cause inflammation.  </a:t>
            </a:r>
          </a:p>
          <a:p>
            <a:pPr>
              <a:buFont typeface="Arial" pitchFamily="34" charset="0"/>
              <a:buChar char="•"/>
            </a:pPr>
            <a:r>
              <a:rPr lang="en-US" b="1" dirty="0" smtClean="0">
                <a:latin typeface="Comic Sans MS" pitchFamily="66" charset="0"/>
              </a:rPr>
              <a:t>Lymphocytes</a:t>
            </a:r>
            <a:r>
              <a:rPr lang="en-US" dirty="0" smtClean="0">
                <a:latin typeface="Comic Sans MS" pitchFamily="66" charset="0"/>
              </a:rPr>
              <a:t>- are defensive cells which come from blood during inflammation events.</a:t>
            </a:r>
          </a:p>
          <a:p>
            <a:pPr>
              <a:buFont typeface="Arial" pitchFamily="34" charset="0"/>
              <a:buChar char="•"/>
            </a:pPr>
            <a:r>
              <a:rPr lang="en-US" b="1" dirty="0" smtClean="0">
                <a:latin typeface="Comic Sans MS" pitchFamily="66" charset="0"/>
              </a:rPr>
              <a:t>Fat cells or </a:t>
            </a:r>
            <a:r>
              <a:rPr lang="en-US" b="1" dirty="0" err="1" smtClean="0">
                <a:latin typeface="Comic Sans MS" pitchFamily="66" charset="0"/>
              </a:rPr>
              <a:t>adipocytes</a:t>
            </a:r>
            <a:r>
              <a:rPr lang="en-US" dirty="0" smtClean="0">
                <a:latin typeface="Comic Sans MS" pitchFamily="66" charset="0"/>
              </a:rPr>
              <a:t>-are the cells involved in the metabolism and storage of fats or lipids.  </a:t>
            </a:r>
          </a:p>
          <a:p>
            <a:pPr>
              <a:buFont typeface="Arial" pitchFamily="34" charset="0"/>
              <a:buChar char="•"/>
            </a:pPr>
            <a:r>
              <a:rPr lang="en-US" dirty="0" smtClean="0">
                <a:latin typeface="Comic Sans MS" pitchFamily="66" charset="0"/>
              </a:rPr>
              <a:t> </a:t>
            </a:r>
            <a:r>
              <a:rPr lang="en-US" b="1" dirty="0" err="1" smtClean="0">
                <a:latin typeface="Comic Sans MS" pitchFamily="66" charset="0"/>
              </a:rPr>
              <a:t>Mesenchymal</a:t>
            </a:r>
            <a:r>
              <a:rPr lang="en-US" b="1" dirty="0" smtClean="0">
                <a:latin typeface="Comic Sans MS" pitchFamily="66" charset="0"/>
              </a:rPr>
              <a:t> cells</a:t>
            </a:r>
            <a:r>
              <a:rPr lang="en-US" dirty="0" smtClean="0">
                <a:latin typeface="Comic Sans MS" pitchFamily="66" charset="0"/>
              </a:rPr>
              <a:t>- are the embryonic stem cells that divide to form new cells of all connective tissue types: fibroblasts of </a:t>
            </a:r>
            <a:r>
              <a:rPr lang="en-US" dirty="0" err="1" smtClean="0">
                <a:latin typeface="Comic Sans MS" pitchFamily="66" charset="0"/>
              </a:rPr>
              <a:t>areolar</a:t>
            </a:r>
            <a:r>
              <a:rPr lang="en-US" dirty="0" smtClean="0">
                <a:latin typeface="Comic Sans MS" pitchFamily="66" charset="0"/>
              </a:rPr>
              <a:t> tissue, </a:t>
            </a:r>
            <a:r>
              <a:rPr lang="en-US" dirty="0" err="1" smtClean="0">
                <a:latin typeface="Comic Sans MS" pitchFamily="66" charset="0"/>
              </a:rPr>
              <a:t>chondroblasts</a:t>
            </a:r>
            <a:r>
              <a:rPr lang="en-US" dirty="0" smtClean="0">
                <a:latin typeface="Comic Sans MS" pitchFamily="66" charset="0"/>
              </a:rPr>
              <a:t> of cartilage and </a:t>
            </a:r>
            <a:r>
              <a:rPr lang="en-US" dirty="0" err="1" smtClean="0">
                <a:latin typeface="Comic Sans MS" pitchFamily="66" charset="0"/>
              </a:rPr>
              <a:t>osteoblasts</a:t>
            </a:r>
            <a:r>
              <a:rPr lang="en-US" dirty="0" smtClean="0">
                <a:latin typeface="Comic Sans MS" pitchFamily="66" charset="0"/>
              </a:rPr>
              <a:t> of bone.   </a:t>
            </a:r>
          </a:p>
        </p:txBody>
      </p:sp>
      <p:sp>
        <p:nvSpPr>
          <p:cNvPr id="15" name="TextBox 14"/>
          <p:cNvSpPr txBox="1"/>
          <p:nvPr/>
        </p:nvSpPr>
        <p:spPr>
          <a:xfrm>
            <a:off x="0" y="1447800"/>
            <a:ext cx="3733800" cy="923330"/>
          </a:xfrm>
          <a:prstGeom prst="rect">
            <a:avLst/>
          </a:prstGeom>
          <a:noFill/>
        </p:spPr>
        <p:txBody>
          <a:bodyPr wrap="square" rtlCol="0">
            <a:spAutoFit/>
          </a:bodyPr>
          <a:lstStyle/>
          <a:p>
            <a:r>
              <a:rPr lang="en-US" b="1" dirty="0" smtClean="0">
                <a:latin typeface="Comic Sans MS" pitchFamily="66" charset="0"/>
              </a:rPr>
              <a:t>In this picture of </a:t>
            </a:r>
            <a:r>
              <a:rPr lang="en-US" b="1" dirty="0" err="1" smtClean="0">
                <a:latin typeface="Comic Sans MS" pitchFamily="66" charset="0"/>
              </a:rPr>
              <a:t>areolar</a:t>
            </a:r>
            <a:r>
              <a:rPr lang="en-US" b="1" dirty="0" smtClean="0">
                <a:latin typeface="Comic Sans MS" pitchFamily="66" charset="0"/>
              </a:rPr>
              <a:t> tissue, you can see the following  types of cells. </a:t>
            </a:r>
            <a:endParaRPr lang="en-US" b="1" dirty="0">
              <a:latin typeface="Comic Sans MS" pitchFamily="66"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7755</TotalTime>
  <Words>2359</Words>
  <Application>Microsoft Office PowerPoint</Application>
  <PresentationFormat>On-screen Show (4:3)</PresentationFormat>
  <Paragraphs>373</Paragraphs>
  <Slides>40</Slides>
  <Notes>34</Notes>
  <HiddenSlides>0</HiddenSlides>
  <MMClips>1</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Slide 1</vt:lpstr>
      <vt:lpstr>Slide 2</vt:lpstr>
      <vt:lpstr> CONNECTIVE TISSUE</vt:lpstr>
      <vt:lpstr>STRUCTURAL ELEMENTS OF CONNECTIVE TISSUE </vt:lpstr>
      <vt:lpstr>Slide 5</vt:lpstr>
      <vt:lpstr>Types of Connective Tissue</vt:lpstr>
      <vt:lpstr>Slide 7</vt:lpstr>
      <vt:lpstr>Slide 8</vt:lpstr>
      <vt:lpstr>Slide 9</vt:lpstr>
      <vt:lpstr>Slide 10</vt:lpstr>
      <vt:lpstr>Slide 11</vt:lpstr>
      <vt:lpstr>Slide 12</vt:lpstr>
      <vt:lpstr>Slide 13</vt:lpstr>
      <vt:lpstr>Slide 14</vt:lpstr>
      <vt:lpstr>Slide 15</vt:lpstr>
      <vt:lpstr>Slide 16</vt:lpstr>
      <vt:lpstr>Slide 17</vt:lpstr>
      <vt:lpstr>Composition of Bone</vt:lpstr>
      <vt:lpstr>Compact and Spongy Bones</vt:lpstr>
      <vt:lpstr>Slide 20</vt:lpstr>
      <vt:lpstr>Functions of the Bones </vt:lpstr>
      <vt:lpstr>Slide 22</vt:lpstr>
      <vt:lpstr>Human blood smear</vt:lpstr>
      <vt:lpstr>Slide 24</vt:lpstr>
      <vt:lpstr>Blood consists of many components.</vt:lpstr>
      <vt:lpstr>Slide 26</vt:lpstr>
      <vt:lpstr>Slide 27</vt:lpstr>
      <vt:lpstr>Slide 28</vt:lpstr>
      <vt:lpstr>The Major Function of White Blood Cells  </vt:lpstr>
      <vt:lpstr>Slide 30</vt:lpstr>
      <vt:lpstr>Slide 31</vt:lpstr>
      <vt:lpstr>Slide 32</vt:lpstr>
      <vt:lpstr>Slide 33</vt:lpstr>
      <vt:lpstr>Let us answer…</vt:lpstr>
      <vt:lpstr>Slide 35</vt:lpstr>
      <vt:lpstr>Slide 36</vt:lpstr>
      <vt:lpstr>Slide 37</vt:lpstr>
      <vt:lpstr>Slide 38</vt:lpstr>
      <vt:lpstr>Slide 39</vt:lpstr>
      <vt:lpstr>Slide 40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Connective Tissue</dc:title>
  <dc:creator>Shitanshu Aggarwal</dc:creator>
  <cp:lastModifiedBy>Vandana</cp:lastModifiedBy>
  <cp:revision>181</cp:revision>
  <dcterms:created xsi:type="dcterms:W3CDTF">2007-07-22T19:07:24Z</dcterms:created>
  <dcterms:modified xsi:type="dcterms:W3CDTF">2008-11-14T19:09:20Z</dcterms:modified>
</cp:coreProperties>
</file>