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79" r:id="rId2"/>
    <p:sldId id="272" r:id="rId3"/>
    <p:sldId id="276" r:id="rId4"/>
    <p:sldId id="287" r:id="rId5"/>
    <p:sldId id="359" r:id="rId6"/>
    <p:sldId id="361" r:id="rId7"/>
    <p:sldId id="275" r:id="rId8"/>
    <p:sldId id="400" r:id="rId9"/>
    <p:sldId id="398" r:id="rId10"/>
    <p:sldId id="360" r:id="rId11"/>
    <p:sldId id="288" r:id="rId12"/>
    <p:sldId id="290" r:id="rId13"/>
    <p:sldId id="281" r:id="rId14"/>
    <p:sldId id="280" r:id="rId15"/>
    <p:sldId id="401" r:id="rId16"/>
    <p:sldId id="273" r:id="rId17"/>
    <p:sldId id="315" r:id="rId18"/>
    <p:sldId id="294" r:id="rId19"/>
    <p:sldId id="274" r:id="rId20"/>
    <p:sldId id="291" r:id="rId21"/>
    <p:sldId id="295" r:id="rId22"/>
    <p:sldId id="402" r:id="rId23"/>
    <p:sldId id="396" r:id="rId24"/>
    <p:sldId id="397" r:id="rId25"/>
    <p:sldId id="403" r:id="rId26"/>
    <p:sldId id="404" r:id="rId27"/>
    <p:sldId id="39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303C18"/>
    <a:srgbClr val="D84238"/>
    <a:srgbClr val="580000"/>
    <a:srgbClr val="2A0EFA"/>
    <a:srgbClr val="B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164" y="-1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72F8AD-2269-4F2E-B5EB-3C556FA62ECF}" type="datetimeFigureOut">
              <a:rPr lang="en-US" smtClean="0"/>
              <a:pPr/>
              <a:t>11/14/2008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4E49FA-1679-4BC2-9233-319C9C5F93D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http://www.bio.txstate.edu/~wetlands/Kids_and_Teens_Page/parts%20of%20a%20plant.jpg</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http://www2.mcdaniel.edu/Biology/botf99/tissimages/tiss1.html</a:t>
            </a:r>
          </a:p>
          <a:p>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http://www.ualr.edu/botany/meristems2.jpg</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http://www.biology-online.org/11/2_plant_tissues.htm</a:t>
            </a:r>
          </a:p>
          <a:p>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http://www.ualr.edu/botany/meristems2.jpg</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http://www.biology-online.org/11/2_plant_tissues.htm</a:t>
            </a:r>
          </a:p>
          <a:p>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http://sps.k12.ar.us/massengale/plant_structure_bi1.htm</a:t>
            </a:r>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http://www.agen.ufl.edu/~chyn/age2062/lect/lect_15/22_2AT.GIF</a:t>
            </a:r>
          </a:p>
          <a:p>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http://sps.k12.ar.us/massengale/images/art0037.gif</a:t>
            </a:r>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www.sctechsystem.com/TCTC/dehay/BIO%20102%20lecture%20notes%20updated%202004/ch35.</a:t>
            </a:r>
            <a:r>
              <a:rPr lang="en-US" b="1" dirty="0" smtClean="0"/>
              <a:t>ppt</a:t>
            </a:r>
            <a:endParaRPr lang="en-US" dirty="0" smtClean="0"/>
          </a:p>
          <a:p>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http://sps.k12.ar.us/massengale/plant_structure_bi1.htm</a:t>
            </a:r>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http://sps.k12.ar.us/massengale/plant_structure_bi1.htm</a:t>
            </a:r>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http://sps.k12.ar.us/massengale/plant_structure_bi1.htm</a:t>
            </a:r>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http://www2.mcdaniel.edu/Biology/botf99/tissimages/meristematic.html</a:t>
            </a:r>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http://www.botany.uwc.ac.za/SCI_ED/grade10/plant_tissues/meristematic.htm</a:t>
            </a:r>
          </a:p>
          <a:p>
            <a:r>
              <a:rPr lang="en-US" smtClean="0"/>
              <a:t>http://www.vet.purdue.edu/bms/intl/nourpix/an0002r.gif</a:t>
            </a:r>
            <a:endParaRPr lang="en-US" dirty="0"/>
          </a:p>
        </p:txBody>
      </p:sp>
      <p:sp>
        <p:nvSpPr>
          <p:cNvPr id="4" name="Slide Number Placeholder 3"/>
          <p:cNvSpPr>
            <a:spLocks noGrp="1"/>
          </p:cNvSpPr>
          <p:nvPr>
            <p:ph type="sldNum" sz="quarter" idx="10"/>
          </p:nvPr>
        </p:nvSpPr>
        <p:spPr/>
        <p:txBody>
          <a:bodyPr/>
          <a:lstStyle/>
          <a:p>
            <a:fld id="{C94E49FA-1679-4BC2-9233-319C9C5F93D5}"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1F95D20-2875-4E2E-B49A-9D0E5CE3140F}" type="datetimeFigureOut">
              <a:rPr lang="en-US" smtClean="0"/>
              <a:pPr/>
              <a:t>11/14/2008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1743A-368A-42AB-91F8-E68EE204F47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F95D20-2875-4E2E-B49A-9D0E5CE3140F}" type="datetimeFigureOut">
              <a:rPr lang="en-US" smtClean="0"/>
              <a:pPr/>
              <a:t>11/14/2008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1743A-368A-42AB-91F8-E68EE204F47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F95D20-2875-4E2E-B49A-9D0E5CE3140F}" type="datetimeFigureOut">
              <a:rPr lang="en-US" smtClean="0"/>
              <a:pPr/>
              <a:t>11/14/2008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1743A-368A-42AB-91F8-E68EE204F47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F95D20-2875-4E2E-B49A-9D0E5CE3140F}" type="datetimeFigureOut">
              <a:rPr lang="en-US" smtClean="0"/>
              <a:pPr/>
              <a:t>11/14/2008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1743A-368A-42AB-91F8-E68EE204F47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F95D20-2875-4E2E-B49A-9D0E5CE3140F}" type="datetimeFigureOut">
              <a:rPr lang="en-US" smtClean="0"/>
              <a:pPr/>
              <a:t>11/14/2008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41743A-368A-42AB-91F8-E68EE204F47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F95D20-2875-4E2E-B49A-9D0E5CE3140F}" type="datetimeFigureOut">
              <a:rPr lang="en-US" smtClean="0"/>
              <a:pPr/>
              <a:t>11/14/2008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1743A-368A-42AB-91F8-E68EE204F47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F95D20-2875-4E2E-B49A-9D0E5CE3140F}" type="datetimeFigureOut">
              <a:rPr lang="en-US" smtClean="0"/>
              <a:pPr/>
              <a:t>11/14/2008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41743A-368A-42AB-91F8-E68EE204F47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F95D20-2875-4E2E-B49A-9D0E5CE3140F}" type="datetimeFigureOut">
              <a:rPr lang="en-US" smtClean="0"/>
              <a:pPr/>
              <a:t>11/14/2008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41743A-368A-42AB-91F8-E68EE204F47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F95D20-2875-4E2E-B49A-9D0E5CE3140F}" type="datetimeFigureOut">
              <a:rPr lang="en-US" smtClean="0"/>
              <a:pPr/>
              <a:t>11/14/2008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41743A-368A-42AB-91F8-E68EE204F4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F95D20-2875-4E2E-B49A-9D0E5CE3140F}" type="datetimeFigureOut">
              <a:rPr lang="en-US" smtClean="0"/>
              <a:pPr/>
              <a:t>11/14/2008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1743A-368A-42AB-91F8-E68EE204F4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F95D20-2875-4E2E-B49A-9D0E5CE3140F}" type="datetimeFigureOut">
              <a:rPr lang="en-US" smtClean="0"/>
              <a:pPr/>
              <a:t>11/14/2008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41743A-368A-42AB-91F8-E68EE204F47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F95D20-2875-4E2E-B49A-9D0E5CE3140F}" type="datetimeFigureOut">
              <a:rPr lang="en-US" smtClean="0"/>
              <a:pPr/>
              <a:t>11/14/2008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41743A-368A-42AB-91F8-E68EE204F4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5.gif"/></Relationships>
</file>

<file path=ppt/slides/_rels/slide1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1219200"/>
          </a:xfrm>
        </p:spPr>
        <p:txBody>
          <a:bodyPr>
            <a:normAutofit/>
          </a:bodyPr>
          <a:lstStyle/>
          <a:p>
            <a:r>
              <a:rPr lang="en-US" sz="3600" b="1" dirty="0" smtClean="0">
                <a:latin typeface="Comic Sans MS" pitchFamily="66" charset="0"/>
              </a:rPr>
              <a:t>PLANT TISSUES-1</a:t>
            </a:r>
            <a:r>
              <a:rPr lang="en-US" dirty="0" smtClean="0"/>
              <a:t/>
            </a:r>
            <a:br>
              <a:rPr lang="en-US" dirty="0" smtClean="0"/>
            </a:br>
            <a:r>
              <a:rPr lang="en-US" sz="2800" b="1" dirty="0" smtClean="0">
                <a:solidFill>
                  <a:srgbClr val="B00000"/>
                </a:solidFill>
                <a:latin typeface="Comic Sans MS" pitchFamily="66" charset="0"/>
              </a:rPr>
              <a:t>Tissue Systems &amp; </a:t>
            </a:r>
            <a:r>
              <a:rPr lang="en-US" sz="2800" b="1" dirty="0" err="1" smtClean="0">
                <a:solidFill>
                  <a:srgbClr val="B00000"/>
                </a:solidFill>
                <a:latin typeface="Comic Sans MS" pitchFamily="66" charset="0"/>
              </a:rPr>
              <a:t>Meristematic</a:t>
            </a:r>
            <a:r>
              <a:rPr lang="en-US" sz="2800" b="1" dirty="0" smtClean="0">
                <a:solidFill>
                  <a:srgbClr val="B00000"/>
                </a:solidFill>
                <a:latin typeface="Comic Sans MS" pitchFamily="66" charset="0"/>
              </a:rPr>
              <a:t> Tissues</a:t>
            </a:r>
            <a:endParaRPr lang="en-US" sz="2800" b="1" dirty="0">
              <a:solidFill>
                <a:srgbClr val="B00000"/>
              </a:solidFill>
              <a:latin typeface="Comic Sans MS" pitchFamily="66" charset="0"/>
            </a:endParaRPr>
          </a:p>
        </p:txBody>
      </p:sp>
      <p:sp>
        <p:nvSpPr>
          <p:cNvPr id="3" name="Subtitle 2"/>
          <p:cNvSpPr>
            <a:spLocks noGrp="1"/>
          </p:cNvSpPr>
          <p:nvPr>
            <p:ph type="subTitle" idx="1"/>
          </p:nvPr>
        </p:nvSpPr>
        <p:spPr>
          <a:xfrm>
            <a:off x="1371600" y="5334000"/>
            <a:ext cx="6400800" cy="1905000"/>
          </a:xfrm>
        </p:spPr>
        <p:txBody>
          <a:bodyPr>
            <a:normAutofit/>
          </a:bodyPr>
          <a:lstStyle/>
          <a:p>
            <a:pPr>
              <a:defRPr/>
            </a:pPr>
            <a:r>
              <a:rPr lang="en-US" sz="1400" b="1" smtClean="0">
                <a:solidFill>
                  <a:srgbClr val="06060A"/>
                </a:solidFill>
                <a:latin typeface="Comic Sans MS" pitchFamily="66" charset="0"/>
              </a:rPr>
              <a:t>A </a:t>
            </a:r>
            <a:r>
              <a:rPr lang="en-US" sz="1400" b="1" dirty="0" smtClean="0">
                <a:solidFill>
                  <a:srgbClr val="06060A"/>
                </a:solidFill>
                <a:latin typeface="Comic Sans MS" pitchFamily="66" charset="0"/>
              </a:rPr>
              <a:t>Presentation for Class IX by</a:t>
            </a:r>
          </a:p>
          <a:p>
            <a:pPr>
              <a:defRPr/>
            </a:pPr>
            <a:r>
              <a:rPr lang="en-US" sz="1400" b="1" dirty="0" smtClean="0">
                <a:solidFill>
                  <a:srgbClr val="06060A"/>
                </a:solidFill>
                <a:latin typeface="Comic Sans MS" pitchFamily="66" charset="0"/>
              </a:rPr>
              <a:t>Vandana Aggarwal</a:t>
            </a:r>
          </a:p>
          <a:p>
            <a:pPr>
              <a:defRPr/>
            </a:pPr>
            <a:r>
              <a:rPr lang="en-US" sz="1400" b="1" dirty="0" smtClean="0">
                <a:solidFill>
                  <a:srgbClr val="06060A"/>
                </a:solidFill>
                <a:latin typeface="Comic Sans MS" pitchFamily="66" charset="0"/>
              </a:rPr>
              <a:t>Lecturer in Botany,</a:t>
            </a:r>
          </a:p>
          <a:p>
            <a:pPr>
              <a:defRPr/>
            </a:pPr>
            <a:r>
              <a:rPr lang="en-US" sz="1400" b="1" dirty="0" smtClean="0">
                <a:solidFill>
                  <a:srgbClr val="06060A"/>
                </a:solidFill>
                <a:latin typeface="Comic Sans MS" pitchFamily="66" charset="0"/>
              </a:rPr>
              <a:t>Govt. College of Education , </a:t>
            </a:r>
          </a:p>
          <a:p>
            <a:pPr>
              <a:defRPr/>
            </a:pPr>
            <a:r>
              <a:rPr lang="en-US" sz="1400" b="1" dirty="0" smtClean="0">
                <a:solidFill>
                  <a:srgbClr val="06060A"/>
                </a:solidFill>
                <a:latin typeface="Comic Sans MS" pitchFamily="66" charset="0"/>
              </a:rPr>
              <a:t>Chandigarh.</a:t>
            </a:r>
          </a:p>
          <a:p>
            <a:endParaRPr lang="en-US" sz="1400" dirty="0"/>
          </a:p>
        </p:txBody>
      </p:sp>
      <p:pic>
        <p:nvPicPr>
          <p:cNvPr id="4" name="Picture 4" descr="j0233959"/>
          <p:cNvPicPr>
            <a:picLocks noChangeAspect="1" noChangeArrowheads="1"/>
          </p:cNvPicPr>
          <p:nvPr/>
        </p:nvPicPr>
        <p:blipFill>
          <a:blip r:embed="rId2"/>
          <a:srcRect/>
          <a:stretch>
            <a:fillRect/>
          </a:stretch>
        </p:blipFill>
        <p:spPr bwMode="auto">
          <a:xfrm>
            <a:off x="2438400" y="990600"/>
            <a:ext cx="3962400" cy="3276600"/>
          </a:xfrm>
          <a:prstGeom prst="rect">
            <a:avLst/>
          </a:prstGeom>
          <a:noFill/>
        </p:spPr>
      </p:pic>
      <p:pic>
        <p:nvPicPr>
          <p:cNvPr id="5" name="Picture 25"/>
          <p:cNvPicPr>
            <a:picLocks noChangeAspect="1" noChangeArrowheads="1"/>
          </p:cNvPicPr>
          <p:nvPr/>
        </p:nvPicPr>
        <p:blipFill>
          <a:blip r:embed="rId3"/>
          <a:srcRect/>
          <a:stretch>
            <a:fillRect/>
          </a:stretch>
        </p:blipFill>
        <p:spPr bwMode="auto">
          <a:xfrm>
            <a:off x="0" y="1828800"/>
            <a:ext cx="2033588" cy="2295525"/>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3" name="TextBox 2"/>
          <p:cNvSpPr txBox="1"/>
          <p:nvPr/>
        </p:nvSpPr>
        <p:spPr>
          <a:xfrm>
            <a:off x="0" y="3048000"/>
            <a:ext cx="5715000" cy="1446550"/>
          </a:xfrm>
          <a:prstGeom prst="rect">
            <a:avLst/>
          </a:prstGeom>
          <a:noFill/>
        </p:spPr>
        <p:txBody>
          <a:bodyPr wrap="square" rtlCol="0">
            <a:spAutoFit/>
          </a:bodyPr>
          <a:lstStyle/>
          <a:p>
            <a:pPr marL="342900" indent="-342900">
              <a:buAutoNum type="arabicPeriod"/>
            </a:pPr>
            <a:endParaRPr lang="en-US" sz="1700" b="1" dirty="0" smtClean="0">
              <a:latin typeface="Comic Sans MS" pitchFamily="66" charset="0"/>
            </a:endParaRPr>
          </a:p>
          <a:p>
            <a:pPr marL="342900" indent="-342900"/>
            <a:endParaRPr lang="en-US" sz="1700" b="1" dirty="0" smtClean="0">
              <a:latin typeface="Comic Sans MS" pitchFamily="66" charset="0"/>
            </a:endParaRPr>
          </a:p>
          <a:p>
            <a:pPr marL="342900" indent="-342900" algn="just"/>
            <a:endParaRPr lang="en-US" b="1" dirty="0" smtClean="0">
              <a:latin typeface="Comic Sans MS" pitchFamily="66" charset="0"/>
            </a:endParaRPr>
          </a:p>
          <a:p>
            <a:pPr marL="342900" indent="-342900" algn="just"/>
            <a:endParaRPr lang="en-US" b="1" dirty="0" smtClean="0">
              <a:latin typeface="Comic Sans MS" pitchFamily="66" charset="0"/>
            </a:endParaRPr>
          </a:p>
          <a:p>
            <a:pPr marL="342900" indent="-342900" algn="just"/>
            <a:r>
              <a:rPr lang="en-US" b="1" dirty="0" smtClean="0">
                <a:latin typeface="Comic Sans MS" pitchFamily="66" charset="0"/>
              </a:rPr>
              <a:t>    </a:t>
            </a:r>
            <a:endParaRPr lang="en-US" b="1" dirty="0">
              <a:latin typeface="Comic Sans MS" pitchFamily="66" charset="0"/>
            </a:endParaRPr>
          </a:p>
        </p:txBody>
      </p:sp>
      <p:sp>
        <p:nvSpPr>
          <p:cNvPr id="16" name="Rectangle 15"/>
          <p:cNvSpPr/>
          <p:nvPr/>
        </p:nvSpPr>
        <p:spPr>
          <a:xfrm>
            <a:off x="1981200" y="152400"/>
            <a:ext cx="4200189" cy="523220"/>
          </a:xfrm>
          <a:prstGeom prst="rect">
            <a:avLst/>
          </a:prstGeom>
        </p:spPr>
        <p:txBody>
          <a:bodyPr wrap="none">
            <a:spAutoFit/>
          </a:bodyPr>
          <a:lstStyle/>
          <a:p>
            <a:r>
              <a:rPr lang="en-US" sz="2800" b="1" dirty="0" smtClean="0">
                <a:solidFill>
                  <a:srgbClr val="B00000"/>
                </a:solidFill>
                <a:latin typeface="Comic Sans MS" pitchFamily="66" charset="0"/>
              </a:rPr>
              <a:t> Ground Tissue System</a:t>
            </a:r>
            <a:endParaRPr lang="en-US" sz="2800" dirty="0"/>
          </a:p>
        </p:txBody>
      </p:sp>
      <p:sp>
        <p:nvSpPr>
          <p:cNvPr id="17" name="Rectangle 16"/>
          <p:cNvSpPr/>
          <p:nvPr/>
        </p:nvSpPr>
        <p:spPr>
          <a:xfrm>
            <a:off x="1524000" y="990600"/>
            <a:ext cx="5715000" cy="3693319"/>
          </a:xfrm>
          <a:prstGeom prst="rect">
            <a:avLst/>
          </a:prstGeom>
        </p:spPr>
        <p:txBody>
          <a:bodyPr wrap="square" anchor="b">
            <a:spAutoFit/>
          </a:bodyPr>
          <a:lstStyle/>
          <a:p>
            <a:pPr marL="342900" indent="-342900">
              <a:buFont typeface="Wingdings" pitchFamily="2" charset="2"/>
              <a:buChar char="§"/>
            </a:pPr>
            <a:r>
              <a:rPr lang="en-US" sz="2400" b="1" dirty="0" smtClean="0">
                <a:latin typeface="Comic Sans MS" pitchFamily="66" charset="0"/>
              </a:rPr>
              <a:t>Ground tissue of the stem (called pith and     cortex) develops support cells to hold the young plant upright</a:t>
            </a:r>
          </a:p>
          <a:p>
            <a:pPr marL="342900" indent="-342900"/>
            <a:endParaRPr lang="en-US" sz="2400" b="1" dirty="0" smtClean="0">
              <a:latin typeface="Comic Sans MS" pitchFamily="66" charset="0"/>
            </a:endParaRPr>
          </a:p>
          <a:p>
            <a:pPr marL="342900" indent="-342900">
              <a:buFont typeface="Wingdings" pitchFamily="2" charset="2"/>
              <a:buChar char="§"/>
            </a:pPr>
            <a:endParaRPr lang="en-US" sz="2400" b="1" dirty="0" smtClean="0">
              <a:latin typeface="Comic Sans MS" pitchFamily="66" charset="0"/>
            </a:endParaRPr>
          </a:p>
          <a:p>
            <a:pPr>
              <a:buFont typeface="Wingdings" pitchFamily="2" charset="2"/>
              <a:buChar char="§"/>
            </a:pPr>
            <a:r>
              <a:rPr lang="en-US" sz="2400" b="1" dirty="0" smtClean="0">
                <a:latin typeface="Comic Sans MS" pitchFamily="66" charset="0"/>
              </a:rPr>
              <a:t> Ground tissue of the root (also called cortex) often stores energy- rich carbohydrates</a:t>
            </a:r>
          </a:p>
          <a:p>
            <a:pPr marL="342900" indent="-342900"/>
            <a:r>
              <a:rPr lang="en-US" b="1" dirty="0" smtClean="0">
                <a:latin typeface="Comic Sans MS" pitchFamily="66" charset="0"/>
              </a:rPr>
              <a:t> </a:t>
            </a:r>
            <a:endParaRPr lang="en-US" dirty="0"/>
          </a:p>
        </p:txBody>
      </p:sp>
      <p:pic>
        <p:nvPicPr>
          <p:cNvPr id="21" name="Picture 20" descr="flowers32.gif"/>
          <p:cNvPicPr>
            <a:picLocks noChangeAspect="1"/>
          </p:cNvPicPr>
          <p:nvPr/>
        </p:nvPicPr>
        <p:blipFill>
          <a:blip r:embed="rId3"/>
          <a:stretch>
            <a:fillRect/>
          </a:stretch>
        </p:blipFill>
        <p:spPr>
          <a:xfrm>
            <a:off x="7620000" y="4724400"/>
            <a:ext cx="1095375" cy="1095375"/>
          </a:xfrm>
          <a:prstGeom prst="rect">
            <a:avLst/>
          </a:prstGeom>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3" name="Title 2"/>
          <p:cNvSpPr>
            <a:spLocks noGrp="1"/>
          </p:cNvSpPr>
          <p:nvPr>
            <p:ph type="title"/>
          </p:nvPr>
        </p:nvSpPr>
        <p:spPr>
          <a:xfrm>
            <a:off x="2286000" y="838200"/>
            <a:ext cx="3886200" cy="762000"/>
          </a:xfrm>
        </p:spPr>
        <p:txBody>
          <a:bodyPr>
            <a:normAutofit/>
          </a:bodyPr>
          <a:lstStyle/>
          <a:p>
            <a:r>
              <a:rPr lang="en-US" sz="3200" b="1" dirty="0" smtClean="0">
                <a:latin typeface="Comic Sans MS" pitchFamily="66" charset="0"/>
              </a:rPr>
              <a:t>Plant Tissues</a:t>
            </a:r>
            <a:endParaRPr lang="en-US" sz="3200" dirty="0"/>
          </a:p>
        </p:txBody>
      </p:sp>
      <p:sp>
        <p:nvSpPr>
          <p:cNvPr id="4" name="Content Placeholder 3"/>
          <p:cNvSpPr>
            <a:spLocks noGrp="1"/>
          </p:cNvSpPr>
          <p:nvPr>
            <p:ph idx="1"/>
          </p:nvPr>
        </p:nvSpPr>
        <p:spPr>
          <a:xfrm>
            <a:off x="304800" y="1828800"/>
            <a:ext cx="8534400" cy="3657600"/>
          </a:xfrm>
        </p:spPr>
        <p:txBody>
          <a:bodyPr>
            <a:normAutofit fontScale="85000" lnSpcReduction="20000"/>
          </a:bodyPr>
          <a:lstStyle/>
          <a:p>
            <a:pPr>
              <a:buNone/>
            </a:pPr>
            <a:r>
              <a:rPr lang="en-US" b="1" dirty="0" smtClean="0">
                <a:latin typeface="Comic Sans MS" pitchFamily="66" charset="0"/>
              </a:rPr>
              <a:t> On the basis of their ability to divide and produce new cells, plant tissues are basically of two types:</a:t>
            </a:r>
          </a:p>
          <a:p>
            <a:endParaRPr lang="en-US" b="1" dirty="0" smtClean="0">
              <a:latin typeface="Comic Sans MS" pitchFamily="66" charset="0"/>
            </a:endParaRPr>
          </a:p>
          <a:p>
            <a:pPr marL="457200" indent="-457200">
              <a:buAutoNum type="arabicPeriod"/>
            </a:pPr>
            <a:r>
              <a:rPr lang="en-US" b="1" dirty="0" smtClean="0">
                <a:solidFill>
                  <a:srgbClr val="B00000"/>
                </a:solidFill>
                <a:latin typeface="Comic Sans MS" pitchFamily="66" charset="0"/>
              </a:rPr>
              <a:t>Meristematic Tissue </a:t>
            </a:r>
            <a:r>
              <a:rPr lang="en-US" b="1" dirty="0" smtClean="0">
                <a:latin typeface="Comic Sans MS" pitchFamily="66" charset="0"/>
              </a:rPr>
              <a:t>(composed of cells capable of cell division).</a:t>
            </a:r>
          </a:p>
          <a:p>
            <a:pPr marL="457200" indent="-457200">
              <a:buAutoNum type="arabicPeriod"/>
            </a:pPr>
            <a:endParaRPr lang="en-US" b="1" dirty="0" smtClean="0">
              <a:latin typeface="Comic Sans MS" pitchFamily="66" charset="0"/>
            </a:endParaRPr>
          </a:p>
          <a:p>
            <a:pPr>
              <a:buNone/>
            </a:pPr>
            <a:r>
              <a:rPr lang="en-US" b="1" dirty="0" smtClean="0">
                <a:latin typeface="Comic Sans MS" pitchFamily="66" charset="0"/>
              </a:rPr>
              <a:t>2. </a:t>
            </a:r>
            <a:r>
              <a:rPr lang="en-US" b="1" dirty="0" smtClean="0">
                <a:solidFill>
                  <a:srgbClr val="B00000"/>
                </a:solidFill>
                <a:latin typeface="Comic Sans MS" pitchFamily="66" charset="0"/>
              </a:rPr>
              <a:t>Permanent Tissue </a:t>
            </a:r>
            <a:r>
              <a:rPr lang="en-US" b="1" dirty="0" smtClean="0">
                <a:latin typeface="Comic Sans MS" pitchFamily="66" charset="0"/>
              </a:rPr>
              <a:t>(composed of cells incapable of cell division).</a:t>
            </a:r>
          </a:p>
          <a:p>
            <a:endParaRPr lang="en-US" dirty="0"/>
          </a:p>
        </p:txBody>
      </p:sp>
      <p:pic>
        <p:nvPicPr>
          <p:cNvPr id="8" name="Picture 7" descr="5301164.gif?lilly_mothers_day_sm_nwm"/>
          <p:cNvPicPr>
            <a:picLocks noChangeAspect="1"/>
          </p:cNvPicPr>
          <p:nvPr/>
        </p:nvPicPr>
        <p:blipFill>
          <a:blip r:embed="rId3"/>
          <a:stretch>
            <a:fillRect/>
          </a:stretch>
        </p:blipFill>
        <p:spPr>
          <a:xfrm rot="10800000">
            <a:off x="3276600" y="0"/>
            <a:ext cx="857250" cy="857250"/>
          </a:xfrm>
          <a:prstGeom prst="rect">
            <a:avLst/>
          </a:prstGeom>
        </p:spPr>
      </p:pic>
      <p:pic>
        <p:nvPicPr>
          <p:cNvPr id="20" name="Picture 19" descr="5301164.gif?lilly_mothers_day_sm_nwm"/>
          <p:cNvPicPr>
            <a:picLocks noChangeAspect="1"/>
          </p:cNvPicPr>
          <p:nvPr/>
        </p:nvPicPr>
        <p:blipFill>
          <a:blip r:embed="rId3"/>
          <a:stretch>
            <a:fillRect/>
          </a:stretch>
        </p:blipFill>
        <p:spPr>
          <a:xfrm rot="10800000">
            <a:off x="4114800" y="0"/>
            <a:ext cx="857250" cy="857250"/>
          </a:xfrm>
          <a:prstGeom prst="rect">
            <a:avLst/>
          </a:prstGeom>
        </p:spPr>
      </p:pic>
      <p:pic>
        <p:nvPicPr>
          <p:cNvPr id="21" name="Picture 20" descr="5301164.gif?lilly_mothers_day_sm_nwm"/>
          <p:cNvPicPr>
            <a:picLocks noChangeAspect="1"/>
          </p:cNvPicPr>
          <p:nvPr/>
        </p:nvPicPr>
        <p:blipFill>
          <a:blip r:embed="rId3"/>
          <a:stretch>
            <a:fillRect/>
          </a:stretch>
        </p:blipFill>
        <p:spPr>
          <a:xfrm rot="10800000">
            <a:off x="4953000" y="0"/>
            <a:ext cx="857250" cy="857250"/>
          </a:xfrm>
          <a:prstGeom prst="rect">
            <a:avLst/>
          </a:prstGeom>
        </p:spPr>
      </p:pic>
      <p:pic>
        <p:nvPicPr>
          <p:cNvPr id="22" name="Picture 21" descr="5301164.gif?lilly_mothers_day_sm_nwm"/>
          <p:cNvPicPr>
            <a:picLocks noChangeAspect="1"/>
          </p:cNvPicPr>
          <p:nvPr/>
        </p:nvPicPr>
        <p:blipFill>
          <a:blip r:embed="rId3"/>
          <a:stretch>
            <a:fillRect/>
          </a:stretch>
        </p:blipFill>
        <p:spPr>
          <a:xfrm rot="10800000">
            <a:off x="5791200" y="0"/>
            <a:ext cx="857250" cy="857250"/>
          </a:xfrm>
          <a:prstGeom prst="rect">
            <a:avLst/>
          </a:prstGeom>
        </p:spPr>
      </p:pic>
      <p:pic>
        <p:nvPicPr>
          <p:cNvPr id="23" name="Picture 22" descr="5301164.gif?lilly_mothers_day_sm_nwm"/>
          <p:cNvPicPr>
            <a:picLocks noChangeAspect="1"/>
          </p:cNvPicPr>
          <p:nvPr/>
        </p:nvPicPr>
        <p:blipFill>
          <a:blip r:embed="rId3"/>
          <a:stretch>
            <a:fillRect/>
          </a:stretch>
        </p:blipFill>
        <p:spPr>
          <a:xfrm rot="10800000">
            <a:off x="6629400" y="0"/>
            <a:ext cx="857250" cy="857250"/>
          </a:xfrm>
          <a:prstGeom prst="rect">
            <a:avLst/>
          </a:prstGeom>
        </p:spPr>
      </p:pic>
      <p:pic>
        <p:nvPicPr>
          <p:cNvPr id="24" name="Picture 23" descr="5301164.gif?lilly_mothers_day_sm_nwm"/>
          <p:cNvPicPr>
            <a:picLocks noChangeAspect="1"/>
          </p:cNvPicPr>
          <p:nvPr/>
        </p:nvPicPr>
        <p:blipFill>
          <a:blip r:embed="rId3"/>
          <a:stretch>
            <a:fillRect/>
          </a:stretch>
        </p:blipFill>
        <p:spPr>
          <a:xfrm rot="10800000">
            <a:off x="7467600" y="0"/>
            <a:ext cx="857250" cy="857250"/>
          </a:xfrm>
          <a:prstGeom prst="rect">
            <a:avLst/>
          </a:prstGeom>
        </p:spPr>
      </p:pic>
      <p:pic>
        <p:nvPicPr>
          <p:cNvPr id="25" name="Picture 24" descr="5301164.gif?lilly_mothers_day_sm_nwm"/>
          <p:cNvPicPr>
            <a:picLocks noChangeAspect="1"/>
          </p:cNvPicPr>
          <p:nvPr/>
        </p:nvPicPr>
        <p:blipFill>
          <a:blip r:embed="rId3"/>
          <a:stretch>
            <a:fillRect/>
          </a:stretch>
        </p:blipFill>
        <p:spPr>
          <a:xfrm rot="10800000">
            <a:off x="8286750" y="0"/>
            <a:ext cx="857250" cy="857250"/>
          </a:xfrm>
          <a:prstGeom prst="rect">
            <a:avLst/>
          </a:prstGeom>
        </p:spPr>
      </p:pic>
      <p:pic>
        <p:nvPicPr>
          <p:cNvPr id="26" name="Picture 25" descr="5301164.gif?lilly_mothers_day_sm_nwm"/>
          <p:cNvPicPr>
            <a:picLocks noChangeAspect="1"/>
          </p:cNvPicPr>
          <p:nvPr/>
        </p:nvPicPr>
        <p:blipFill>
          <a:blip r:embed="rId3"/>
          <a:stretch>
            <a:fillRect/>
          </a:stretch>
        </p:blipFill>
        <p:spPr>
          <a:xfrm rot="10800000">
            <a:off x="0" y="0"/>
            <a:ext cx="857250" cy="857250"/>
          </a:xfrm>
          <a:prstGeom prst="rect">
            <a:avLst/>
          </a:prstGeom>
        </p:spPr>
      </p:pic>
      <p:pic>
        <p:nvPicPr>
          <p:cNvPr id="27" name="Picture 26" descr="5301164.gif?lilly_mothers_day_sm_nwm"/>
          <p:cNvPicPr>
            <a:picLocks noChangeAspect="1"/>
          </p:cNvPicPr>
          <p:nvPr/>
        </p:nvPicPr>
        <p:blipFill>
          <a:blip r:embed="rId3"/>
          <a:stretch>
            <a:fillRect/>
          </a:stretch>
        </p:blipFill>
        <p:spPr>
          <a:xfrm rot="10800000">
            <a:off x="1676400" y="0"/>
            <a:ext cx="857250" cy="857250"/>
          </a:xfrm>
          <a:prstGeom prst="rect">
            <a:avLst/>
          </a:prstGeom>
        </p:spPr>
      </p:pic>
      <p:pic>
        <p:nvPicPr>
          <p:cNvPr id="28" name="Picture 27" descr="5301164.gif?lilly_mothers_day_sm_nwm"/>
          <p:cNvPicPr>
            <a:picLocks noChangeAspect="1"/>
          </p:cNvPicPr>
          <p:nvPr/>
        </p:nvPicPr>
        <p:blipFill>
          <a:blip r:embed="rId3"/>
          <a:stretch>
            <a:fillRect/>
          </a:stretch>
        </p:blipFill>
        <p:spPr>
          <a:xfrm rot="10800000">
            <a:off x="2438400" y="0"/>
            <a:ext cx="857250" cy="857250"/>
          </a:xfrm>
          <a:prstGeom prst="rect">
            <a:avLst/>
          </a:prstGeom>
        </p:spPr>
      </p:pic>
      <p:pic>
        <p:nvPicPr>
          <p:cNvPr id="29" name="Picture 28" descr="5301164.gif?lilly_mothers_day_sm_nwm"/>
          <p:cNvPicPr>
            <a:picLocks noChangeAspect="1"/>
          </p:cNvPicPr>
          <p:nvPr/>
        </p:nvPicPr>
        <p:blipFill>
          <a:blip r:embed="rId3"/>
          <a:stretch>
            <a:fillRect/>
          </a:stretch>
        </p:blipFill>
        <p:spPr>
          <a:xfrm rot="10800000">
            <a:off x="838200" y="0"/>
            <a:ext cx="857250" cy="857250"/>
          </a:xfrm>
          <a:prstGeom prst="rect">
            <a:avLst/>
          </a:prstGeom>
        </p:spPr>
      </p:pic>
      <p:pic>
        <p:nvPicPr>
          <p:cNvPr id="30" name="Picture 6" descr="multi_flowerline.gif"/>
          <p:cNvPicPr>
            <a:picLocks noChangeAspect="1"/>
          </p:cNvPicPr>
          <p:nvPr/>
        </p:nvPicPr>
        <p:blipFill>
          <a:blip r:embed="rId4"/>
          <a:srcRect/>
          <a:stretch>
            <a:fillRect/>
          </a:stretch>
        </p:blipFill>
        <p:spPr bwMode="auto">
          <a:xfrm>
            <a:off x="2438400" y="5943600"/>
            <a:ext cx="3771900" cy="762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srcRect/>
          <a:stretch>
            <a:fillRect/>
          </a:stretch>
        </p:blipFill>
        <p:spPr bwMode="auto">
          <a:xfrm>
            <a:off x="0" y="0"/>
            <a:ext cx="9144000" cy="7696200"/>
          </a:xfrm>
          <a:prstGeom prst="rect">
            <a:avLst/>
          </a:prstGeom>
          <a:noFill/>
          <a:ln w="9525">
            <a:noFill/>
            <a:miter lim="800000"/>
            <a:headEnd/>
            <a:tailEnd/>
          </a:ln>
          <a:effectLst/>
        </p:spPr>
      </p:pic>
      <p:pic>
        <p:nvPicPr>
          <p:cNvPr id="5" name="Picture 4" descr="4950785.gif?daisies_waving_sm_wm"/>
          <p:cNvPicPr>
            <a:picLocks noChangeAspect="1"/>
          </p:cNvPicPr>
          <p:nvPr/>
        </p:nvPicPr>
        <p:blipFill>
          <a:blip r:embed="rId4"/>
          <a:stretch>
            <a:fillRect/>
          </a:stretch>
        </p:blipFill>
        <p:spPr>
          <a:xfrm>
            <a:off x="8153400" y="6553200"/>
            <a:ext cx="857250" cy="857250"/>
          </a:xfrm>
          <a:prstGeom prst="rect">
            <a:avLst/>
          </a:prstGeom>
        </p:spPr>
      </p:pic>
      <p:pic>
        <p:nvPicPr>
          <p:cNvPr id="7" name="Picture 6" descr="4950785.gif?daisies_waving_sm_wm"/>
          <p:cNvPicPr>
            <a:picLocks noChangeAspect="1"/>
          </p:cNvPicPr>
          <p:nvPr/>
        </p:nvPicPr>
        <p:blipFill>
          <a:blip r:embed="rId4"/>
          <a:stretch>
            <a:fillRect/>
          </a:stretch>
        </p:blipFill>
        <p:spPr>
          <a:xfrm>
            <a:off x="7391400" y="6553200"/>
            <a:ext cx="857250" cy="857250"/>
          </a:xfrm>
          <a:prstGeom prst="rect">
            <a:avLst/>
          </a:prstGeom>
        </p:spPr>
      </p:pic>
      <p:pic>
        <p:nvPicPr>
          <p:cNvPr id="8" name="Picture 7" descr="4950785.gif?daisies_waving_sm_wm"/>
          <p:cNvPicPr>
            <a:picLocks noChangeAspect="1"/>
          </p:cNvPicPr>
          <p:nvPr/>
        </p:nvPicPr>
        <p:blipFill>
          <a:blip r:embed="rId4"/>
          <a:stretch>
            <a:fillRect/>
          </a:stretch>
        </p:blipFill>
        <p:spPr>
          <a:xfrm>
            <a:off x="6553200" y="6553200"/>
            <a:ext cx="857250" cy="857250"/>
          </a:xfrm>
          <a:prstGeom prst="rect">
            <a:avLst/>
          </a:prstGeom>
        </p:spPr>
      </p:pic>
      <p:pic>
        <p:nvPicPr>
          <p:cNvPr id="9" name="Picture 8" descr="4950785.gif?daisies_waving_sm_wm"/>
          <p:cNvPicPr>
            <a:picLocks noChangeAspect="1"/>
          </p:cNvPicPr>
          <p:nvPr/>
        </p:nvPicPr>
        <p:blipFill>
          <a:blip r:embed="rId4"/>
          <a:stretch>
            <a:fillRect/>
          </a:stretch>
        </p:blipFill>
        <p:spPr>
          <a:xfrm>
            <a:off x="5715000" y="6553200"/>
            <a:ext cx="857250" cy="857250"/>
          </a:xfrm>
          <a:prstGeom prst="rect">
            <a:avLst/>
          </a:prstGeom>
        </p:spPr>
      </p:pic>
      <p:pic>
        <p:nvPicPr>
          <p:cNvPr id="10" name="Picture 9" descr="4950785.gif?daisies_waving_sm_wm"/>
          <p:cNvPicPr>
            <a:picLocks noChangeAspect="1"/>
          </p:cNvPicPr>
          <p:nvPr/>
        </p:nvPicPr>
        <p:blipFill>
          <a:blip r:embed="rId4"/>
          <a:stretch>
            <a:fillRect/>
          </a:stretch>
        </p:blipFill>
        <p:spPr>
          <a:xfrm>
            <a:off x="4876800" y="6553200"/>
            <a:ext cx="857250" cy="857250"/>
          </a:xfrm>
          <a:prstGeom prst="rect">
            <a:avLst/>
          </a:prstGeom>
        </p:spPr>
      </p:pic>
      <p:pic>
        <p:nvPicPr>
          <p:cNvPr id="11" name="Picture 10" descr="4950785.gif?daisies_waving_sm_wm"/>
          <p:cNvPicPr>
            <a:picLocks noChangeAspect="1"/>
          </p:cNvPicPr>
          <p:nvPr/>
        </p:nvPicPr>
        <p:blipFill>
          <a:blip r:embed="rId4"/>
          <a:stretch>
            <a:fillRect/>
          </a:stretch>
        </p:blipFill>
        <p:spPr>
          <a:xfrm>
            <a:off x="4114800" y="6553200"/>
            <a:ext cx="857250" cy="857250"/>
          </a:xfrm>
          <a:prstGeom prst="rect">
            <a:avLst/>
          </a:prstGeom>
        </p:spPr>
      </p:pic>
      <p:pic>
        <p:nvPicPr>
          <p:cNvPr id="12" name="Picture 11" descr="4950785.gif?daisies_waving_sm_wm"/>
          <p:cNvPicPr>
            <a:picLocks noChangeAspect="1"/>
          </p:cNvPicPr>
          <p:nvPr/>
        </p:nvPicPr>
        <p:blipFill>
          <a:blip r:embed="rId4"/>
          <a:stretch>
            <a:fillRect/>
          </a:stretch>
        </p:blipFill>
        <p:spPr>
          <a:xfrm>
            <a:off x="838200" y="6553200"/>
            <a:ext cx="857250" cy="857250"/>
          </a:xfrm>
          <a:prstGeom prst="rect">
            <a:avLst/>
          </a:prstGeom>
        </p:spPr>
      </p:pic>
      <p:pic>
        <p:nvPicPr>
          <p:cNvPr id="13" name="Picture 12" descr="4950785.gif?daisies_waving_sm_wm"/>
          <p:cNvPicPr>
            <a:picLocks noChangeAspect="1"/>
          </p:cNvPicPr>
          <p:nvPr/>
        </p:nvPicPr>
        <p:blipFill>
          <a:blip r:embed="rId4"/>
          <a:stretch>
            <a:fillRect/>
          </a:stretch>
        </p:blipFill>
        <p:spPr>
          <a:xfrm>
            <a:off x="1676400" y="6553200"/>
            <a:ext cx="857250" cy="857250"/>
          </a:xfrm>
          <a:prstGeom prst="rect">
            <a:avLst/>
          </a:prstGeom>
        </p:spPr>
      </p:pic>
      <p:pic>
        <p:nvPicPr>
          <p:cNvPr id="14" name="Picture 13" descr="4950785.gif?daisies_waving_sm_wm"/>
          <p:cNvPicPr>
            <a:picLocks noChangeAspect="1"/>
          </p:cNvPicPr>
          <p:nvPr/>
        </p:nvPicPr>
        <p:blipFill>
          <a:blip r:embed="rId4"/>
          <a:stretch>
            <a:fillRect/>
          </a:stretch>
        </p:blipFill>
        <p:spPr>
          <a:xfrm>
            <a:off x="2514600" y="6553200"/>
            <a:ext cx="857250" cy="857250"/>
          </a:xfrm>
          <a:prstGeom prst="rect">
            <a:avLst/>
          </a:prstGeom>
        </p:spPr>
      </p:pic>
      <p:pic>
        <p:nvPicPr>
          <p:cNvPr id="15" name="Picture 14" descr="4950785.gif?daisies_waving_sm_wm"/>
          <p:cNvPicPr>
            <a:picLocks noChangeAspect="1"/>
          </p:cNvPicPr>
          <p:nvPr/>
        </p:nvPicPr>
        <p:blipFill>
          <a:blip r:embed="rId4"/>
          <a:stretch>
            <a:fillRect/>
          </a:stretch>
        </p:blipFill>
        <p:spPr>
          <a:xfrm>
            <a:off x="3276600" y="6553200"/>
            <a:ext cx="857250" cy="857250"/>
          </a:xfrm>
          <a:prstGeom prst="rect">
            <a:avLst/>
          </a:prstGeom>
        </p:spPr>
      </p:pic>
      <p:pic>
        <p:nvPicPr>
          <p:cNvPr id="16" name="Picture 15" descr="4950785.gif?daisies_waving_sm_wm"/>
          <p:cNvPicPr>
            <a:picLocks noChangeAspect="1"/>
          </p:cNvPicPr>
          <p:nvPr/>
        </p:nvPicPr>
        <p:blipFill>
          <a:blip r:embed="rId4"/>
          <a:stretch>
            <a:fillRect/>
          </a:stretch>
        </p:blipFill>
        <p:spPr>
          <a:xfrm>
            <a:off x="0" y="6553200"/>
            <a:ext cx="857250" cy="857250"/>
          </a:xfrm>
          <a:prstGeom prst="rect">
            <a:avLst/>
          </a:prstGeom>
        </p:spPr>
      </p:pic>
      <p:sp>
        <p:nvSpPr>
          <p:cNvPr id="17" name="Rectangle 16"/>
          <p:cNvSpPr/>
          <p:nvPr/>
        </p:nvSpPr>
        <p:spPr>
          <a:xfrm>
            <a:off x="609600" y="685800"/>
            <a:ext cx="7924800" cy="4524315"/>
          </a:xfrm>
          <a:prstGeom prst="rect">
            <a:avLst/>
          </a:prstGeom>
        </p:spPr>
        <p:txBody>
          <a:bodyPr wrap="square">
            <a:spAutoFit/>
          </a:bodyPr>
          <a:lstStyle/>
          <a:p>
            <a:r>
              <a:rPr lang="en-US" sz="2400" b="1" dirty="0" smtClean="0">
                <a:latin typeface="Comic Sans MS" pitchFamily="66" charset="0"/>
              </a:rPr>
              <a:t> Growth in plants includes two stages:</a:t>
            </a:r>
          </a:p>
          <a:p>
            <a:r>
              <a:rPr lang="en-US" sz="2400" b="1" dirty="0" smtClean="0">
                <a:latin typeface="Comic Sans MS" pitchFamily="66" charset="0"/>
              </a:rPr>
              <a:t> </a:t>
            </a:r>
          </a:p>
          <a:p>
            <a:pPr>
              <a:buFont typeface="Arial" pitchFamily="34" charset="0"/>
              <a:buChar char="•"/>
            </a:pPr>
            <a:r>
              <a:rPr lang="en-US" sz="2400" b="1" dirty="0" smtClean="0">
                <a:latin typeface="Comic Sans MS" pitchFamily="66" charset="0"/>
              </a:rPr>
              <a:t>first the production of new cells and, </a:t>
            </a:r>
          </a:p>
          <a:p>
            <a:endParaRPr lang="en-US" sz="2400" b="1" dirty="0" smtClean="0">
              <a:latin typeface="Comic Sans MS" pitchFamily="66" charset="0"/>
            </a:endParaRPr>
          </a:p>
          <a:p>
            <a:pPr>
              <a:buFont typeface="Arial" pitchFamily="34" charset="0"/>
              <a:buChar char="•"/>
            </a:pPr>
            <a:r>
              <a:rPr lang="en-US" sz="2400" b="1" dirty="0" smtClean="0">
                <a:latin typeface="Comic Sans MS" pitchFamily="66" charset="0"/>
              </a:rPr>
              <a:t>secondly the expansion of these cells via uptake of water by the vacuole.</a:t>
            </a:r>
          </a:p>
          <a:p>
            <a:r>
              <a:rPr lang="en-US" sz="2400" b="1" dirty="0" smtClean="0">
                <a:latin typeface="Comic Sans MS" pitchFamily="66" charset="0"/>
              </a:rPr>
              <a:t> </a:t>
            </a:r>
          </a:p>
          <a:p>
            <a:r>
              <a:rPr lang="en-US" sz="2400" b="1" dirty="0" smtClean="0">
                <a:latin typeface="Comic Sans MS" pitchFamily="66" charset="0"/>
              </a:rPr>
              <a:t>Cell division occurs solely in </a:t>
            </a:r>
            <a:r>
              <a:rPr lang="en-US" sz="2400" b="1" dirty="0" err="1" smtClean="0">
                <a:solidFill>
                  <a:srgbClr val="2A0EFA"/>
                </a:solidFill>
                <a:latin typeface="Comic Sans MS" pitchFamily="66" charset="0"/>
              </a:rPr>
              <a:t>meristematic</a:t>
            </a:r>
            <a:r>
              <a:rPr lang="en-US" sz="2400" b="1" dirty="0" smtClean="0">
                <a:solidFill>
                  <a:srgbClr val="2A0EFA"/>
                </a:solidFill>
                <a:latin typeface="Comic Sans MS" pitchFamily="66" charset="0"/>
              </a:rPr>
              <a:t> regions</a:t>
            </a:r>
            <a:r>
              <a:rPr lang="en-US" sz="2400" b="1" dirty="0" smtClean="0">
                <a:latin typeface="Comic Sans MS" pitchFamily="66" charset="0"/>
              </a:rPr>
              <a:t>, while expansion may occur anywhere.</a:t>
            </a:r>
          </a:p>
          <a:p>
            <a:endParaRPr lang="en-US" sz="2400" b="1" dirty="0" smtClean="0">
              <a:latin typeface="Comic Sans MS" pitchFamily="66" charset="0"/>
            </a:endParaRPr>
          </a:p>
          <a:p>
            <a:r>
              <a:rPr lang="en-US" sz="2400" b="1" dirty="0" smtClean="0">
                <a:latin typeface="Comic Sans MS" pitchFamily="66" charset="0"/>
              </a:rPr>
              <a:t>Thus in a single plant there are zones of young dividing cells, maturing cells, and mature cells.</a:t>
            </a:r>
            <a:endParaRPr lang="en-US" sz="2400" b="1" dirty="0">
              <a:latin typeface="Comic Sans MS" pitchFamily="66"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066800" y="0"/>
            <a:ext cx="6248400" cy="868362"/>
          </a:xfrm>
        </p:spPr>
        <p:txBody>
          <a:bodyPr>
            <a:normAutofit/>
          </a:bodyPr>
          <a:lstStyle/>
          <a:p>
            <a:r>
              <a:rPr lang="en-US" sz="2800" b="1" dirty="0" smtClean="0">
                <a:latin typeface="Comic Sans MS" pitchFamily="66" charset="0"/>
              </a:rPr>
              <a:t>Meristematic Tissues</a:t>
            </a:r>
            <a:endParaRPr lang="en-US" sz="2800" b="1" dirty="0">
              <a:latin typeface="Comic Sans MS" pitchFamily="66" charset="0"/>
            </a:endParaRPr>
          </a:p>
        </p:txBody>
      </p:sp>
      <p:sp>
        <p:nvSpPr>
          <p:cNvPr id="4" name="Content Placeholder 3"/>
          <p:cNvSpPr>
            <a:spLocks noGrp="1"/>
          </p:cNvSpPr>
          <p:nvPr>
            <p:ph idx="1"/>
          </p:nvPr>
        </p:nvSpPr>
        <p:spPr>
          <a:xfrm>
            <a:off x="381000" y="1143000"/>
            <a:ext cx="5486400" cy="5715000"/>
          </a:xfrm>
        </p:spPr>
        <p:txBody>
          <a:bodyPr>
            <a:normAutofit fontScale="92500"/>
          </a:bodyPr>
          <a:lstStyle/>
          <a:p>
            <a:pPr>
              <a:buNone/>
            </a:pPr>
            <a:r>
              <a:rPr lang="en-US" sz="2000" b="1" dirty="0" smtClean="0">
                <a:latin typeface="Comic Sans MS" pitchFamily="66" charset="0"/>
              </a:rPr>
              <a:t>  </a:t>
            </a:r>
            <a:r>
              <a:rPr lang="en-US" sz="2400" b="1" dirty="0" smtClean="0">
                <a:solidFill>
                  <a:srgbClr val="2A0EFA"/>
                </a:solidFill>
                <a:latin typeface="Comic Sans MS" pitchFamily="66" charset="0"/>
              </a:rPr>
              <a:t>Meristematic tissues are cells or group of cells that have the ability to divide. </a:t>
            </a:r>
            <a:r>
              <a:rPr lang="en-US" sz="2400" b="1" dirty="0" smtClean="0">
                <a:latin typeface="Comic Sans MS" pitchFamily="66" charset="0"/>
              </a:rPr>
              <a:t>These tissues in a plant consist of small, densely packed cells that can keep dividing to form new cells. </a:t>
            </a:r>
          </a:p>
          <a:p>
            <a:pPr>
              <a:buNone/>
            </a:pPr>
            <a:r>
              <a:rPr lang="en-US" sz="2400" b="1" dirty="0" smtClean="0">
                <a:latin typeface="Comic Sans MS" pitchFamily="66" charset="0"/>
              </a:rPr>
              <a:t> They give rise to permanent tissues and have the following characteristics: </a:t>
            </a:r>
          </a:p>
          <a:p>
            <a:r>
              <a:rPr lang="en-US" sz="2400" b="1" dirty="0" smtClean="0">
                <a:latin typeface="Comic Sans MS" pitchFamily="66" charset="0"/>
              </a:rPr>
              <a:t>the cells are small, </a:t>
            </a:r>
          </a:p>
          <a:p>
            <a:r>
              <a:rPr lang="en-US" sz="2400" b="1" dirty="0" smtClean="0">
                <a:latin typeface="Comic Sans MS" pitchFamily="66" charset="0"/>
              </a:rPr>
              <a:t>the cells walls are thin, </a:t>
            </a:r>
          </a:p>
          <a:p>
            <a:r>
              <a:rPr lang="en-US" sz="2400" b="1" dirty="0" smtClean="0">
                <a:latin typeface="Comic Sans MS" pitchFamily="66" charset="0"/>
              </a:rPr>
              <a:t>cells have large nuclei, </a:t>
            </a:r>
          </a:p>
          <a:p>
            <a:r>
              <a:rPr lang="en-US" sz="2400" b="1" dirty="0" smtClean="0">
                <a:latin typeface="Comic Sans MS" pitchFamily="66" charset="0"/>
              </a:rPr>
              <a:t>vacuoles are absent or very small, and </a:t>
            </a:r>
          </a:p>
          <a:p>
            <a:r>
              <a:rPr lang="en-US" sz="2400" b="1" dirty="0" smtClean="0">
                <a:latin typeface="Comic Sans MS" pitchFamily="66" charset="0"/>
              </a:rPr>
              <a:t>there are no intercellular spaces. </a:t>
            </a:r>
          </a:p>
        </p:txBody>
      </p:sp>
      <p:pic>
        <p:nvPicPr>
          <p:cNvPr id="5" name="Picture 4" descr="an0002r.gif"/>
          <p:cNvPicPr>
            <a:picLocks noChangeAspect="1"/>
          </p:cNvPicPr>
          <p:nvPr/>
        </p:nvPicPr>
        <p:blipFill>
          <a:blip r:embed="rId3"/>
          <a:stretch>
            <a:fillRect/>
          </a:stretch>
        </p:blipFill>
        <p:spPr>
          <a:xfrm>
            <a:off x="6172200" y="1219200"/>
            <a:ext cx="2667000" cy="3810000"/>
          </a:xfrm>
          <a:prstGeom prst="rect">
            <a:avLst/>
          </a:prstGeom>
        </p:spPr>
      </p:pic>
      <p:sp>
        <p:nvSpPr>
          <p:cNvPr id="6" name="TextBox 5"/>
          <p:cNvSpPr txBox="1"/>
          <p:nvPr/>
        </p:nvSpPr>
        <p:spPr>
          <a:xfrm>
            <a:off x="6096000" y="5257800"/>
            <a:ext cx="2895600" cy="646331"/>
          </a:xfrm>
          <a:prstGeom prst="rect">
            <a:avLst/>
          </a:prstGeom>
          <a:noFill/>
        </p:spPr>
        <p:txBody>
          <a:bodyPr wrap="square" rtlCol="0">
            <a:spAutoFit/>
          </a:bodyPr>
          <a:lstStyle/>
          <a:p>
            <a:r>
              <a:rPr lang="en-US" b="1" dirty="0" smtClean="0">
                <a:latin typeface="Comic Sans MS" pitchFamily="66" charset="0"/>
              </a:rPr>
              <a:t> Meristematic Cells   during mitotic division</a:t>
            </a:r>
            <a:endParaRPr lang="en-US" b="1" dirty="0">
              <a:latin typeface="Comic Sans MS" pitchFamily="66"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5" name="Rectangle 4"/>
          <p:cNvSpPr/>
          <p:nvPr/>
        </p:nvSpPr>
        <p:spPr>
          <a:xfrm>
            <a:off x="990600" y="2819400"/>
            <a:ext cx="7772400" cy="3539430"/>
          </a:xfrm>
          <a:prstGeom prst="rect">
            <a:avLst/>
          </a:prstGeom>
        </p:spPr>
        <p:txBody>
          <a:bodyPr wrap="square">
            <a:spAutoFit/>
          </a:bodyPr>
          <a:lstStyle/>
          <a:p>
            <a:r>
              <a:rPr lang="en-US" sz="2800" b="1" dirty="0" smtClean="0">
                <a:latin typeface="Comic Sans MS" pitchFamily="66" charset="0"/>
              </a:rPr>
              <a:t>There are three types of </a:t>
            </a:r>
            <a:r>
              <a:rPr lang="en-US" sz="2800" b="1" dirty="0" err="1" smtClean="0">
                <a:latin typeface="Comic Sans MS" pitchFamily="66" charset="0"/>
              </a:rPr>
              <a:t>meristematic</a:t>
            </a:r>
            <a:r>
              <a:rPr lang="en-US" sz="2800" b="1" dirty="0" smtClean="0">
                <a:latin typeface="Comic Sans MS" pitchFamily="66" charset="0"/>
              </a:rPr>
              <a:t> tissues:</a:t>
            </a:r>
          </a:p>
          <a:p>
            <a:endParaRPr lang="en-US" sz="2800" b="1" dirty="0" smtClean="0">
              <a:latin typeface="Comic Sans MS" pitchFamily="66" charset="0"/>
            </a:endParaRPr>
          </a:p>
          <a:p>
            <a:r>
              <a:rPr lang="en-US" sz="2800" b="1" dirty="0" smtClean="0">
                <a:latin typeface="Comic Sans MS" pitchFamily="66" charset="0"/>
              </a:rPr>
              <a:t>Apical </a:t>
            </a:r>
            <a:r>
              <a:rPr lang="en-US" sz="2800" b="1" dirty="0" err="1" smtClean="0">
                <a:latin typeface="Comic Sans MS" pitchFamily="66" charset="0"/>
              </a:rPr>
              <a:t>Meristems</a:t>
            </a:r>
            <a:r>
              <a:rPr lang="en-US" sz="2800" b="1" dirty="0" smtClean="0">
                <a:latin typeface="Comic Sans MS" pitchFamily="66" charset="0"/>
              </a:rPr>
              <a:t> </a:t>
            </a:r>
          </a:p>
          <a:p>
            <a:endParaRPr lang="en-US" sz="2800" b="1" dirty="0" smtClean="0">
              <a:latin typeface="Comic Sans MS" pitchFamily="66" charset="0"/>
            </a:endParaRPr>
          </a:p>
          <a:p>
            <a:r>
              <a:rPr lang="en-US" sz="2800" b="1" dirty="0" smtClean="0">
                <a:latin typeface="Comic Sans MS" pitchFamily="66" charset="0"/>
              </a:rPr>
              <a:t>Lateral </a:t>
            </a:r>
            <a:r>
              <a:rPr lang="en-US" sz="2800" b="1" dirty="0" err="1" smtClean="0">
                <a:latin typeface="Comic Sans MS" pitchFamily="66" charset="0"/>
              </a:rPr>
              <a:t>Meristems</a:t>
            </a:r>
            <a:r>
              <a:rPr lang="en-US" sz="2800" b="1" dirty="0" smtClean="0">
                <a:latin typeface="Comic Sans MS" pitchFamily="66" charset="0"/>
              </a:rPr>
              <a:t> </a:t>
            </a:r>
          </a:p>
          <a:p>
            <a:endParaRPr lang="en-US" sz="2800" b="1" dirty="0" smtClean="0">
              <a:latin typeface="Comic Sans MS" pitchFamily="66" charset="0"/>
            </a:endParaRPr>
          </a:p>
          <a:p>
            <a:r>
              <a:rPr lang="en-US" sz="2800" b="1" dirty="0" smtClean="0">
                <a:latin typeface="Comic Sans MS" pitchFamily="66" charset="0"/>
              </a:rPr>
              <a:t>Intercalary </a:t>
            </a:r>
            <a:r>
              <a:rPr lang="en-US" sz="2800" b="1" dirty="0" err="1" smtClean="0">
                <a:latin typeface="Comic Sans MS" pitchFamily="66" charset="0"/>
              </a:rPr>
              <a:t>Meristems</a:t>
            </a:r>
            <a:r>
              <a:rPr lang="en-US" sz="2800" b="1" dirty="0" smtClean="0">
                <a:latin typeface="Comic Sans MS" pitchFamily="66" charset="0"/>
              </a:rPr>
              <a:t> </a:t>
            </a:r>
            <a:endParaRPr lang="en-US" sz="2800" b="1" dirty="0">
              <a:latin typeface="Comic Sans MS" pitchFamily="66" charset="0"/>
            </a:endParaRPr>
          </a:p>
        </p:txBody>
      </p:sp>
      <p:sp>
        <p:nvSpPr>
          <p:cNvPr id="8" name="Rectangle 7"/>
          <p:cNvSpPr/>
          <p:nvPr/>
        </p:nvSpPr>
        <p:spPr>
          <a:xfrm>
            <a:off x="533400" y="5103674"/>
            <a:ext cx="8382000" cy="369332"/>
          </a:xfrm>
          <a:prstGeom prst="rect">
            <a:avLst/>
          </a:prstGeom>
        </p:spPr>
        <p:txBody>
          <a:bodyPr wrap="square">
            <a:spAutoFit/>
          </a:bodyPr>
          <a:lstStyle/>
          <a:p>
            <a:endParaRPr lang="en-US" dirty="0"/>
          </a:p>
        </p:txBody>
      </p:sp>
      <p:sp>
        <p:nvSpPr>
          <p:cNvPr id="10" name="Rectangle 9"/>
          <p:cNvSpPr/>
          <p:nvPr/>
        </p:nvSpPr>
        <p:spPr>
          <a:xfrm>
            <a:off x="2057400" y="1447800"/>
            <a:ext cx="5570756" cy="523220"/>
          </a:xfrm>
          <a:prstGeom prst="rect">
            <a:avLst/>
          </a:prstGeom>
        </p:spPr>
        <p:txBody>
          <a:bodyPr wrap="none">
            <a:spAutoFit/>
          </a:bodyPr>
          <a:lstStyle/>
          <a:p>
            <a:r>
              <a:rPr lang="en-US" sz="2800" b="1" dirty="0" smtClean="0">
                <a:latin typeface="Comic Sans MS" pitchFamily="66" charset="0"/>
              </a:rPr>
              <a:t>Types of Meristematic Tissues</a:t>
            </a:r>
            <a:endParaRPr lang="en-US" sz="2800" dirty="0"/>
          </a:p>
        </p:txBody>
      </p:sp>
      <p:pic>
        <p:nvPicPr>
          <p:cNvPr id="6" name="Picture 5" descr="flowers11.gif"/>
          <p:cNvPicPr>
            <a:picLocks noChangeAspect="1"/>
          </p:cNvPicPr>
          <p:nvPr/>
        </p:nvPicPr>
        <p:blipFill>
          <a:blip r:embed="rId3"/>
          <a:stretch>
            <a:fillRect/>
          </a:stretch>
        </p:blipFill>
        <p:spPr>
          <a:xfrm>
            <a:off x="-152400" y="381000"/>
            <a:ext cx="2009775" cy="2428875"/>
          </a:xfrm>
          <a:prstGeom prst="rect">
            <a:avLst/>
          </a:prstGeo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1676400" y="0"/>
            <a:ext cx="5181600" cy="715962"/>
          </a:xfrm>
        </p:spPr>
        <p:txBody>
          <a:bodyPr>
            <a:normAutofit/>
          </a:bodyPr>
          <a:lstStyle/>
          <a:p>
            <a:r>
              <a:rPr lang="en-US" sz="3200" b="1" dirty="0" smtClean="0">
                <a:latin typeface="Comic Sans MS" pitchFamily="66" charset="0"/>
              </a:rPr>
              <a:t>Apical </a:t>
            </a:r>
            <a:r>
              <a:rPr lang="en-US" sz="3200" b="1" dirty="0" err="1" smtClean="0">
                <a:latin typeface="Comic Sans MS" pitchFamily="66" charset="0"/>
              </a:rPr>
              <a:t>Meristems</a:t>
            </a:r>
            <a:endParaRPr lang="en-US" sz="3200" b="1" dirty="0">
              <a:latin typeface="Comic Sans MS" pitchFamily="66" charset="0"/>
            </a:endParaRPr>
          </a:p>
        </p:txBody>
      </p:sp>
      <p:sp>
        <p:nvSpPr>
          <p:cNvPr id="6" name="Content Placeholder 5"/>
          <p:cNvSpPr>
            <a:spLocks noGrp="1"/>
          </p:cNvSpPr>
          <p:nvPr>
            <p:ph sz="half" idx="1"/>
          </p:nvPr>
        </p:nvSpPr>
        <p:spPr>
          <a:xfrm>
            <a:off x="228600" y="1219200"/>
            <a:ext cx="4648200" cy="5257800"/>
          </a:xfrm>
        </p:spPr>
        <p:txBody>
          <a:bodyPr>
            <a:normAutofit/>
          </a:bodyPr>
          <a:lstStyle/>
          <a:p>
            <a:pPr>
              <a:buNone/>
            </a:pPr>
            <a:r>
              <a:rPr lang="en-US" dirty="0" smtClean="0"/>
              <a:t>      </a:t>
            </a:r>
            <a:r>
              <a:rPr lang="en-US" dirty="0" smtClean="0">
                <a:latin typeface="Comic Sans MS" pitchFamily="66" charset="0"/>
              </a:rPr>
              <a:t>Apical </a:t>
            </a:r>
            <a:r>
              <a:rPr lang="en-US" dirty="0" err="1" smtClean="0">
                <a:latin typeface="Comic Sans MS" pitchFamily="66" charset="0"/>
              </a:rPr>
              <a:t>meristems</a:t>
            </a:r>
            <a:r>
              <a:rPr lang="en-US" dirty="0" smtClean="0">
                <a:latin typeface="Comic Sans MS" pitchFamily="66" charset="0"/>
              </a:rPr>
              <a:t> are located at or near the tips of roots and shoots. As new cells form in the </a:t>
            </a:r>
            <a:r>
              <a:rPr lang="en-US" dirty="0" err="1" smtClean="0">
                <a:latin typeface="Comic Sans MS" pitchFamily="66" charset="0"/>
              </a:rPr>
              <a:t>meristems</a:t>
            </a:r>
            <a:r>
              <a:rPr lang="en-US" dirty="0" smtClean="0">
                <a:latin typeface="Comic Sans MS" pitchFamily="66" charset="0"/>
              </a:rPr>
              <a:t>, the roots and shoots will increase in length. This vertical growth is also known as primary growth. </a:t>
            </a:r>
          </a:p>
          <a:p>
            <a:pPr>
              <a:buNone/>
            </a:pPr>
            <a:r>
              <a:rPr lang="en-US" dirty="0" smtClean="0">
                <a:latin typeface="Comic Sans MS" pitchFamily="66" charset="0"/>
              </a:rPr>
              <a:t> </a:t>
            </a:r>
            <a:endParaRPr lang="en-US" dirty="0"/>
          </a:p>
        </p:txBody>
      </p:sp>
      <p:pic>
        <p:nvPicPr>
          <p:cNvPr id="8" name="Picture 2"/>
          <p:cNvPicPr>
            <a:picLocks noGrp="1" noChangeAspect="1" noChangeArrowheads="1"/>
          </p:cNvPicPr>
          <p:nvPr>
            <p:ph sz="half" idx="2"/>
          </p:nvPr>
        </p:nvPicPr>
        <p:blipFill>
          <a:blip r:embed="rId3"/>
          <a:srcRect/>
          <a:stretch>
            <a:fillRect/>
          </a:stretch>
        </p:blipFill>
        <p:spPr bwMode="auto">
          <a:xfrm>
            <a:off x="4953000" y="1295400"/>
            <a:ext cx="4038600" cy="4800601"/>
          </a:xfrm>
          <a:prstGeom prst="rect">
            <a:avLst/>
          </a:prstGeom>
          <a:noFill/>
          <a:ln w="9525">
            <a:noFill/>
            <a:miter lim="800000"/>
            <a:headEnd/>
            <a:tailEnd/>
          </a:ln>
          <a:effectLst/>
        </p:spPr>
      </p:pic>
      <p:sp>
        <p:nvSpPr>
          <p:cNvPr id="9" name="TextBox 8"/>
          <p:cNvSpPr txBox="1"/>
          <p:nvPr/>
        </p:nvSpPr>
        <p:spPr>
          <a:xfrm>
            <a:off x="5181600" y="6324600"/>
            <a:ext cx="3565400" cy="369332"/>
          </a:xfrm>
          <a:prstGeom prst="rect">
            <a:avLst/>
          </a:prstGeom>
          <a:noFill/>
        </p:spPr>
        <p:txBody>
          <a:bodyPr wrap="none" rtlCol="0">
            <a:spAutoFit/>
          </a:bodyPr>
          <a:lstStyle/>
          <a:p>
            <a:r>
              <a:rPr lang="en-US" b="1" dirty="0" smtClean="0">
                <a:latin typeface="Comic Sans MS" pitchFamily="66" charset="0"/>
              </a:rPr>
              <a:t>Apical </a:t>
            </a:r>
            <a:r>
              <a:rPr lang="en-US" b="1" dirty="0" err="1" smtClean="0">
                <a:latin typeface="Comic Sans MS" pitchFamily="66" charset="0"/>
              </a:rPr>
              <a:t>Meristem</a:t>
            </a:r>
            <a:r>
              <a:rPr lang="en-US" b="1" dirty="0" smtClean="0">
                <a:latin typeface="Comic Sans MS" pitchFamily="66" charset="0"/>
              </a:rPr>
              <a:t> at Shoot tip </a:t>
            </a:r>
            <a:endParaRPr lang="en-US" b="1" dirty="0">
              <a:latin typeface="Comic Sans MS" pitchFamily="66"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1676400" y="0"/>
            <a:ext cx="5181600" cy="715962"/>
          </a:xfrm>
        </p:spPr>
        <p:txBody>
          <a:bodyPr>
            <a:normAutofit/>
          </a:bodyPr>
          <a:lstStyle/>
          <a:p>
            <a:r>
              <a:rPr lang="en-US" sz="3200" b="1" dirty="0" smtClean="0">
                <a:latin typeface="Comic Sans MS" pitchFamily="66" charset="0"/>
              </a:rPr>
              <a:t>Apical </a:t>
            </a:r>
            <a:r>
              <a:rPr lang="en-US" sz="3200" b="1" dirty="0" err="1" smtClean="0">
                <a:latin typeface="Comic Sans MS" pitchFamily="66" charset="0"/>
              </a:rPr>
              <a:t>Meristems</a:t>
            </a:r>
            <a:endParaRPr lang="en-US" sz="3200" b="1" dirty="0">
              <a:latin typeface="Comic Sans MS" pitchFamily="66" charset="0"/>
            </a:endParaRPr>
          </a:p>
        </p:txBody>
      </p:sp>
      <p:sp>
        <p:nvSpPr>
          <p:cNvPr id="6" name="Content Placeholder 5"/>
          <p:cNvSpPr>
            <a:spLocks noGrp="1"/>
          </p:cNvSpPr>
          <p:nvPr>
            <p:ph sz="half" idx="1"/>
          </p:nvPr>
        </p:nvSpPr>
        <p:spPr>
          <a:xfrm>
            <a:off x="228600" y="1219200"/>
            <a:ext cx="4648200" cy="5257800"/>
          </a:xfrm>
        </p:spPr>
        <p:txBody>
          <a:bodyPr>
            <a:normAutofit fontScale="92500" lnSpcReduction="20000"/>
          </a:bodyPr>
          <a:lstStyle/>
          <a:p>
            <a:pPr>
              <a:buNone/>
            </a:pPr>
            <a:r>
              <a:rPr lang="en-US" dirty="0" smtClean="0">
                <a:latin typeface="Comic Sans MS" pitchFamily="66" charset="0"/>
              </a:rPr>
              <a:t>Three types of primary </a:t>
            </a:r>
            <a:r>
              <a:rPr lang="en-US" dirty="0" err="1" smtClean="0">
                <a:latin typeface="Comic Sans MS" pitchFamily="66" charset="0"/>
              </a:rPr>
              <a:t>meristems</a:t>
            </a:r>
            <a:r>
              <a:rPr lang="en-US" dirty="0" smtClean="0">
                <a:latin typeface="Comic Sans MS" pitchFamily="66" charset="0"/>
              </a:rPr>
              <a:t>:</a:t>
            </a:r>
          </a:p>
          <a:p>
            <a:pPr>
              <a:buNone/>
            </a:pPr>
            <a:r>
              <a:rPr lang="en-US" dirty="0" smtClean="0">
                <a:latin typeface="Comic Sans MS" pitchFamily="66" charset="0"/>
              </a:rPr>
              <a:t>     </a:t>
            </a:r>
            <a:r>
              <a:rPr lang="en-US" dirty="0" smtClean="0">
                <a:solidFill>
                  <a:srgbClr val="B00000"/>
                </a:solidFill>
                <a:latin typeface="Comic Sans MS" pitchFamily="66" charset="0"/>
              </a:rPr>
              <a:t>The </a:t>
            </a:r>
            <a:r>
              <a:rPr lang="en-US" dirty="0" err="1" smtClean="0">
                <a:solidFill>
                  <a:srgbClr val="B00000"/>
                </a:solidFill>
                <a:latin typeface="Comic Sans MS" pitchFamily="66" charset="0"/>
              </a:rPr>
              <a:t>Protoderm,</a:t>
            </a:r>
            <a:r>
              <a:rPr lang="en-US" dirty="0" err="1" smtClean="0">
                <a:solidFill>
                  <a:srgbClr val="B00000"/>
                </a:solidFill>
              </a:rPr>
              <a:t>which</a:t>
            </a:r>
            <a:r>
              <a:rPr lang="en-US" dirty="0" smtClean="0">
                <a:solidFill>
                  <a:srgbClr val="B00000"/>
                </a:solidFill>
              </a:rPr>
              <a:t> </a:t>
            </a:r>
            <a:r>
              <a:rPr lang="en-US" dirty="0" smtClean="0"/>
              <a:t>forms the outer dermal layer of tissues, </a:t>
            </a:r>
            <a:endParaRPr lang="en-US" dirty="0" smtClean="0">
              <a:solidFill>
                <a:srgbClr val="B00000"/>
              </a:solidFill>
              <a:latin typeface="Comic Sans MS" pitchFamily="66" charset="0"/>
            </a:endParaRPr>
          </a:p>
          <a:p>
            <a:pPr>
              <a:buNone/>
            </a:pPr>
            <a:r>
              <a:rPr lang="en-US" dirty="0" smtClean="0">
                <a:solidFill>
                  <a:srgbClr val="B00000"/>
                </a:solidFill>
                <a:latin typeface="Comic Sans MS" pitchFamily="66" charset="0"/>
              </a:rPr>
              <a:t>     The Ground </a:t>
            </a:r>
            <a:r>
              <a:rPr lang="en-US" dirty="0" err="1" smtClean="0">
                <a:solidFill>
                  <a:srgbClr val="B00000"/>
                </a:solidFill>
                <a:latin typeface="Comic Sans MS" pitchFamily="66" charset="0"/>
              </a:rPr>
              <a:t>meristems</a:t>
            </a:r>
            <a:r>
              <a:rPr lang="en-US" dirty="0" smtClean="0"/>
              <a:t> which forms the cortical cells and</a:t>
            </a:r>
            <a:r>
              <a:rPr lang="en-US" dirty="0" smtClean="0">
                <a:latin typeface="Comic Sans MS" pitchFamily="66" charset="0"/>
              </a:rPr>
              <a:t>,  </a:t>
            </a:r>
          </a:p>
          <a:p>
            <a:pPr>
              <a:buNone/>
            </a:pPr>
            <a:r>
              <a:rPr lang="en-US" dirty="0" smtClean="0">
                <a:solidFill>
                  <a:srgbClr val="B00000"/>
                </a:solidFill>
                <a:latin typeface="Comic Sans MS" pitchFamily="66" charset="0"/>
              </a:rPr>
              <a:t>     The </a:t>
            </a:r>
            <a:r>
              <a:rPr lang="en-US" dirty="0" err="1" smtClean="0">
                <a:solidFill>
                  <a:srgbClr val="B00000"/>
                </a:solidFill>
                <a:latin typeface="Comic Sans MS" pitchFamily="66" charset="0"/>
              </a:rPr>
              <a:t>Procambium</a:t>
            </a:r>
            <a:r>
              <a:rPr lang="en-US" dirty="0" smtClean="0">
                <a:solidFill>
                  <a:srgbClr val="B00000"/>
                </a:solidFill>
                <a:latin typeface="Comic Sans MS" pitchFamily="66" charset="0"/>
              </a:rPr>
              <a:t> </a:t>
            </a:r>
            <a:r>
              <a:rPr lang="en-US" dirty="0" smtClean="0"/>
              <a:t>which forms the vascular tissue.</a:t>
            </a:r>
          </a:p>
          <a:p>
            <a:pPr>
              <a:buNone/>
            </a:pPr>
            <a:r>
              <a:rPr lang="en-US" dirty="0" smtClean="0">
                <a:solidFill>
                  <a:srgbClr val="B00000"/>
                </a:solidFill>
                <a:latin typeface="Comic Sans MS" pitchFamily="66" charset="0"/>
              </a:rPr>
              <a:t>.</a:t>
            </a:r>
            <a:r>
              <a:rPr lang="en-US" dirty="0" smtClean="0">
                <a:latin typeface="Comic Sans MS" pitchFamily="66" charset="0"/>
              </a:rPr>
              <a:t>  </a:t>
            </a:r>
          </a:p>
          <a:p>
            <a:pPr>
              <a:buNone/>
            </a:pPr>
            <a:r>
              <a:rPr lang="en-US" dirty="0" smtClean="0">
                <a:latin typeface="Comic Sans MS" pitchFamily="66" charset="0"/>
              </a:rPr>
              <a:t>    These primary </a:t>
            </a:r>
            <a:r>
              <a:rPr lang="en-US" dirty="0" err="1" smtClean="0">
                <a:latin typeface="Comic Sans MS" pitchFamily="66" charset="0"/>
              </a:rPr>
              <a:t>meristems</a:t>
            </a:r>
            <a:r>
              <a:rPr lang="en-US" dirty="0" smtClean="0">
                <a:latin typeface="Comic Sans MS" pitchFamily="66" charset="0"/>
              </a:rPr>
              <a:t> will produce the cells that will form the primary tissues.</a:t>
            </a:r>
          </a:p>
          <a:p>
            <a:endParaRPr lang="en-US" dirty="0"/>
          </a:p>
        </p:txBody>
      </p:sp>
      <p:pic>
        <p:nvPicPr>
          <p:cNvPr id="8" name="Picture 2"/>
          <p:cNvPicPr>
            <a:picLocks noGrp="1" noChangeAspect="1" noChangeArrowheads="1"/>
          </p:cNvPicPr>
          <p:nvPr>
            <p:ph sz="half" idx="2"/>
          </p:nvPr>
        </p:nvPicPr>
        <p:blipFill>
          <a:blip r:embed="rId3"/>
          <a:srcRect/>
          <a:stretch>
            <a:fillRect/>
          </a:stretch>
        </p:blipFill>
        <p:spPr bwMode="auto">
          <a:xfrm>
            <a:off x="4953000" y="1295400"/>
            <a:ext cx="4038600" cy="4800601"/>
          </a:xfrm>
          <a:prstGeom prst="rect">
            <a:avLst/>
          </a:prstGeom>
          <a:noFill/>
          <a:ln w="9525">
            <a:noFill/>
            <a:miter lim="800000"/>
            <a:headEnd/>
            <a:tailEnd/>
          </a:ln>
          <a:effectLst/>
        </p:spPr>
      </p:pic>
      <p:sp>
        <p:nvSpPr>
          <p:cNvPr id="9" name="TextBox 8"/>
          <p:cNvSpPr txBox="1"/>
          <p:nvPr/>
        </p:nvSpPr>
        <p:spPr>
          <a:xfrm>
            <a:off x="5181600" y="6324600"/>
            <a:ext cx="3565400" cy="369332"/>
          </a:xfrm>
          <a:prstGeom prst="rect">
            <a:avLst/>
          </a:prstGeom>
          <a:noFill/>
        </p:spPr>
        <p:txBody>
          <a:bodyPr wrap="none" rtlCol="0">
            <a:spAutoFit/>
          </a:bodyPr>
          <a:lstStyle/>
          <a:p>
            <a:r>
              <a:rPr lang="en-US" b="1" dirty="0" smtClean="0">
                <a:latin typeface="Comic Sans MS" pitchFamily="66" charset="0"/>
              </a:rPr>
              <a:t>Apical </a:t>
            </a:r>
            <a:r>
              <a:rPr lang="en-US" b="1" dirty="0" err="1" smtClean="0">
                <a:latin typeface="Comic Sans MS" pitchFamily="66" charset="0"/>
              </a:rPr>
              <a:t>Meristem</a:t>
            </a:r>
            <a:r>
              <a:rPr lang="en-US" b="1" dirty="0" smtClean="0">
                <a:latin typeface="Comic Sans MS" pitchFamily="66" charset="0"/>
              </a:rPr>
              <a:t> at Shoot tip </a:t>
            </a:r>
            <a:endParaRPr lang="en-US" b="1" dirty="0">
              <a:latin typeface="Comic Sans MS" pitchFamily="66"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sz="2200" b="1" dirty="0" smtClean="0">
                <a:latin typeface="Comic Sans MS" pitchFamily="66" charset="0"/>
              </a:rPr>
              <a:t> The apical root </a:t>
            </a:r>
            <a:r>
              <a:rPr lang="en-US" sz="2200" b="1" dirty="0" err="1" smtClean="0">
                <a:latin typeface="Comic Sans MS" pitchFamily="66" charset="0"/>
              </a:rPr>
              <a:t>meristem</a:t>
            </a:r>
            <a:r>
              <a:rPr lang="en-US" sz="2200" b="1" dirty="0" smtClean="0">
                <a:latin typeface="Comic Sans MS" pitchFamily="66" charset="0"/>
              </a:rPr>
              <a:t> and three primary </a:t>
            </a:r>
            <a:r>
              <a:rPr lang="en-US" sz="2200" b="1" dirty="0" err="1" smtClean="0">
                <a:latin typeface="Comic Sans MS" pitchFamily="66" charset="0"/>
              </a:rPr>
              <a:t>meristems</a:t>
            </a:r>
            <a:r>
              <a:rPr lang="en-US" sz="2200" b="1" dirty="0" smtClean="0">
                <a:latin typeface="Comic Sans MS" pitchFamily="66" charset="0"/>
              </a:rPr>
              <a:t> which are produced by the apical </a:t>
            </a:r>
            <a:r>
              <a:rPr lang="en-US" sz="2200" b="1" dirty="0" err="1" smtClean="0">
                <a:latin typeface="Comic Sans MS" pitchFamily="66" charset="0"/>
              </a:rPr>
              <a:t>meristem</a:t>
            </a:r>
            <a:r>
              <a:rPr lang="en-US" sz="2200" b="1" dirty="0" smtClean="0">
                <a:latin typeface="Comic Sans MS" pitchFamily="66" charset="0"/>
              </a:rPr>
              <a:t> itself.</a:t>
            </a:r>
            <a:r>
              <a:rPr lang="en-US" b="1" dirty="0" smtClean="0">
                <a:latin typeface="Comic Sans MS" pitchFamily="66" charset="0"/>
              </a:rPr>
              <a:t/>
            </a:r>
            <a:br>
              <a:rPr lang="en-US" b="1" dirty="0" smtClean="0">
                <a:latin typeface="Comic Sans MS" pitchFamily="66" charset="0"/>
              </a:rPr>
            </a:br>
            <a:endParaRPr lang="en-US" dirty="0"/>
          </a:p>
        </p:txBody>
      </p:sp>
      <p:pic>
        <p:nvPicPr>
          <p:cNvPr id="5" name="Content Placeholder 4" descr="fig1-14.jpg"/>
          <p:cNvPicPr>
            <a:picLocks noGrp="1" noChangeAspect="1"/>
          </p:cNvPicPr>
          <p:nvPr>
            <p:ph sz="half" idx="1"/>
          </p:nvPr>
        </p:nvPicPr>
        <p:blipFill>
          <a:blip r:embed="rId3"/>
          <a:stretch>
            <a:fillRect/>
          </a:stretch>
        </p:blipFill>
        <p:spPr>
          <a:xfrm>
            <a:off x="2286000" y="1676400"/>
            <a:ext cx="4038600" cy="4343400"/>
          </a:xfr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3" name="Title 2"/>
          <p:cNvSpPr>
            <a:spLocks noGrp="1"/>
          </p:cNvSpPr>
          <p:nvPr>
            <p:ph type="title"/>
          </p:nvPr>
        </p:nvSpPr>
        <p:spPr>
          <a:xfrm>
            <a:off x="1219200" y="1066800"/>
            <a:ext cx="6934200" cy="1143000"/>
          </a:xfrm>
        </p:spPr>
        <p:txBody>
          <a:bodyPr>
            <a:normAutofit/>
          </a:bodyPr>
          <a:lstStyle/>
          <a:p>
            <a:r>
              <a:rPr lang="en-US" sz="3200" b="1" dirty="0" smtClean="0">
                <a:latin typeface="Comic Sans MS" pitchFamily="66" charset="0"/>
              </a:rPr>
              <a:t>Lateral </a:t>
            </a:r>
            <a:r>
              <a:rPr lang="en-US" sz="3200" b="1" dirty="0" err="1" smtClean="0">
                <a:latin typeface="Comic Sans MS" pitchFamily="66" charset="0"/>
              </a:rPr>
              <a:t>Meristems</a:t>
            </a:r>
            <a:r>
              <a:rPr lang="en-US" sz="3200" b="1" dirty="0" smtClean="0">
                <a:latin typeface="Comic Sans MS" pitchFamily="66" charset="0"/>
              </a:rPr>
              <a:t> </a:t>
            </a:r>
            <a:br>
              <a:rPr lang="en-US" sz="3200" b="1" dirty="0" smtClean="0">
                <a:latin typeface="Comic Sans MS" pitchFamily="66" charset="0"/>
              </a:rPr>
            </a:br>
            <a:endParaRPr lang="en-US" sz="3200" b="1" dirty="0">
              <a:latin typeface="Comic Sans MS" pitchFamily="66" charset="0"/>
            </a:endParaRPr>
          </a:p>
        </p:txBody>
      </p:sp>
      <p:sp>
        <p:nvSpPr>
          <p:cNvPr id="4" name="Content Placeholder 3"/>
          <p:cNvSpPr>
            <a:spLocks noGrp="1"/>
          </p:cNvSpPr>
          <p:nvPr>
            <p:ph idx="1"/>
          </p:nvPr>
        </p:nvSpPr>
        <p:spPr>
          <a:xfrm>
            <a:off x="533400" y="2057400"/>
            <a:ext cx="8229600" cy="3581400"/>
          </a:xfrm>
        </p:spPr>
        <p:txBody>
          <a:bodyPr>
            <a:normAutofit fontScale="55000" lnSpcReduction="20000"/>
          </a:bodyPr>
          <a:lstStyle/>
          <a:p>
            <a:r>
              <a:rPr lang="en-US" sz="4400" b="1" dirty="0" smtClean="0">
                <a:latin typeface="Comic Sans MS" pitchFamily="66" charset="0"/>
              </a:rPr>
              <a:t>account for secondary growth in plants which is  generally horizontal.</a:t>
            </a:r>
          </a:p>
          <a:p>
            <a:pPr>
              <a:buNone/>
            </a:pPr>
            <a:r>
              <a:rPr lang="en-US" sz="4400" b="1" dirty="0" smtClean="0">
                <a:latin typeface="Comic Sans MS" pitchFamily="66" charset="0"/>
              </a:rPr>
              <a:t> </a:t>
            </a:r>
          </a:p>
          <a:p>
            <a:r>
              <a:rPr lang="en-US" sz="4400" b="1" dirty="0" smtClean="0">
                <a:latin typeface="Comic Sans MS" pitchFamily="66" charset="0"/>
              </a:rPr>
              <a:t> found beneath the bark of trees as </a:t>
            </a:r>
            <a:r>
              <a:rPr lang="en-US" sz="4400" b="1" dirty="0" smtClean="0">
                <a:solidFill>
                  <a:srgbClr val="C00000"/>
                </a:solidFill>
                <a:latin typeface="Comic Sans MS" pitchFamily="66" charset="0"/>
              </a:rPr>
              <a:t>cork cambium </a:t>
            </a:r>
            <a:r>
              <a:rPr lang="en-US" sz="4400" b="1" dirty="0" smtClean="0">
                <a:latin typeface="Comic Sans MS" pitchFamily="66" charset="0"/>
              </a:rPr>
              <a:t>and in the vascular bundles of </a:t>
            </a:r>
            <a:r>
              <a:rPr lang="en-US" sz="4400" b="1" dirty="0" err="1" smtClean="0">
                <a:latin typeface="Comic Sans MS" pitchFamily="66" charset="0"/>
              </a:rPr>
              <a:t>dicot</a:t>
            </a:r>
            <a:r>
              <a:rPr lang="en-US" sz="4400" b="1" dirty="0" smtClean="0">
                <a:latin typeface="Comic Sans MS" pitchFamily="66" charset="0"/>
              </a:rPr>
              <a:t> roots and stem as </a:t>
            </a:r>
            <a:r>
              <a:rPr lang="en-US" sz="4400" b="1" dirty="0" smtClean="0">
                <a:solidFill>
                  <a:srgbClr val="C00000"/>
                </a:solidFill>
                <a:latin typeface="Comic Sans MS" pitchFamily="66" charset="0"/>
              </a:rPr>
              <a:t>cambium</a:t>
            </a:r>
            <a:r>
              <a:rPr lang="en-US" sz="4400" b="1" dirty="0" smtClean="0">
                <a:latin typeface="Comic Sans MS" pitchFamily="66" charset="0"/>
              </a:rPr>
              <a:t>.</a:t>
            </a:r>
          </a:p>
          <a:p>
            <a:pPr>
              <a:buNone/>
            </a:pPr>
            <a:r>
              <a:rPr lang="en-US" sz="4400" b="1" dirty="0" smtClean="0">
                <a:latin typeface="Comic Sans MS" pitchFamily="66" charset="0"/>
              </a:rPr>
              <a:t> </a:t>
            </a:r>
          </a:p>
          <a:p>
            <a:pPr>
              <a:buNone/>
            </a:pPr>
            <a:r>
              <a:rPr lang="en-US" sz="4400" b="1" dirty="0" smtClean="0">
                <a:latin typeface="Comic Sans MS" pitchFamily="66" charset="0"/>
              </a:rPr>
              <a:t>   </a:t>
            </a:r>
            <a:r>
              <a:rPr lang="en-US" sz="4400" b="1" dirty="0" smtClean="0">
                <a:solidFill>
                  <a:srgbClr val="00B050"/>
                </a:solidFill>
                <a:latin typeface="Comic Sans MS" pitchFamily="66" charset="0"/>
              </a:rPr>
              <a:t>Plants without lateral </a:t>
            </a:r>
            <a:r>
              <a:rPr lang="en-US" sz="4400" b="1" dirty="0" err="1" smtClean="0">
                <a:solidFill>
                  <a:srgbClr val="00B050"/>
                </a:solidFill>
                <a:latin typeface="Comic Sans MS" pitchFamily="66" charset="0"/>
              </a:rPr>
              <a:t>meristems</a:t>
            </a:r>
            <a:r>
              <a:rPr lang="en-US" sz="4400" b="1" dirty="0" smtClean="0">
                <a:solidFill>
                  <a:srgbClr val="00B050"/>
                </a:solidFill>
                <a:latin typeface="Comic Sans MS" pitchFamily="66" charset="0"/>
              </a:rPr>
              <a:t> have only primary, not secondary growth and are called herbaceous plants</a:t>
            </a:r>
            <a:r>
              <a:rPr lang="en-US" sz="4400" dirty="0" smtClean="0">
                <a:solidFill>
                  <a:srgbClr val="00B050"/>
                </a:solidFill>
                <a:latin typeface="Comic Sans MS" pitchFamily="66" charset="0"/>
              </a:rPr>
              <a:t> </a:t>
            </a:r>
          </a:p>
          <a:p>
            <a:pPr>
              <a:buNone/>
            </a:pPr>
            <a:endParaRPr lang="en-US" sz="2600" b="1" dirty="0" smtClean="0">
              <a:latin typeface="Comic Sans MS" pitchFamily="66" charset="0"/>
            </a:endParaRPr>
          </a:p>
          <a:p>
            <a:endParaRPr lang="en-US" dirty="0"/>
          </a:p>
        </p:txBody>
      </p:sp>
      <p:pic>
        <p:nvPicPr>
          <p:cNvPr id="6" name="Picture 5" descr="5084121.gif?strawberries_trs_sm_nwm_me"/>
          <p:cNvPicPr>
            <a:picLocks noChangeAspect="1"/>
          </p:cNvPicPr>
          <p:nvPr/>
        </p:nvPicPr>
        <p:blipFill>
          <a:blip r:embed="rId3">
            <a:duotone>
              <a:prstClr val="black"/>
              <a:schemeClr val="accent3">
                <a:tint val="45000"/>
                <a:satMod val="400000"/>
              </a:schemeClr>
            </a:duotone>
          </a:blip>
          <a:stretch>
            <a:fillRect/>
          </a:stretch>
        </p:blipFill>
        <p:spPr>
          <a:xfrm>
            <a:off x="838200" y="0"/>
            <a:ext cx="857250" cy="857250"/>
          </a:xfrm>
          <a:prstGeom prst="rect">
            <a:avLst/>
          </a:prstGeom>
        </p:spPr>
      </p:pic>
      <p:pic>
        <p:nvPicPr>
          <p:cNvPr id="7" name="Picture 6"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6705600" y="6000750"/>
            <a:ext cx="857250" cy="857250"/>
          </a:xfrm>
          <a:prstGeom prst="rect">
            <a:avLst/>
          </a:prstGeom>
        </p:spPr>
      </p:pic>
      <p:pic>
        <p:nvPicPr>
          <p:cNvPr id="8" name="Picture 7" descr="5084121.gif?strawberries_trs_sm_nwm_me"/>
          <p:cNvPicPr>
            <a:picLocks noChangeAspect="1"/>
          </p:cNvPicPr>
          <p:nvPr/>
        </p:nvPicPr>
        <p:blipFill>
          <a:blip r:embed="rId3">
            <a:duotone>
              <a:prstClr val="black"/>
              <a:schemeClr val="accent3">
                <a:tint val="45000"/>
                <a:satMod val="400000"/>
              </a:schemeClr>
            </a:duotone>
          </a:blip>
          <a:stretch>
            <a:fillRect/>
          </a:stretch>
        </p:blipFill>
        <p:spPr>
          <a:xfrm>
            <a:off x="838200" y="6000750"/>
            <a:ext cx="857250" cy="857250"/>
          </a:xfrm>
          <a:prstGeom prst="rect">
            <a:avLst/>
          </a:prstGeom>
        </p:spPr>
      </p:pic>
      <p:pic>
        <p:nvPicPr>
          <p:cNvPr id="9" name="Picture 8" descr="5084121.gif?strawberries_trs_sm_nwm_me"/>
          <p:cNvPicPr>
            <a:picLocks noChangeAspect="1"/>
          </p:cNvPicPr>
          <p:nvPr/>
        </p:nvPicPr>
        <p:blipFill>
          <a:blip r:embed="rId3">
            <a:duotone>
              <a:prstClr val="black"/>
              <a:schemeClr val="accent3">
                <a:tint val="45000"/>
                <a:satMod val="400000"/>
              </a:schemeClr>
            </a:duotone>
          </a:blip>
          <a:stretch>
            <a:fillRect/>
          </a:stretch>
        </p:blipFill>
        <p:spPr>
          <a:xfrm>
            <a:off x="2514600" y="6000750"/>
            <a:ext cx="857250" cy="857250"/>
          </a:xfrm>
          <a:prstGeom prst="rect">
            <a:avLst/>
          </a:prstGeom>
        </p:spPr>
      </p:pic>
      <p:pic>
        <p:nvPicPr>
          <p:cNvPr id="10" name="Picture 9" descr="5084121.gif?strawberries_trs_sm_nwm_me"/>
          <p:cNvPicPr>
            <a:picLocks noChangeAspect="1"/>
          </p:cNvPicPr>
          <p:nvPr/>
        </p:nvPicPr>
        <p:blipFill>
          <a:blip r:embed="rId3">
            <a:duotone>
              <a:prstClr val="black"/>
              <a:schemeClr val="accent3">
                <a:tint val="45000"/>
                <a:satMod val="400000"/>
              </a:schemeClr>
            </a:duotone>
          </a:blip>
          <a:stretch>
            <a:fillRect/>
          </a:stretch>
        </p:blipFill>
        <p:spPr>
          <a:xfrm>
            <a:off x="4191000" y="6000750"/>
            <a:ext cx="857250" cy="857250"/>
          </a:xfrm>
          <a:prstGeom prst="rect">
            <a:avLst/>
          </a:prstGeom>
        </p:spPr>
      </p:pic>
      <p:pic>
        <p:nvPicPr>
          <p:cNvPr id="11" name="Picture 10" descr="5084121.gif?strawberries_trs_sm_nwm_me"/>
          <p:cNvPicPr>
            <a:picLocks noChangeAspect="1"/>
          </p:cNvPicPr>
          <p:nvPr/>
        </p:nvPicPr>
        <p:blipFill>
          <a:blip r:embed="rId3">
            <a:duotone>
              <a:prstClr val="black"/>
              <a:schemeClr val="accent3">
                <a:tint val="45000"/>
                <a:satMod val="400000"/>
              </a:schemeClr>
            </a:duotone>
          </a:blip>
          <a:stretch>
            <a:fillRect/>
          </a:stretch>
        </p:blipFill>
        <p:spPr>
          <a:xfrm>
            <a:off x="5867400" y="6000750"/>
            <a:ext cx="857250" cy="857250"/>
          </a:xfrm>
          <a:prstGeom prst="rect">
            <a:avLst/>
          </a:prstGeom>
        </p:spPr>
      </p:pic>
      <p:pic>
        <p:nvPicPr>
          <p:cNvPr id="12" name="Picture 11" descr="5084121.gif?strawberries_trs_sm_nwm_me"/>
          <p:cNvPicPr>
            <a:picLocks noChangeAspect="1"/>
          </p:cNvPicPr>
          <p:nvPr/>
        </p:nvPicPr>
        <p:blipFill>
          <a:blip r:embed="rId3">
            <a:duotone>
              <a:prstClr val="black"/>
              <a:schemeClr val="accent3">
                <a:tint val="45000"/>
                <a:satMod val="400000"/>
              </a:schemeClr>
            </a:duotone>
          </a:blip>
          <a:stretch>
            <a:fillRect/>
          </a:stretch>
        </p:blipFill>
        <p:spPr>
          <a:xfrm>
            <a:off x="7467600" y="6000750"/>
            <a:ext cx="857250" cy="857250"/>
          </a:xfrm>
          <a:prstGeom prst="rect">
            <a:avLst/>
          </a:prstGeom>
        </p:spPr>
      </p:pic>
      <p:pic>
        <p:nvPicPr>
          <p:cNvPr id="13" name="Picture 12"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5029200" y="6000750"/>
            <a:ext cx="857250" cy="857250"/>
          </a:xfrm>
          <a:prstGeom prst="rect">
            <a:avLst/>
          </a:prstGeom>
        </p:spPr>
      </p:pic>
      <p:pic>
        <p:nvPicPr>
          <p:cNvPr id="14" name="Picture 13"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3352800" y="6000750"/>
            <a:ext cx="857250" cy="857250"/>
          </a:xfrm>
          <a:prstGeom prst="rect">
            <a:avLst/>
          </a:prstGeom>
        </p:spPr>
      </p:pic>
      <p:pic>
        <p:nvPicPr>
          <p:cNvPr id="15" name="Picture 14"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1676400" y="6000750"/>
            <a:ext cx="857250" cy="857250"/>
          </a:xfrm>
          <a:prstGeom prst="rect">
            <a:avLst/>
          </a:prstGeom>
        </p:spPr>
      </p:pic>
      <p:pic>
        <p:nvPicPr>
          <p:cNvPr id="16" name="Picture 15"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8286750" y="6000750"/>
            <a:ext cx="857250" cy="857250"/>
          </a:xfrm>
          <a:prstGeom prst="rect">
            <a:avLst/>
          </a:prstGeom>
        </p:spPr>
      </p:pic>
      <p:pic>
        <p:nvPicPr>
          <p:cNvPr id="17" name="Picture 16"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0" y="6000750"/>
            <a:ext cx="857250" cy="857250"/>
          </a:xfrm>
          <a:prstGeom prst="rect">
            <a:avLst/>
          </a:prstGeom>
        </p:spPr>
      </p:pic>
      <p:pic>
        <p:nvPicPr>
          <p:cNvPr id="18" name="Picture 17"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1676400" y="0"/>
            <a:ext cx="857250" cy="857250"/>
          </a:xfrm>
          <a:prstGeom prst="rect">
            <a:avLst/>
          </a:prstGeom>
        </p:spPr>
      </p:pic>
      <p:pic>
        <p:nvPicPr>
          <p:cNvPr id="19" name="Picture 18"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3276600" y="0"/>
            <a:ext cx="857250" cy="857250"/>
          </a:xfrm>
          <a:prstGeom prst="rect">
            <a:avLst/>
          </a:prstGeom>
        </p:spPr>
      </p:pic>
      <p:pic>
        <p:nvPicPr>
          <p:cNvPr id="20" name="Picture 19"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4953000" y="0"/>
            <a:ext cx="857250" cy="857250"/>
          </a:xfrm>
          <a:prstGeom prst="rect">
            <a:avLst/>
          </a:prstGeom>
        </p:spPr>
      </p:pic>
      <p:pic>
        <p:nvPicPr>
          <p:cNvPr id="21" name="Picture 20"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6629400" y="0"/>
            <a:ext cx="857250" cy="857250"/>
          </a:xfrm>
          <a:prstGeom prst="rect">
            <a:avLst/>
          </a:prstGeom>
        </p:spPr>
      </p:pic>
      <p:pic>
        <p:nvPicPr>
          <p:cNvPr id="22" name="Picture 21"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8286750" y="0"/>
            <a:ext cx="857250" cy="857250"/>
          </a:xfrm>
          <a:prstGeom prst="rect">
            <a:avLst/>
          </a:prstGeom>
        </p:spPr>
      </p:pic>
      <p:pic>
        <p:nvPicPr>
          <p:cNvPr id="23" name="Picture 22" descr="5084121.gif?strawberries_trs_sm_nwm_me"/>
          <p:cNvPicPr>
            <a:picLocks noChangeAspect="1"/>
          </p:cNvPicPr>
          <p:nvPr/>
        </p:nvPicPr>
        <p:blipFill>
          <a:blip r:embed="rId3">
            <a:duotone>
              <a:prstClr val="black"/>
              <a:schemeClr val="accent6">
                <a:tint val="45000"/>
                <a:satMod val="400000"/>
              </a:schemeClr>
            </a:duotone>
          </a:blip>
          <a:stretch>
            <a:fillRect/>
          </a:stretch>
        </p:blipFill>
        <p:spPr>
          <a:xfrm>
            <a:off x="0" y="0"/>
            <a:ext cx="857250" cy="857250"/>
          </a:xfrm>
          <a:prstGeom prst="rect">
            <a:avLst/>
          </a:prstGeom>
        </p:spPr>
      </p:pic>
      <p:pic>
        <p:nvPicPr>
          <p:cNvPr id="24" name="Picture 23" descr="5084121.gif?strawberries_trs_sm_nwm_me"/>
          <p:cNvPicPr>
            <a:picLocks noChangeAspect="1"/>
          </p:cNvPicPr>
          <p:nvPr/>
        </p:nvPicPr>
        <p:blipFill>
          <a:blip r:embed="rId3">
            <a:duotone>
              <a:prstClr val="black"/>
              <a:schemeClr val="accent3">
                <a:tint val="45000"/>
                <a:satMod val="400000"/>
              </a:schemeClr>
            </a:duotone>
          </a:blip>
          <a:stretch>
            <a:fillRect/>
          </a:stretch>
        </p:blipFill>
        <p:spPr>
          <a:xfrm>
            <a:off x="2438400" y="0"/>
            <a:ext cx="857250" cy="857250"/>
          </a:xfrm>
          <a:prstGeom prst="rect">
            <a:avLst/>
          </a:prstGeom>
        </p:spPr>
      </p:pic>
      <p:pic>
        <p:nvPicPr>
          <p:cNvPr id="25" name="Picture 24" descr="5084121.gif?strawberries_trs_sm_nwm_me"/>
          <p:cNvPicPr>
            <a:picLocks noChangeAspect="1"/>
          </p:cNvPicPr>
          <p:nvPr/>
        </p:nvPicPr>
        <p:blipFill>
          <a:blip r:embed="rId3">
            <a:duotone>
              <a:prstClr val="black"/>
              <a:schemeClr val="accent3">
                <a:tint val="45000"/>
                <a:satMod val="400000"/>
              </a:schemeClr>
            </a:duotone>
          </a:blip>
          <a:stretch>
            <a:fillRect/>
          </a:stretch>
        </p:blipFill>
        <p:spPr>
          <a:xfrm>
            <a:off x="4114800" y="0"/>
            <a:ext cx="857250" cy="857250"/>
          </a:xfrm>
          <a:prstGeom prst="rect">
            <a:avLst/>
          </a:prstGeom>
        </p:spPr>
      </p:pic>
      <p:pic>
        <p:nvPicPr>
          <p:cNvPr id="26" name="Picture 25" descr="5084121.gif?strawberries_trs_sm_nwm_me"/>
          <p:cNvPicPr>
            <a:picLocks noChangeAspect="1"/>
          </p:cNvPicPr>
          <p:nvPr/>
        </p:nvPicPr>
        <p:blipFill>
          <a:blip r:embed="rId3">
            <a:duotone>
              <a:prstClr val="black"/>
              <a:schemeClr val="accent3">
                <a:tint val="45000"/>
                <a:satMod val="400000"/>
              </a:schemeClr>
            </a:duotone>
          </a:blip>
          <a:stretch>
            <a:fillRect/>
          </a:stretch>
        </p:blipFill>
        <p:spPr>
          <a:xfrm>
            <a:off x="5791200" y="0"/>
            <a:ext cx="857250" cy="857250"/>
          </a:xfrm>
          <a:prstGeom prst="rect">
            <a:avLst/>
          </a:prstGeom>
        </p:spPr>
      </p:pic>
      <p:pic>
        <p:nvPicPr>
          <p:cNvPr id="27" name="Picture 26" descr="5084121.gif?strawberries_trs_sm_nwm_me"/>
          <p:cNvPicPr>
            <a:picLocks noChangeAspect="1"/>
          </p:cNvPicPr>
          <p:nvPr/>
        </p:nvPicPr>
        <p:blipFill>
          <a:blip r:embed="rId3">
            <a:duotone>
              <a:prstClr val="black"/>
              <a:schemeClr val="accent3">
                <a:tint val="45000"/>
                <a:satMod val="400000"/>
              </a:schemeClr>
            </a:duotone>
          </a:blip>
          <a:stretch>
            <a:fillRect/>
          </a:stretch>
        </p:blipFill>
        <p:spPr>
          <a:xfrm>
            <a:off x="7467600" y="0"/>
            <a:ext cx="857250" cy="857250"/>
          </a:xfrm>
          <a:prstGeom prst="rect">
            <a:avLst/>
          </a:prstGeom>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srcRect/>
          <a:stretch>
            <a:fillRect/>
          </a:stretch>
        </p:blipFill>
        <p:spPr bwMode="auto">
          <a:xfrm>
            <a:off x="0" y="228600"/>
            <a:ext cx="9144000" cy="6629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1676400"/>
            <a:ext cx="5029200" cy="4031873"/>
          </a:xfrm>
          <a:prstGeom prst="rect">
            <a:avLst/>
          </a:prstGeom>
        </p:spPr>
        <p:txBody>
          <a:bodyPr wrap="square">
            <a:spAutoFit/>
          </a:bodyPr>
          <a:lstStyle/>
          <a:p>
            <a:r>
              <a:rPr lang="en-US" sz="3200" b="1" dirty="0" smtClean="0">
                <a:latin typeface="Comic Sans MS" pitchFamily="66" charset="0"/>
              </a:rPr>
              <a:t>The plant has different parts  like root, stem, leaves and flowers. As these parts have to perform different functions, they are made of different types of tissues.</a:t>
            </a:r>
          </a:p>
        </p:txBody>
      </p:sp>
      <p:sp>
        <p:nvSpPr>
          <p:cNvPr id="5" name="TextBox 4"/>
          <p:cNvSpPr txBox="1"/>
          <p:nvPr/>
        </p:nvSpPr>
        <p:spPr>
          <a:xfrm>
            <a:off x="5943600" y="5867400"/>
            <a:ext cx="2076209" cy="369332"/>
          </a:xfrm>
          <a:prstGeom prst="rect">
            <a:avLst/>
          </a:prstGeom>
          <a:noFill/>
        </p:spPr>
        <p:txBody>
          <a:bodyPr wrap="none" rtlCol="0">
            <a:spAutoFit/>
          </a:bodyPr>
          <a:lstStyle/>
          <a:p>
            <a:r>
              <a:rPr lang="en-US" b="1" dirty="0" smtClean="0">
                <a:latin typeface="Comic Sans MS" pitchFamily="66" charset="0"/>
              </a:rPr>
              <a:t>Parts of a  plant</a:t>
            </a:r>
            <a:endParaRPr lang="en-US" b="1" dirty="0">
              <a:latin typeface="Comic Sans MS" pitchFamily="66" charset="0"/>
            </a:endParaRPr>
          </a:p>
        </p:txBody>
      </p:sp>
      <p:pic>
        <p:nvPicPr>
          <p:cNvPr id="6" name="Picture 5" descr="parts%20of%20a%20plant.jpg"/>
          <p:cNvPicPr>
            <a:picLocks noChangeAspect="1"/>
          </p:cNvPicPr>
          <p:nvPr/>
        </p:nvPicPr>
        <p:blipFill>
          <a:blip r:embed="rId3"/>
          <a:stretch>
            <a:fillRect/>
          </a:stretch>
        </p:blipFill>
        <p:spPr>
          <a:xfrm>
            <a:off x="5562600" y="533400"/>
            <a:ext cx="3276600" cy="5080000"/>
          </a:xfrm>
          <a:prstGeom prst="rect">
            <a:avLst/>
          </a:prstGeom>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pic>
        <p:nvPicPr>
          <p:cNvPr id="5" name="Picture 2" descr="meristem"/>
          <p:cNvPicPr>
            <a:picLocks noChangeAspect="1" noChangeArrowheads="1"/>
          </p:cNvPicPr>
          <p:nvPr/>
        </p:nvPicPr>
        <p:blipFill>
          <a:blip r:embed="rId2"/>
          <a:srcRect/>
          <a:stretch>
            <a:fillRect/>
          </a:stretch>
        </p:blipFill>
        <p:spPr bwMode="auto">
          <a:xfrm>
            <a:off x="1600200" y="762000"/>
            <a:ext cx="5562600" cy="6096000"/>
          </a:xfrm>
          <a:prstGeom prst="rect">
            <a:avLst/>
          </a:prstGeom>
          <a:noFill/>
          <a:ln w="9525">
            <a:noFill/>
            <a:miter lim="800000"/>
            <a:headEnd/>
            <a:tailEnd/>
          </a:ln>
        </p:spPr>
      </p:pic>
      <p:sp>
        <p:nvSpPr>
          <p:cNvPr id="6" name="TextBox 5"/>
          <p:cNvSpPr txBox="1"/>
          <p:nvPr/>
        </p:nvSpPr>
        <p:spPr>
          <a:xfrm>
            <a:off x="2286000" y="228600"/>
            <a:ext cx="4035079" cy="400110"/>
          </a:xfrm>
          <a:prstGeom prst="rect">
            <a:avLst/>
          </a:prstGeom>
          <a:noFill/>
        </p:spPr>
        <p:txBody>
          <a:bodyPr wrap="none" rtlCol="0">
            <a:spAutoFit/>
          </a:bodyPr>
          <a:lstStyle/>
          <a:p>
            <a:r>
              <a:rPr lang="en-US" sz="1400" b="1" dirty="0" smtClean="0">
                <a:latin typeface="Comic Sans MS" pitchFamily="66" charset="0"/>
              </a:rPr>
              <a:t> </a:t>
            </a:r>
            <a:r>
              <a:rPr lang="en-US" sz="2000" b="1" dirty="0" smtClean="0">
                <a:latin typeface="Comic Sans MS" pitchFamily="66" charset="0"/>
              </a:rPr>
              <a:t>Apical and Lateral </a:t>
            </a:r>
            <a:r>
              <a:rPr lang="en-US" sz="2000" b="1" dirty="0" err="1" smtClean="0">
                <a:latin typeface="Comic Sans MS" pitchFamily="66" charset="0"/>
              </a:rPr>
              <a:t>Meristems</a:t>
            </a:r>
            <a:r>
              <a:rPr lang="en-US" sz="2000" b="1" dirty="0" smtClean="0">
                <a:latin typeface="Comic Sans MS" pitchFamily="66" charset="0"/>
              </a:rPr>
              <a:t> </a:t>
            </a:r>
            <a:endParaRPr lang="en-US" sz="20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219200" y="533400"/>
            <a:ext cx="5105400" cy="609600"/>
          </a:xfrm>
        </p:spPr>
        <p:txBody>
          <a:bodyPr>
            <a:normAutofit fontScale="90000"/>
          </a:bodyPr>
          <a:lstStyle/>
          <a:p>
            <a:r>
              <a:rPr lang="en-US" sz="3200" b="1" dirty="0" smtClean="0">
                <a:latin typeface="Comic Sans MS" pitchFamily="66" charset="0"/>
              </a:rPr>
              <a:t>Intercalary </a:t>
            </a:r>
            <a:r>
              <a:rPr lang="en-US" sz="3200" b="1" dirty="0" err="1" smtClean="0">
                <a:latin typeface="Comic Sans MS" pitchFamily="66" charset="0"/>
              </a:rPr>
              <a:t>Meristems</a:t>
            </a:r>
            <a:r>
              <a:rPr lang="en-US" sz="3200" b="1" dirty="0" smtClean="0">
                <a:latin typeface="Comic Sans MS" pitchFamily="66" charset="0"/>
              </a:rPr>
              <a:t> </a:t>
            </a:r>
            <a:br>
              <a:rPr lang="en-US" sz="3200" b="1" dirty="0" smtClean="0">
                <a:latin typeface="Comic Sans MS" pitchFamily="66" charset="0"/>
              </a:rPr>
            </a:br>
            <a:endParaRPr lang="en-US" sz="3200" b="1" dirty="0">
              <a:latin typeface="Comic Sans MS" pitchFamily="66" charset="0"/>
            </a:endParaRPr>
          </a:p>
        </p:txBody>
      </p:sp>
      <p:sp>
        <p:nvSpPr>
          <p:cNvPr id="4" name="Content Placeholder 3"/>
          <p:cNvSpPr>
            <a:spLocks noGrp="1"/>
          </p:cNvSpPr>
          <p:nvPr>
            <p:ph idx="1"/>
          </p:nvPr>
        </p:nvSpPr>
        <p:spPr>
          <a:xfrm>
            <a:off x="0" y="1143000"/>
            <a:ext cx="5562600" cy="5334000"/>
          </a:xfrm>
        </p:spPr>
        <p:txBody>
          <a:bodyPr>
            <a:normAutofit fontScale="92500" lnSpcReduction="10000"/>
          </a:bodyPr>
          <a:lstStyle/>
          <a:p>
            <a:pPr>
              <a:buNone/>
            </a:pPr>
            <a:r>
              <a:rPr lang="en-US" dirty="0" smtClean="0"/>
              <a:t>       </a:t>
            </a:r>
            <a:endParaRPr lang="en-US" dirty="0" smtClean="0">
              <a:latin typeface="Comic Sans MS" pitchFamily="66" charset="0"/>
            </a:endParaRPr>
          </a:p>
          <a:p>
            <a:r>
              <a:rPr lang="en-US" dirty="0" smtClean="0">
                <a:latin typeface="Comic Sans MS" pitchFamily="66" charset="0"/>
              </a:rPr>
              <a:t>These </a:t>
            </a:r>
            <a:r>
              <a:rPr lang="en-US" dirty="0" err="1" smtClean="0">
                <a:latin typeface="Comic Sans MS" pitchFamily="66" charset="0"/>
              </a:rPr>
              <a:t>meristems</a:t>
            </a:r>
            <a:r>
              <a:rPr lang="en-US" dirty="0" smtClean="0">
                <a:latin typeface="Comic Sans MS" pitchFamily="66" charset="0"/>
              </a:rPr>
              <a:t> become </a:t>
            </a:r>
            <a:r>
              <a:rPr lang="en-US" dirty="0" err="1" smtClean="0">
                <a:latin typeface="Comic Sans MS" pitchFamily="66" charset="0"/>
              </a:rPr>
              <a:t>seperated</a:t>
            </a:r>
            <a:r>
              <a:rPr lang="en-US" dirty="0" smtClean="0">
                <a:latin typeface="Comic Sans MS" pitchFamily="66" charset="0"/>
              </a:rPr>
              <a:t> from the apex due to the development of permanent tissue in between. </a:t>
            </a:r>
          </a:p>
          <a:p>
            <a:r>
              <a:rPr lang="en-US" dirty="0" smtClean="0">
                <a:latin typeface="Comic Sans MS" pitchFamily="66" charset="0"/>
              </a:rPr>
              <a:t> are found in grasses and related plants that do not  increase in girth. </a:t>
            </a:r>
          </a:p>
          <a:p>
            <a:r>
              <a:rPr lang="en-US" dirty="0" smtClean="0">
                <a:latin typeface="Comic Sans MS" pitchFamily="66" charset="0"/>
              </a:rPr>
              <a:t> responsible for the </a:t>
            </a:r>
            <a:r>
              <a:rPr lang="en-US" dirty="0" err="1" smtClean="0">
                <a:latin typeface="Comic Sans MS" pitchFamily="66" charset="0"/>
              </a:rPr>
              <a:t>regrowth</a:t>
            </a:r>
            <a:r>
              <a:rPr lang="en-US" dirty="0" smtClean="0">
                <a:latin typeface="Comic Sans MS" pitchFamily="66" charset="0"/>
              </a:rPr>
              <a:t> of cut grass.</a:t>
            </a:r>
            <a:endParaRPr lang="en-US" dirty="0"/>
          </a:p>
        </p:txBody>
      </p:sp>
      <p:pic>
        <p:nvPicPr>
          <p:cNvPr id="28" name="Picture 27" descr="art0037.gif"/>
          <p:cNvPicPr>
            <a:picLocks noChangeAspect="1"/>
          </p:cNvPicPr>
          <p:nvPr/>
        </p:nvPicPr>
        <p:blipFill>
          <a:blip r:embed="rId3"/>
          <a:stretch>
            <a:fillRect/>
          </a:stretch>
        </p:blipFill>
        <p:spPr>
          <a:xfrm>
            <a:off x="5562600" y="1295400"/>
            <a:ext cx="3581400" cy="4648200"/>
          </a:xfrm>
          <a:prstGeom prst="rect">
            <a:avLst/>
          </a:prstGeom>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52400"/>
            <a:ext cx="3666388" cy="461665"/>
          </a:xfrm>
          <a:prstGeom prst="rect">
            <a:avLst/>
          </a:prstGeom>
          <a:noFill/>
        </p:spPr>
        <p:txBody>
          <a:bodyPr wrap="none" rtlCol="0">
            <a:spAutoFit/>
          </a:bodyPr>
          <a:lstStyle/>
          <a:p>
            <a:r>
              <a:rPr lang="en-US" sz="2400" b="1" dirty="0" smtClean="0">
                <a:latin typeface="Comic Sans MS" pitchFamily="66" charset="0"/>
              </a:rPr>
              <a:t>Let us summarize………..</a:t>
            </a:r>
            <a:endParaRPr lang="en-US" sz="2400" b="1" dirty="0">
              <a:latin typeface="Comic Sans MS" pitchFamily="66" charset="0"/>
            </a:endParaRPr>
          </a:p>
        </p:txBody>
      </p:sp>
      <p:sp>
        <p:nvSpPr>
          <p:cNvPr id="4" name="Rectangle 3"/>
          <p:cNvSpPr/>
          <p:nvPr/>
        </p:nvSpPr>
        <p:spPr>
          <a:xfrm>
            <a:off x="685800" y="609600"/>
            <a:ext cx="8001000" cy="4770537"/>
          </a:xfrm>
          <a:prstGeom prst="rect">
            <a:avLst/>
          </a:prstGeom>
        </p:spPr>
        <p:txBody>
          <a:bodyPr wrap="square">
            <a:spAutoFit/>
          </a:bodyPr>
          <a:lstStyle/>
          <a:p>
            <a:pPr>
              <a:buFont typeface="Arial" pitchFamily="34" charset="0"/>
              <a:buChar char="•"/>
            </a:pPr>
            <a:r>
              <a:rPr lang="en-US" sz="1600" b="1" dirty="0" smtClean="0">
                <a:latin typeface="Comic Sans MS" pitchFamily="66" charset="0"/>
              </a:rPr>
              <a:t>Tissues are groups of cells with similar structures &amp; functions </a:t>
            </a:r>
          </a:p>
          <a:p>
            <a:pPr>
              <a:buFont typeface="Arial" pitchFamily="34" charset="0"/>
              <a:buChar char="•"/>
            </a:pPr>
            <a:r>
              <a:rPr lang="en-US" sz="1600" b="1" dirty="0" smtClean="0">
                <a:solidFill>
                  <a:schemeClr val="accent1">
                    <a:lumMod val="50000"/>
                  </a:schemeClr>
                </a:solidFill>
                <a:latin typeface="Comic Sans MS" pitchFamily="66" charset="0"/>
              </a:rPr>
              <a:t>Plant tissues are said to be </a:t>
            </a:r>
            <a:r>
              <a:rPr lang="en-US" sz="1600" b="1" dirty="0" smtClean="0">
                <a:solidFill>
                  <a:srgbClr val="C00000"/>
                </a:solidFill>
                <a:latin typeface="Comic Sans MS" pitchFamily="66" charset="0"/>
              </a:rPr>
              <a:t>simple</a:t>
            </a:r>
            <a:r>
              <a:rPr lang="en-US" sz="1600" b="1" dirty="0" smtClean="0">
                <a:solidFill>
                  <a:schemeClr val="accent1">
                    <a:lumMod val="50000"/>
                  </a:schemeClr>
                </a:solidFill>
                <a:latin typeface="Comic Sans MS" pitchFamily="66" charset="0"/>
              </a:rPr>
              <a:t> if they are composed of a single type of cell and </a:t>
            </a:r>
            <a:r>
              <a:rPr lang="en-US" sz="1600" b="1" dirty="0" smtClean="0">
                <a:solidFill>
                  <a:srgbClr val="C00000"/>
                </a:solidFill>
                <a:latin typeface="Comic Sans MS" pitchFamily="66" charset="0"/>
              </a:rPr>
              <a:t>complex</a:t>
            </a:r>
            <a:r>
              <a:rPr lang="en-US" sz="1600" b="1" dirty="0" smtClean="0">
                <a:solidFill>
                  <a:schemeClr val="accent1">
                    <a:lumMod val="50000"/>
                  </a:schemeClr>
                </a:solidFill>
                <a:latin typeface="Comic Sans MS" pitchFamily="66" charset="0"/>
              </a:rPr>
              <a:t> if they are composed of two or more cell types.</a:t>
            </a:r>
            <a:r>
              <a:rPr lang="en-US" sz="1600" b="1" dirty="0" smtClean="0">
                <a:solidFill>
                  <a:srgbClr val="2A0EFA"/>
                </a:solidFill>
                <a:latin typeface="Comic Sans MS" pitchFamily="66" charset="0"/>
              </a:rPr>
              <a:t> </a:t>
            </a:r>
          </a:p>
          <a:p>
            <a:pPr>
              <a:buFont typeface="Arial" pitchFamily="34" charset="0"/>
              <a:buChar char="•"/>
            </a:pPr>
            <a:r>
              <a:rPr lang="en-US" sz="1600" b="1" dirty="0" smtClean="0">
                <a:latin typeface="Comic Sans MS" pitchFamily="66" charset="0"/>
              </a:rPr>
              <a:t>The “Tissue System” may be defined as ‘a group of tissues which perform the same general function, irrespective of their position and continuity in the plant body.’ </a:t>
            </a:r>
          </a:p>
          <a:p>
            <a:pPr>
              <a:buFont typeface="Arial" pitchFamily="34" charset="0"/>
              <a:buChar char="•"/>
            </a:pPr>
            <a:r>
              <a:rPr lang="en-US" sz="1600" b="1" dirty="0" smtClean="0">
                <a:latin typeface="Comic Sans MS" pitchFamily="66" charset="0"/>
              </a:rPr>
              <a:t>Plants have 3 tissue systems --- ground, dermal, and vascular tissues. Ground tissue makes up most of the plant's body, dermal tissue covers the outside of the plant, &amp; vascular tissue conducts water &amp; nutrient.</a:t>
            </a:r>
          </a:p>
          <a:p>
            <a:pPr>
              <a:buFont typeface="Arial" pitchFamily="34" charset="0"/>
              <a:buChar char="•"/>
            </a:pPr>
            <a:r>
              <a:rPr lang="en-US" sz="1600" b="1" dirty="0" smtClean="0">
                <a:latin typeface="Comic Sans MS" pitchFamily="66" charset="0"/>
              </a:rPr>
              <a:t>The </a:t>
            </a:r>
            <a:r>
              <a:rPr lang="en-US" sz="1600" b="1" dirty="0" smtClean="0">
                <a:latin typeface="Comic Sans MS" pitchFamily="66" charset="0"/>
              </a:rPr>
              <a:t>epidermis is a single layer of closely packed parenchyma cells. It both covers and protects the plant. It can be thought of as the plant's "skin." Specialized epidermal cells have special modifications to perform special functions, e.g.,</a:t>
            </a:r>
            <a:r>
              <a:rPr lang="en-US" sz="1600" b="1" dirty="0" smtClean="0">
                <a:solidFill>
                  <a:srgbClr val="7B5228"/>
                </a:solidFill>
                <a:latin typeface="Comic Sans MS" pitchFamily="66" charset="0"/>
              </a:rPr>
              <a:t> root hairs and </a:t>
            </a:r>
            <a:r>
              <a:rPr lang="en-US" sz="1600" b="1" dirty="0" smtClean="0">
                <a:solidFill>
                  <a:srgbClr val="006600"/>
                </a:solidFill>
                <a:latin typeface="Comic Sans MS" pitchFamily="66" charset="0"/>
              </a:rPr>
              <a:t> </a:t>
            </a:r>
            <a:r>
              <a:rPr lang="en-US" sz="1600" b="1" dirty="0" smtClean="0">
                <a:solidFill>
                  <a:srgbClr val="7B5228"/>
                </a:solidFill>
                <a:latin typeface="Comic Sans MS" pitchFamily="66" charset="0"/>
              </a:rPr>
              <a:t>stomata. </a:t>
            </a:r>
            <a:r>
              <a:rPr lang="en-US" sz="1600" b="1" dirty="0" smtClean="0">
                <a:latin typeface="Comic Sans MS" pitchFamily="66" charset="0"/>
              </a:rPr>
              <a:t> </a:t>
            </a:r>
            <a:r>
              <a:rPr lang="en-US" sz="1600" b="1" dirty="0" smtClean="0">
                <a:solidFill>
                  <a:srgbClr val="006600"/>
                </a:solidFill>
                <a:latin typeface="Comic Sans MS" pitchFamily="66" charset="0"/>
              </a:rPr>
              <a:t> </a:t>
            </a:r>
            <a:r>
              <a:rPr lang="en-US" sz="1600" b="1" dirty="0" smtClean="0">
                <a:latin typeface="Comic Sans MS" pitchFamily="66" charset="0"/>
              </a:rPr>
              <a:t> </a:t>
            </a:r>
          </a:p>
          <a:p>
            <a:pPr>
              <a:buFont typeface="Arial" pitchFamily="34" charset="0"/>
              <a:buChar char="•"/>
            </a:pPr>
            <a:endParaRPr lang="en-US" sz="1600" dirty="0" smtClean="0">
              <a:latin typeface="Comic Sans MS" pitchFamily="66" charset="0"/>
            </a:endParaRPr>
          </a:p>
          <a:p>
            <a:pPr>
              <a:buFont typeface="Arial" pitchFamily="34" charset="0"/>
              <a:buChar char="•"/>
            </a:pPr>
            <a:endParaRPr lang="en-US" sz="1600" dirty="0" smtClean="0"/>
          </a:p>
          <a:p>
            <a:pPr>
              <a:buFont typeface="Arial" pitchFamily="34" charset="0"/>
              <a:buChar char="•"/>
            </a:pPr>
            <a:endParaRPr lang="en-US" sz="1600" dirty="0" smtClean="0"/>
          </a:p>
          <a:p>
            <a:pPr>
              <a:buFont typeface="Arial" pitchFamily="34" charset="0"/>
              <a:buChar char="•"/>
            </a:pPr>
            <a:endParaRPr lang="en-US" sz="1600" dirty="0" smtClean="0"/>
          </a:p>
          <a:p>
            <a:pPr>
              <a:buFont typeface="Arial" pitchFamily="34" charset="0"/>
              <a:buChar char="•"/>
            </a:pPr>
            <a:endParaRPr lang="en-US" sz="1600" dirty="0" smtClean="0"/>
          </a:p>
          <a:p>
            <a:pPr>
              <a:buFont typeface="Arial" pitchFamily="34" charset="0"/>
              <a:buChar char="•"/>
            </a:pPr>
            <a:endParaRPr lang="en-US" sz="1600" b="1" dirty="0" smtClean="0">
              <a:solidFill>
                <a:schemeClr val="accent5">
                  <a:lumMod val="50000"/>
                </a:schemeClr>
              </a:solidFill>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Let us answer…</a:t>
            </a:r>
            <a:endParaRPr lang="en-IN" dirty="0"/>
          </a:p>
        </p:txBody>
      </p:sp>
      <p:sp>
        <p:nvSpPr>
          <p:cNvPr id="4" name="TextBox 3"/>
          <p:cNvSpPr txBox="1"/>
          <p:nvPr/>
        </p:nvSpPr>
        <p:spPr>
          <a:xfrm>
            <a:off x="914400" y="1371600"/>
            <a:ext cx="4136069" cy="307777"/>
          </a:xfrm>
          <a:prstGeom prst="rect">
            <a:avLst/>
          </a:prstGeom>
          <a:noFill/>
        </p:spPr>
        <p:txBody>
          <a:bodyPr wrap="none" rtlCol="0">
            <a:spAutoFit/>
          </a:bodyPr>
          <a:lstStyle/>
          <a:p>
            <a:r>
              <a:rPr lang="en-US" sz="1400" b="1" dirty="0" smtClean="0">
                <a:latin typeface="Comic Sans MS" pitchFamily="66" charset="0"/>
              </a:rPr>
              <a:t>1. The main function of Vascular tissues, is </a:t>
            </a:r>
            <a:endParaRPr lang="en-US" sz="1400" b="1" dirty="0">
              <a:latin typeface="Comic Sans MS" pitchFamily="66" charset="0"/>
            </a:endParaRPr>
          </a:p>
        </p:txBody>
      </p:sp>
      <p:sp>
        <p:nvSpPr>
          <p:cNvPr id="5" name="TextBox 4"/>
          <p:cNvSpPr txBox="1"/>
          <p:nvPr/>
        </p:nvSpPr>
        <p:spPr>
          <a:xfrm>
            <a:off x="1219200" y="1828800"/>
            <a:ext cx="1446230" cy="1169551"/>
          </a:xfrm>
          <a:prstGeom prst="rect">
            <a:avLst/>
          </a:prstGeom>
          <a:noFill/>
        </p:spPr>
        <p:txBody>
          <a:bodyPr wrap="none" rtlCol="0">
            <a:spAutoFit/>
          </a:bodyPr>
          <a:lstStyle/>
          <a:p>
            <a:pPr marL="342900" indent="-342900">
              <a:buAutoNum type="alphaLcPeriod"/>
            </a:pPr>
            <a:r>
              <a:rPr lang="en-US" sz="1400" b="1" dirty="0" smtClean="0">
                <a:latin typeface="Comic Sans MS" pitchFamily="66" charset="0"/>
              </a:rPr>
              <a:t>Conduction</a:t>
            </a:r>
          </a:p>
          <a:p>
            <a:pPr marL="342900" indent="-342900">
              <a:buAutoNum type="alphaLcPeriod"/>
            </a:pPr>
            <a:endParaRPr lang="en-US" sz="1400" b="1" dirty="0" smtClean="0">
              <a:latin typeface="Comic Sans MS" pitchFamily="66" charset="0"/>
            </a:endParaRPr>
          </a:p>
          <a:p>
            <a:pPr marL="342900" indent="-342900">
              <a:buAutoNum type="alphaLcPeriod"/>
            </a:pPr>
            <a:r>
              <a:rPr lang="en-US" sz="1400" b="1" dirty="0" smtClean="0">
                <a:latin typeface="Comic Sans MS" pitchFamily="66" charset="0"/>
              </a:rPr>
              <a:t>Protection</a:t>
            </a:r>
          </a:p>
          <a:p>
            <a:pPr marL="342900" indent="-342900">
              <a:buAutoNum type="alphaLcPeriod"/>
            </a:pPr>
            <a:endParaRPr lang="en-US" sz="1400" b="1" dirty="0" smtClean="0">
              <a:latin typeface="Comic Sans MS" pitchFamily="66" charset="0"/>
            </a:endParaRPr>
          </a:p>
          <a:p>
            <a:pPr marL="342900" indent="-342900">
              <a:buAutoNum type="alphaLcPeriod"/>
            </a:pPr>
            <a:r>
              <a:rPr lang="en-US" sz="1400" b="1" dirty="0" smtClean="0">
                <a:latin typeface="Comic Sans MS" pitchFamily="66" charset="0"/>
              </a:rPr>
              <a:t>Storage</a:t>
            </a:r>
            <a:endParaRPr lang="en-US" sz="1400" b="1" dirty="0">
              <a:latin typeface="Comic Sans MS" pitchFamily="66" charset="0"/>
            </a:endParaRPr>
          </a:p>
        </p:txBody>
      </p:sp>
      <p:sp>
        <p:nvSpPr>
          <p:cNvPr id="6" name="TextBox 5"/>
          <p:cNvSpPr txBox="1"/>
          <p:nvPr/>
        </p:nvSpPr>
        <p:spPr>
          <a:xfrm>
            <a:off x="914400" y="3276600"/>
            <a:ext cx="6477000" cy="523220"/>
          </a:xfrm>
          <a:prstGeom prst="rect">
            <a:avLst/>
          </a:prstGeom>
          <a:noFill/>
        </p:spPr>
        <p:txBody>
          <a:bodyPr wrap="square" rtlCol="0">
            <a:spAutoFit/>
          </a:bodyPr>
          <a:lstStyle/>
          <a:p>
            <a:r>
              <a:rPr lang="en-US" sz="1400" b="1" dirty="0" smtClean="0">
                <a:latin typeface="Comic Sans MS" pitchFamily="66" charset="0"/>
              </a:rPr>
              <a:t>2. In plants, the formation of new </a:t>
            </a:r>
            <a:r>
              <a:rPr lang="en-US" sz="1400" b="1" dirty="0" err="1" smtClean="0">
                <a:latin typeface="Comic Sans MS" pitchFamily="66" charset="0"/>
              </a:rPr>
              <a:t>cells,is</a:t>
            </a:r>
            <a:r>
              <a:rPr lang="en-US" sz="1400" b="1" dirty="0" smtClean="0">
                <a:latin typeface="Comic Sans MS" pitchFamily="66" charset="0"/>
              </a:rPr>
              <a:t> restricted almost entirely to regions known as</a:t>
            </a:r>
            <a:endParaRPr lang="en-US" sz="1400" b="1" dirty="0">
              <a:latin typeface="Comic Sans MS" pitchFamily="66" charset="0"/>
            </a:endParaRPr>
          </a:p>
        </p:txBody>
      </p:sp>
      <p:sp>
        <p:nvSpPr>
          <p:cNvPr id="7" name="Rectangle 6"/>
          <p:cNvSpPr/>
          <p:nvPr/>
        </p:nvSpPr>
        <p:spPr>
          <a:xfrm>
            <a:off x="1295400" y="3962400"/>
            <a:ext cx="1691489" cy="1384995"/>
          </a:xfrm>
          <a:prstGeom prst="rect">
            <a:avLst/>
          </a:prstGeom>
        </p:spPr>
        <p:txBody>
          <a:bodyPr wrap="none">
            <a:spAutoFit/>
          </a:bodyPr>
          <a:lstStyle/>
          <a:p>
            <a:pPr marL="342900" indent="-342900">
              <a:buAutoNum type="alphaLcPeriod"/>
            </a:pPr>
            <a:r>
              <a:rPr lang="en-US" sz="1400" b="1" dirty="0" err="1" smtClean="0">
                <a:latin typeface="Comic Sans MS" pitchFamily="66" charset="0"/>
              </a:rPr>
              <a:t>Periderms</a:t>
            </a:r>
            <a:endParaRPr lang="en-US" sz="1400" b="1" dirty="0" smtClean="0">
              <a:latin typeface="Comic Sans MS" pitchFamily="66" charset="0"/>
            </a:endParaRPr>
          </a:p>
          <a:p>
            <a:pPr marL="342900" indent="-342900">
              <a:buAutoNum type="alphaLcPeriod"/>
            </a:pPr>
            <a:endParaRPr lang="en-US" sz="1400" b="1" dirty="0" smtClean="0">
              <a:latin typeface="Comic Sans MS" pitchFamily="66" charset="0"/>
            </a:endParaRPr>
          </a:p>
          <a:p>
            <a:pPr marL="342900" indent="-342900">
              <a:buAutoNum type="alphaLcPeriod"/>
            </a:pPr>
            <a:r>
              <a:rPr lang="en-US" sz="1400" b="1" dirty="0" err="1" smtClean="0">
                <a:latin typeface="Comic Sans MS" pitchFamily="66" charset="0"/>
              </a:rPr>
              <a:t>Meristems</a:t>
            </a:r>
            <a:endParaRPr lang="en-US" sz="1400" b="1" dirty="0" smtClean="0">
              <a:latin typeface="Comic Sans MS" pitchFamily="66" charset="0"/>
            </a:endParaRPr>
          </a:p>
          <a:p>
            <a:pPr marL="342900" indent="-342900">
              <a:buAutoNum type="alphaLcPeriod"/>
            </a:pPr>
            <a:endParaRPr lang="en-US" sz="1400" b="1" dirty="0" smtClean="0">
              <a:latin typeface="Comic Sans MS" pitchFamily="66" charset="0"/>
            </a:endParaRPr>
          </a:p>
          <a:p>
            <a:pPr marL="342900" indent="-342900">
              <a:buAutoNum type="alphaLcPeriod"/>
            </a:pPr>
            <a:r>
              <a:rPr lang="en-US" sz="1400" b="1" dirty="0" smtClean="0">
                <a:latin typeface="Comic Sans MS" pitchFamily="66" charset="0"/>
              </a:rPr>
              <a:t>Woody stems</a:t>
            </a:r>
          </a:p>
          <a:p>
            <a:pPr marL="342900" indent="-342900">
              <a:buAutoNum type="alphaLcPeriod"/>
            </a:pPr>
            <a:endParaRPr lang="en-US" sz="1400" dirty="0">
              <a:latin typeface="Comic Sans MS" pitchFamily="66" charset="0"/>
            </a:endParaRPr>
          </a:p>
        </p:txBody>
      </p:sp>
      <p:pic>
        <p:nvPicPr>
          <p:cNvPr id="8" name="Picture 7" descr="hands2-color.gif"/>
          <p:cNvPicPr>
            <a:picLocks noChangeAspect="1"/>
          </p:cNvPicPr>
          <p:nvPr/>
        </p:nvPicPr>
        <p:blipFill>
          <a:blip r:embed="rId3"/>
          <a:srcRect/>
          <a:stretch>
            <a:fillRect/>
          </a:stretch>
        </p:blipFill>
        <p:spPr bwMode="auto">
          <a:xfrm>
            <a:off x="6324600" y="0"/>
            <a:ext cx="2819400" cy="1766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TextBox 3"/>
          <p:cNvSpPr txBox="1"/>
          <p:nvPr/>
        </p:nvSpPr>
        <p:spPr>
          <a:xfrm>
            <a:off x="457200" y="457200"/>
            <a:ext cx="8229600" cy="523220"/>
          </a:xfrm>
          <a:prstGeom prst="rect">
            <a:avLst/>
          </a:prstGeom>
          <a:noFill/>
        </p:spPr>
        <p:txBody>
          <a:bodyPr wrap="square" rtlCol="0">
            <a:spAutoFit/>
          </a:bodyPr>
          <a:lstStyle/>
          <a:p>
            <a:r>
              <a:rPr lang="en-US" sz="1400" b="1" dirty="0" smtClean="0">
                <a:latin typeface="Comic Sans MS" pitchFamily="66" charset="0"/>
              </a:rPr>
              <a:t>3. Ground tissue of the leaf that uses the energy in sunlight to synthesize sugars, is called </a:t>
            </a:r>
            <a:endParaRPr lang="en-US" sz="1400" b="1" dirty="0">
              <a:latin typeface="Comic Sans MS" pitchFamily="66" charset="0"/>
            </a:endParaRPr>
          </a:p>
        </p:txBody>
      </p:sp>
      <p:sp>
        <p:nvSpPr>
          <p:cNvPr id="5" name="TextBox 4"/>
          <p:cNvSpPr txBox="1"/>
          <p:nvPr/>
        </p:nvSpPr>
        <p:spPr>
          <a:xfrm>
            <a:off x="685800" y="1219200"/>
            <a:ext cx="1359668" cy="1384995"/>
          </a:xfrm>
          <a:prstGeom prst="rect">
            <a:avLst/>
          </a:prstGeom>
          <a:noFill/>
        </p:spPr>
        <p:txBody>
          <a:bodyPr wrap="none" rtlCol="0">
            <a:spAutoFit/>
          </a:bodyPr>
          <a:lstStyle/>
          <a:p>
            <a:pPr marL="342900" indent="-342900">
              <a:buAutoNum type="alphaLcPeriod"/>
            </a:pPr>
            <a:r>
              <a:rPr lang="en-US" sz="1400" b="1" dirty="0" smtClean="0">
                <a:latin typeface="Comic Sans MS" pitchFamily="66" charset="0"/>
              </a:rPr>
              <a:t>Epidermis</a:t>
            </a:r>
          </a:p>
          <a:p>
            <a:pPr marL="342900" indent="-342900">
              <a:buAutoNum type="alphaLcPeriod"/>
            </a:pPr>
            <a:endParaRPr lang="en-US" sz="1400" b="1" dirty="0" smtClean="0">
              <a:latin typeface="Comic Sans MS" pitchFamily="66" charset="0"/>
            </a:endParaRPr>
          </a:p>
          <a:p>
            <a:pPr marL="342900" indent="-342900">
              <a:buAutoNum type="alphaLcPeriod"/>
            </a:pPr>
            <a:r>
              <a:rPr lang="en-US" sz="1400" b="1" dirty="0" smtClean="0">
                <a:latin typeface="Comic Sans MS" pitchFamily="66" charset="0"/>
              </a:rPr>
              <a:t>Cortex</a:t>
            </a:r>
          </a:p>
          <a:p>
            <a:pPr marL="342900" indent="-342900"/>
            <a:r>
              <a:rPr lang="en-US" sz="1400" b="1" dirty="0" smtClean="0">
                <a:latin typeface="Comic Sans MS" pitchFamily="66" charset="0"/>
              </a:rPr>
              <a:t>       </a:t>
            </a:r>
          </a:p>
          <a:p>
            <a:pPr marL="342900" indent="-342900"/>
            <a:r>
              <a:rPr lang="en-US" sz="1400" b="1" dirty="0" err="1" smtClean="0">
                <a:latin typeface="Comic Sans MS" pitchFamily="66" charset="0"/>
              </a:rPr>
              <a:t>c.Mesophyll</a:t>
            </a:r>
            <a:endParaRPr lang="en-US" sz="1400" b="1" dirty="0" smtClean="0">
              <a:latin typeface="Comic Sans MS" pitchFamily="66" charset="0"/>
            </a:endParaRPr>
          </a:p>
          <a:p>
            <a:pPr marL="342900" indent="-342900">
              <a:buAutoNum type="alphaLcPeriod"/>
            </a:pPr>
            <a:endParaRPr lang="en-US" sz="1400" b="1" dirty="0">
              <a:latin typeface="Comic Sans MS" pitchFamily="66" charset="0"/>
            </a:endParaRPr>
          </a:p>
        </p:txBody>
      </p:sp>
      <p:sp>
        <p:nvSpPr>
          <p:cNvPr id="6" name="TextBox 5"/>
          <p:cNvSpPr txBox="1"/>
          <p:nvPr/>
        </p:nvSpPr>
        <p:spPr>
          <a:xfrm>
            <a:off x="609600" y="2514600"/>
            <a:ext cx="8534400" cy="707886"/>
          </a:xfrm>
          <a:prstGeom prst="rect">
            <a:avLst/>
          </a:prstGeom>
          <a:noFill/>
        </p:spPr>
        <p:txBody>
          <a:bodyPr wrap="square" rtlCol="0">
            <a:spAutoFit/>
          </a:bodyPr>
          <a:lstStyle/>
          <a:p>
            <a:r>
              <a:rPr lang="en-US" sz="1400" b="1" dirty="0" smtClean="0">
                <a:latin typeface="Comic Sans MS" pitchFamily="66" charset="0"/>
              </a:rPr>
              <a:t>4. The </a:t>
            </a:r>
            <a:r>
              <a:rPr lang="en-US" sz="1400" b="1" dirty="0" err="1" smtClean="0">
                <a:latin typeface="Comic Sans MS" pitchFamily="66" charset="0"/>
              </a:rPr>
              <a:t>meristems</a:t>
            </a:r>
            <a:r>
              <a:rPr lang="en-US" sz="1400" b="1" dirty="0" smtClean="0">
                <a:latin typeface="Comic Sans MS" pitchFamily="66" charset="0"/>
              </a:rPr>
              <a:t> in grasses that are  located above the bases of leaves and stems  allowing them to </a:t>
            </a:r>
            <a:r>
              <a:rPr lang="en-US" sz="1400" b="1" dirty="0" err="1" smtClean="0">
                <a:latin typeface="Comic Sans MS" pitchFamily="66" charset="0"/>
              </a:rPr>
              <a:t>regrow</a:t>
            </a:r>
            <a:r>
              <a:rPr lang="en-US" sz="1400" b="1" dirty="0" smtClean="0">
                <a:latin typeface="Comic Sans MS" pitchFamily="66" charset="0"/>
              </a:rPr>
              <a:t> quickly after being cut down , are </a:t>
            </a:r>
          </a:p>
          <a:p>
            <a:endParaRPr lang="en-US" sz="1200" dirty="0"/>
          </a:p>
        </p:txBody>
      </p:sp>
      <p:sp>
        <p:nvSpPr>
          <p:cNvPr id="7" name="Rectangle 6"/>
          <p:cNvSpPr/>
          <p:nvPr/>
        </p:nvSpPr>
        <p:spPr>
          <a:xfrm>
            <a:off x="762000" y="3200400"/>
            <a:ext cx="4572000" cy="1169551"/>
          </a:xfrm>
          <a:prstGeom prst="rect">
            <a:avLst/>
          </a:prstGeom>
        </p:spPr>
        <p:txBody>
          <a:bodyPr>
            <a:spAutoFit/>
          </a:bodyPr>
          <a:lstStyle/>
          <a:p>
            <a:pPr marL="457200" indent="-457200"/>
            <a:r>
              <a:rPr lang="en-US" sz="1400" b="1" dirty="0" smtClean="0">
                <a:latin typeface="Comic Sans MS" pitchFamily="66" charset="0"/>
              </a:rPr>
              <a:t>a. </a:t>
            </a:r>
            <a:r>
              <a:rPr lang="en-US" sz="1400" b="1" dirty="0" err="1" smtClean="0">
                <a:latin typeface="Comic Sans MS" pitchFamily="66" charset="0"/>
              </a:rPr>
              <a:t>pical</a:t>
            </a:r>
            <a:endParaRPr lang="en-US" sz="1400" b="1" dirty="0" smtClean="0">
              <a:latin typeface="Comic Sans MS" pitchFamily="66" charset="0"/>
            </a:endParaRPr>
          </a:p>
          <a:p>
            <a:pPr marL="457200" indent="-457200">
              <a:buAutoNum type="alphaLcPeriod"/>
            </a:pPr>
            <a:endParaRPr lang="en-US" sz="1400" b="1" dirty="0" smtClean="0">
              <a:latin typeface="Comic Sans MS" pitchFamily="66" charset="0"/>
            </a:endParaRPr>
          </a:p>
          <a:p>
            <a:r>
              <a:rPr lang="en-US" sz="1400" b="1" dirty="0" smtClean="0">
                <a:latin typeface="Comic Sans MS" pitchFamily="66" charset="0"/>
              </a:rPr>
              <a:t>b. Lateral</a:t>
            </a:r>
          </a:p>
          <a:p>
            <a:endParaRPr lang="en-US" sz="1400" b="1" dirty="0" smtClean="0">
              <a:latin typeface="Comic Sans MS" pitchFamily="66" charset="0"/>
            </a:endParaRPr>
          </a:p>
          <a:p>
            <a:r>
              <a:rPr lang="en-US" sz="1400" b="1" dirty="0" smtClean="0">
                <a:latin typeface="Comic Sans MS" pitchFamily="66" charset="0"/>
              </a:rPr>
              <a:t>c. Intercalary</a:t>
            </a:r>
            <a:endParaRPr lang="en-US" sz="1400" b="1" dirty="0">
              <a:latin typeface="Comic Sans MS" pitchFamily="66" charset="0"/>
            </a:endParaRPr>
          </a:p>
        </p:txBody>
      </p:sp>
      <p:sp>
        <p:nvSpPr>
          <p:cNvPr id="8" name="TextBox 7"/>
          <p:cNvSpPr txBox="1"/>
          <p:nvPr/>
        </p:nvSpPr>
        <p:spPr>
          <a:xfrm>
            <a:off x="685800" y="4495800"/>
            <a:ext cx="5178021" cy="307777"/>
          </a:xfrm>
          <a:prstGeom prst="rect">
            <a:avLst/>
          </a:prstGeom>
          <a:noFill/>
        </p:spPr>
        <p:txBody>
          <a:bodyPr wrap="none" rtlCol="0">
            <a:spAutoFit/>
          </a:bodyPr>
          <a:lstStyle/>
          <a:p>
            <a:r>
              <a:rPr lang="en-US" sz="1400" b="1" dirty="0" smtClean="0">
                <a:latin typeface="Comic Sans MS" pitchFamily="66" charset="0"/>
              </a:rPr>
              <a:t>5.Increase in the girth of plant body, is the function of</a:t>
            </a:r>
            <a:endParaRPr lang="en-US" sz="1400" b="1" dirty="0">
              <a:latin typeface="Comic Sans MS" pitchFamily="66" charset="0"/>
            </a:endParaRPr>
          </a:p>
        </p:txBody>
      </p:sp>
      <p:sp>
        <p:nvSpPr>
          <p:cNvPr id="9" name="Rectangle 8"/>
          <p:cNvSpPr/>
          <p:nvPr/>
        </p:nvSpPr>
        <p:spPr>
          <a:xfrm>
            <a:off x="838200" y="5105400"/>
            <a:ext cx="4572000" cy="1169551"/>
          </a:xfrm>
          <a:prstGeom prst="rect">
            <a:avLst/>
          </a:prstGeom>
        </p:spPr>
        <p:txBody>
          <a:bodyPr>
            <a:spAutoFit/>
          </a:bodyPr>
          <a:lstStyle/>
          <a:p>
            <a:pPr marL="457200" indent="-457200">
              <a:buAutoNum type="alphaLcPeriod"/>
            </a:pPr>
            <a:r>
              <a:rPr lang="en-US" sz="1400" b="1" dirty="0" smtClean="0">
                <a:latin typeface="Comic Sans MS" pitchFamily="66" charset="0"/>
              </a:rPr>
              <a:t>Apical </a:t>
            </a:r>
            <a:r>
              <a:rPr lang="en-US" sz="1400" b="1" dirty="0" err="1" smtClean="0">
                <a:latin typeface="Comic Sans MS" pitchFamily="66" charset="0"/>
              </a:rPr>
              <a:t>Meristem</a:t>
            </a:r>
            <a:r>
              <a:rPr lang="en-US" sz="1400" b="1" dirty="0" smtClean="0">
                <a:latin typeface="Comic Sans MS" pitchFamily="66" charset="0"/>
              </a:rPr>
              <a:t> </a:t>
            </a:r>
          </a:p>
          <a:p>
            <a:pPr marL="457200" indent="-457200">
              <a:buAutoNum type="alphaLcPeriod"/>
            </a:pPr>
            <a:endParaRPr lang="en-US" sz="1400" b="1" dirty="0" smtClean="0">
              <a:latin typeface="Comic Sans MS" pitchFamily="66" charset="0"/>
            </a:endParaRPr>
          </a:p>
          <a:p>
            <a:r>
              <a:rPr lang="en-US" sz="1400" b="1" dirty="0" smtClean="0">
                <a:latin typeface="Comic Sans MS" pitchFamily="66" charset="0"/>
              </a:rPr>
              <a:t>b. Lateral </a:t>
            </a:r>
            <a:r>
              <a:rPr lang="en-US" sz="1400" b="1" dirty="0" err="1" smtClean="0">
                <a:latin typeface="Comic Sans MS" pitchFamily="66" charset="0"/>
              </a:rPr>
              <a:t>Meristem</a:t>
            </a:r>
            <a:r>
              <a:rPr lang="en-US" sz="1400" b="1" dirty="0" smtClean="0">
                <a:latin typeface="Comic Sans MS" pitchFamily="66" charset="0"/>
              </a:rPr>
              <a:t> </a:t>
            </a:r>
          </a:p>
          <a:p>
            <a:endParaRPr lang="en-US" sz="1400" b="1" dirty="0" smtClean="0">
              <a:latin typeface="Comic Sans MS" pitchFamily="66" charset="0"/>
            </a:endParaRPr>
          </a:p>
          <a:p>
            <a:r>
              <a:rPr lang="en-US" sz="1400" b="1" dirty="0" smtClean="0">
                <a:latin typeface="Comic Sans MS" pitchFamily="66" charset="0"/>
              </a:rPr>
              <a:t>c. Intercalary </a:t>
            </a:r>
            <a:r>
              <a:rPr lang="en-US" sz="1400" b="1" dirty="0" err="1" smtClean="0">
                <a:latin typeface="Comic Sans MS" pitchFamily="66" charset="0"/>
              </a:rPr>
              <a:t>Meristem</a:t>
            </a:r>
            <a:r>
              <a:rPr lang="en-US" sz="1400" b="1" dirty="0" smtClean="0">
                <a:latin typeface="Comic Sans MS" pitchFamily="66" charset="0"/>
              </a:rPr>
              <a:t> </a:t>
            </a:r>
            <a:endParaRPr lang="en-US" sz="1400" b="1" dirty="0">
              <a:latin typeface="Comic Sans MS" pitchFamily="66"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3" name="Rectangle 2"/>
          <p:cNvSpPr/>
          <p:nvPr/>
        </p:nvSpPr>
        <p:spPr>
          <a:xfrm>
            <a:off x="457200" y="533400"/>
            <a:ext cx="6172200" cy="338554"/>
          </a:xfrm>
          <a:prstGeom prst="rect">
            <a:avLst/>
          </a:prstGeom>
        </p:spPr>
        <p:txBody>
          <a:bodyPr wrap="square">
            <a:spAutoFit/>
          </a:bodyPr>
          <a:lstStyle/>
          <a:p>
            <a:r>
              <a:rPr lang="en-US" sz="1600" b="1" dirty="0" smtClean="0">
                <a:latin typeface="Comic Sans MS" pitchFamily="66" charset="0"/>
              </a:rPr>
              <a:t>6</a:t>
            </a:r>
            <a:r>
              <a:rPr lang="en-US" sz="1600" b="1" dirty="0" smtClean="0">
                <a:latin typeface="Comic Sans MS" pitchFamily="66" charset="0"/>
              </a:rPr>
              <a:t>. </a:t>
            </a:r>
            <a:r>
              <a:rPr lang="en-US" sz="1600" b="1" dirty="0" smtClean="0">
                <a:latin typeface="Comic Sans MS" pitchFamily="66" charset="0"/>
              </a:rPr>
              <a:t>Epidermis is made of: </a:t>
            </a:r>
          </a:p>
        </p:txBody>
      </p:sp>
      <p:sp>
        <p:nvSpPr>
          <p:cNvPr id="4" name="Rectangle 3"/>
          <p:cNvSpPr/>
          <p:nvPr/>
        </p:nvSpPr>
        <p:spPr>
          <a:xfrm>
            <a:off x="609600" y="990600"/>
            <a:ext cx="6172200" cy="1354217"/>
          </a:xfrm>
          <a:prstGeom prst="rect">
            <a:avLst/>
          </a:prstGeom>
        </p:spPr>
        <p:txBody>
          <a:bodyPr wrap="square">
            <a:spAutoFit/>
          </a:bodyPr>
          <a:lstStyle/>
          <a:p>
            <a:pPr marL="457200" indent="-457200"/>
            <a:r>
              <a:rPr lang="en-US" sz="1600" b="1" dirty="0" smtClean="0">
                <a:latin typeface="Comic Sans MS" pitchFamily="66" charset="0"/>
              </a:rPr>
              <a:t>a. Parenchyma</a:t>
            </a:r>
          </a:p>
          <a:p>
            <a:pPr marL="457200" indent="-457200">
              <a:buAutoNum type="alphaLcPeriod"/>
            </a:pPr>
            <a:endParaRPr lang="en-US" sz="1600" b="1" dirty="0" smtClean="0">
              <a:latin typeface="Comic Sans MS" pitchFamily="66" charset="0"/>
            </a:endParaRPr>
          </a:p>
          <a:p>
            <a:pPr marL="342900" indent="-342900"/>
            <a:r>
              <a:rPr lang="en-US" sz="1600" b="1" dirty="0" smtClean="0">
                <a:latin typeface="Comic Sans MS" pitchFamily="66" charset="0"/>
              </a:rPr>
              <a:t>b. </a:t>
            </a:r>
            <a:r>
              <a:rPr lang="en-US" sz="1600" b="1" dirty="0" err="1" smtClean="0">
                <a:latin typeface="Comic Sans MS" pitchFamily="66" charset="0"/>
              </a:rPr>
              <a:t>Collenchyma</a:t>
            </a:r>
            <a:endParaRPr lang="en-US" sz="1600" b="1" dirty="0" smtClean="0">
              <a:latin typeface="Comic Sans MS" pitchFamily="66" charset="0"/>
            </a:endParaRPr>
          </a:p>
          <a:p>
            <a:pPr marL="342900" indent="-342900"/>
            <a:endParaRPr lang="en-US" sz="1600" b="1" dirty="0" smtClean="0">
              <a:latin typeface="Comic Sans MS" pitchFamily="66" charset="0"/>
            </a:endParaRPr>
          </a:p>
          <a:p>
            <a:pPr marL="342900" indent="-342900"/>
            <a:r>
              <a:rPr lang="en-US" sz="1600" b="1" dirty="0" smtClean="0">
                <a:latin typeface="Comic Sans MS" pitchFamily="66" charset="0"/>
              </a:rPr>
              <a:t>c. </a:t>
            </a:r>
            <a:r>
              <a:rPr lang="en-US" sz="1600" b="1" dirty="0" err="1" smtClean="0">
                <a:latin typeface="Comic Sans MS" pitchFamily="66" charset="0"/>
              </a:rPr>
              <a:t>Sclerenchyma</a:t>
            </a:r>
            <a:r>
              <a:rPr lang="en-US" sz="1600" b="1" dirty="0" smtClean="0">
                <a:latin typeface="Comic Sans MS" pitchFamily="66" charset="0"/>
              </a:rPr>
              <a:t>  </a:t>
            </a:r>
            <a:endParaRPr lang="en-US" sz="1600" b="1" dirty="0">
              <a:latin typeface="Comic Sans MS" pitchFamily="66" charset="0"/>
            </a:endParaRPr>
          </a:p>
        </p:txBody>
      </p:sp>
      <p:sp>
        <p:nvSpPr>
          <p:cNvPr id="5" name="Rectangle 4"/>
          <p:cNvSpPr/>
          <p:nvPr/>
        </p:nvSpPr>
        <p:spPr>
          <a:xfrm>
            <a:off x="381000" y="2514600"/>
            <a:ext cx="4572000" cy="338554"/>
          </a:xfrm>
          <a:prstGeom prst="rect">
            <a:avLst/>
          </a:prstGeom>
        </p:spPr>
        <p:txBody>
          <a:bodyPr>
            <a:spAutoFit/>
          </a:bodyPr>
          <a:lstStyle/>
          <a:p>
            <a:r>
              <a:rPr lang="en-US" sz="1600" b="1" dirty="0" smtClean="0">
                <a:latin typeface="Comic Sans MS" pitchFamily="66" charset="0"/>
              </a:rPr>
              <a:t>7</a:t>
            </a:r>
            <a:r>
              <a:rPr lang="en-US" sz="1600" b="1" dirty="0" smtClean="0">
                <a:latin typeface="Comic Sans MS" pitchFamily="66" charset="0"/>
              </a:rPr>
              <a:t>.Aerenchyma </a:t>
            </a:r>
            <a:r>
              <a:rPr lang="en-US" sz="1600" b="1" dirty="0" smtClean="0">
                <a:latin typeface="Comic Sans MS" pitchFamily="66" charset="0"/>
              </a:rPr>
              <a:t>is found in </a:t>
            </a:r>
            <a:endParaRPr lang="en-US" sz="1600" b="1" dirty="0">
              <a:latin typeface="Comic Sans MS" pitchFamily="66" charset="0"/>
            </a:endParaRPr>
          </a:p>
        </p:txBody>
      </p:sp>
      <p:sp>
        <p:nvSpPr>
          <p:cNvPr id="6" name="Rectangle 5"/>
          <p:cNvSpPr/>
          <p:nvPr/>
        </p:nvSpPr>
        <p:spPr>
          <a:xfrm>
            <a:off x="685800" y="3048000"/>
            <a:ext cx="1888659" cy="830997"/>
          </a:xfrm>
          <a:prstGeom prst="rect">
            <a:avLst/>
          </a:prstGeom>
        </p:spPr>
        <p:txBody>
          <a:bodyPr wrap="none">
            <a:spAutoFit/>
          </a:bodyPr>
          <a:lstStyle/>
          <a:p>
            <a:pPr marL="342900" indent="-342900"/>
            <a:r>
              <a:rPr lang="en-US" sz="1600" b="1" dirty="0" smtClean="0">
                <a:latin typeface="Comic Sans MS" pitchFamily="66" charset="0"/>
              </a:rPr>
              <a:t>a. Aquatic plants</a:t>
            </a:r>
          </a:p>
          <a:p>
            <a:pPr marL="342900" indent="-342900"/>
            <a:r>
              <a:rPr lang="en-US" sz="1600" b="1" dirty="0" smtClean="0">
                <a:latin typeface="Comic Sans MS" pitchFamily="66" charset="0"/>
              </a:rPr>
              <a:t> </a:t>
            </a:r>
          </a:p>
          <a:p>
            <a:pPr marL="342900" indent="-342900"/>
            <a:r>
              <a:rPr lang="en-US" sz="1600" b="1" dirty="0" smtClean="0">
                <a:latin typeface="Comic Sans MS" pitchFamily="66" charset="0"/>
              </a:rPr>
              <a:t>b. Land plants</a:t>
            </a:r>
            <a:endParaRPr lang="en-US" sz="1600" b="1" dirty="0">
              <a:latin typeface="Comic Sans MS" pitchFamily="66" charset="0"/>
            </a:endParaRPr>
          </a:p>
        </p:txBody>
      </p:sp>
      <p:sp>
        <p:nvSpPr>
          <p:cNvPr id="7" name="Rectangle 6"/>
          <p:cNvSpPr/>
          <p:nvPr/>
        </p:nvSpPr>
        <p:spPr>
          <a:xfrm>
            <a:off x="381000" y="4038600"/>
            <a:ext cx="8153400" cy="584775"/>
          </a:xfrm>
          <a:prstGeom prst="rect">
            <a:avLst/>
          </a:prstGeom>
        </p:spPr>
        <p:txBody>
          <a:bodyPr wrap="square">
            <a:spAutoFit/>
          </a:bodyPr>
          <a:lstStyle/>
          <a:p>
            <a:r>
              <a:rPr lang="en-US" sz="1600" b="1" dirty="0" smtClean="0">
                <a:latin typeface="Comic Sans MS" pitchFamily="66" charset="0"/>
              </a:rPr>
              <a:t>8</a:t>
            </a:r>
            <a:r>
              <a:rPr lang="en-US" sz="1600" b="1" dirty="0" smtClean="0">
                <a:latin typeface="Comic Sans MS" pitchFamily="66" charset="0"/>
              </a:rPr>
              <a:t>. </a:t>
            </a:r>
            <a:r>
              <a:rPr lang="en-US" sz="1600" b="1" dirty="0" smtClean="0">
                <a:latin typeface="Comic Sans MS" pitchFamily="66" charset="0"/>
              </a:rPr>
              <a:t>Epidermis on stem and leaves prevents water loss by producing a waxy material called</a:t>
            </a:r>
            <a:endParaRPr lang="en-US" sz="1600" dirty="0"/>
          </a:p>
        </p:txBody>
      </p:sp>
      <p:sp>
        <p:nvSpPr>
          <p:cNvPr id="8" name="Rectangle 7"/>
          <p:cNvSpPr/>
          <p:nvPr/>
        </p:nvSpPr>
        <p:spPr>
          <a:xfrm>
            <a:off x="914400" y="4495800"/>
            <a:ext cx="1143262" cy="830997"/>
          </a:xfrm>
          <a:prstGeom prst="rect">
            <a:avLst/>
          </a:prstGeom>
        </p:spPr>
        <p:txBody>
          <a:bodyPr wrap="none">
            <a:spAutoFit/>
          </a:bodyPr>
          <a:lstStyle/>
          <a:p>
            <a:pPr marL="457200" indent="-457200"/>
            <a:r>
              <a:rPr lang="en-US" sz="1600" b="1" dirty="0" smtClean="0">
                <a:latin typeface="Comic Sans MS" pitchFamily="66" charset="0"/>
              </a:rPr>
              <a:t>a. Cuticle</a:t>
            </a:r>
          </a:p>
          <a:p>
            <a:pPr marL="457200" indent="-457200">
              <a:buAutoNum type="alphaLcPeriod"/>
            </a:pPr>
            <a:endParaRPr lang="en-US" sz="1600" b="1" dirty="0" smtClean="0">
              <a:latin typeface="Comic Sans MS" pitchFamily="66" charset="0"/>
            </a:endParaRPr>
          </a:p>
          <a:p>
            <a:r>
              <a:rPr lang="en-US" sz="1600" b="1" dirty="0" smtClean="0">
                <a:latin typeface="Comic Sans MS" pitchFamily="66" charset="0"/>
              </a:rPr>
              <a:t>b. Bark</a:t>
            </a:r>
            <a:endParaRPr lang="en-US" sz="1600"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4" name="TextBox 3"/>
          <p:cNvSpPr txBox="1"/>
          <p:nvPr/>
        </p:nvSpPr>
        <p:spPr>
          <a:xfrm>
            <a:off x="152400" y="1066800"/>
            <a:ext cx="8686800" cy="954107"/>
          </a:xfrm>
          <a:prstGeom prst="rect">
            <a:avLst/>
          </a:prstGeom>
          <a:noFill/>
        </p:spPr>
        <p:txBody>
          <a:bodyPr wrap="square" rtlCol="0">
            <a:spAutoFit/>
          </a:bodyPr>
          <a:lstStyle/>
          <a:p>
            <a:r>
              <a:rPr lang="en-US" sz="2800" b="1" dirty="0" smtClean="0">
                <a:latin typeface="Comic Sans MS" pitchFamily="66" charset="0"/>
              </a:rPr>
              <a:t>4</a:t>
            </a:r>
            <a:r>
              <a:rPr lang="en-US" sz="2800" b="1" dirty="0" smtClean="0">
                <a:latin typeface="Comic Sans MS" pitchFamily="66" charset="0"/>
              </a:rPr>
              <a:t>. </a:t>
            </a:r>
            <a:r>
              <a:rPr lang="en-US" sz="2800" b="1" dirty="0" smtClean="0">
                <a:latin typeface="Comic Sans MS" pitchFamily="66" charset="0"/>
              </a:rPr>
              <a:t>Ground tissue of the leaf that uses the energy in sunlight to synthesize sugars, is called </a:t>
            </a:r>
            <a:endParaRPr lang="en-US" sz="2800" b="1" dirty="0">
              <a:latin typeface="Comic Sans MS" pitchFamily="66" charset="0"/>
            </a:endParaRPr>
          </a:p>
        </p:txBody>
      </p:sp>
      <p:sp>
        <p:nvSpPr>
          <p:cNvPr id="5" name="TextBox 4"/>
          <p:cNvSpPr txBox="1"/>
          <p:nvPr/>
        </p:nvSpPr>
        <p:spPr>
          <a:xfrm>
            <a:off x="2514600" y="3276600"/>
            <a:ext cx="1949573" cy="2308324"/>
          </a:xfrm>
          <a:prstGeom prst="rect">
            <a:avLst/>
          </a:prstGeom>
          <a:noFill/>
        </p:spPr>
        <p:txBody>
          <a:bodyPr wrap="none" rtlCol="0">
            <a:spAutoFit/>
          </a:bodyPr>
          <a:lstStyle/>
          <a:p>
            <a:pPr marL="342900" indent="-342900">
              <a:buAutoNum type="alphaLcPeriod"/>
            </a:pPr>
            <a:r>
              <a:rPr lang="en-US" sz="2400" b="1" dirty="0" smtClean="0">
                <a:latin typeface="Comic Sans MS" pitchFamily="66" charset="0"/>
              </a:rPr>
              <a:t>Epidermis</a:t>
            </a:r>
          </a:p>
          <a:p>
            <a:pPr marL="342900" indent="-342900">
              <a:buAutoNum type="alphaLcPeriod"/>
            </a:pPr>
            <a:endParaRPr lang="en-US" sz="2400" b="1" dirty="0" smtClean="0">
              <a:latin typeface="Comic Sans MS" pitchFamily="66" charset="0"/>
            </a:endParaRPr>
          </a:p>
          <a:p>
            <a:pPr marL="342900" indent="-342900">
              <a:buAutoNum type="alphaLcPeriod"/>
            </a:pPr>
            <a:r>
              <a:rPr lang="en-US" sz="2400" b="1" dirty="0" smtClean="0">
                <a:latin typeface="Comic Sans MS" pitchFamily="66" charset="0"/>
              </a:rPr>
              <a:t>Cortex</a:t>
            </a:r>
          </a:p>
          <a:p>
            <a:pPr marL="342900" indent="-342900"/>
            <a:r>
              <a:rPr lang="en-US" sz="2400" b="1" dirty="0" smtClean="0">
                <a:latin typeface="Comic Sans MS" pitchFamily="66" charset="0"/>
              </a:rPr>
              <a:t>       </a:t>
            </a:r>
          </a:p>
          <a:p>
            <a:pPr marL="342900" indent="-342900"/>
            <a:r>
              <a:rPr lang="en-US" sz="2400" b="1" dirty="0" err="1" smtClean="0">
                <a:latin typeface="Comic Sans MS" pitchFamily="66" charset="0"/>
              </a:rPr>
              <a:t>c.Mesophyll</a:t>
            </a:r>
            <a:endParaRPr lang="en-US" sz="2400" b="1" dirty="0" smtClean="0">
              <a:latin typeface="Comic Sans MS" pitchFamily="66" charset="0"/>
            </a:endParaRPr>
          </a:p>
          <a:p>
            <a:pPr marL="342900" indent="-342900">
              <a:buAutoNum type="alphaLcPeriod"/>
            </a:pPr>
            <a:endParaRPr lang="en-US" sz="2400" b="1" dirty="0">
              <a:latin typeface="Comic Sans MS" pitchFamily="66" charset="0"/>
            </a:endParaRPr>
          </a:p>
        </p:txBody>
      </p:sp>
      <p:sp>
        <p:nvSpPr>
          <p:cNvPr id="6" name="TextBox 5"/>
          <p:cNvSpPr txBox="1"/>
          <p:nvPr/>
        </p:nvSpPr>
        <p:spPr>
          <a:xfrm>
            <a:off x="609600" y="2514600"/>
            <a:ext cx="8534400" cy="492443"/>
          </a:xfrm>
          <a:prstGeom prst="rect">
            <a:avLst/>
          </a:prstGeom>
          <a:noFill/>
        </p:spPr>
        <p:txBody>
          <a:bodyPr wrap="square" rtlCol="0">
            <a:spAutoFit/>
          </a:bodyPr>
          <a:lstStyle/>
          <a:p>
            <a:endParaRPr lang="en-US" sz="1400" b="1" dirty="0" smtClean="0">
              <a:latin typeface="Comic Sans MS" pitchFamily="66" charset="0"/>
            </a:endParaRPr>
          </a:p>
          <a:p>
            <a:endParaRPr lang="en-US" sz="1200" dirty="0"/>
          </a:p>
        </p:txBody>
      </p:sp>
      <p:sp>
        <p:nvSpPr>
          <p:cNvPr id="7" name="Rectangle 6"/>
          <p:cNvSpPr/>
          <p:nvPr/>
        </p:nvSpPr>
        <p:spPr>
          <a:xfrm>
            <a:off x="762000" y="3200400"/>
            <a:ext cx="4572000" cy="307777"/>
          </a:xfrm>
          <a:prstGeom prst="rect">
            <a:avLst/>
          </a:prstGeom>
        </p:spPr>
        <p:txBody>
          <a:bodyPr>
            <a:spAutoFit/>
          </a:bodyPr>
          <a:lstStyle/>
          <a:p>
            <a:pPr marL="457200" indent="-457200"/>
            <a:endParaRPr lang="en-US" sz="1400" b="1" dirty="0" smtClean="0">
              <a:latin typeface="Comic Sans MS" pitchFamily="66" charset="0"/>
            </a:endParaRPr>
          </a:p>
        </p:txBody>
      </p:sp>
      <p:sp>
        <p:nvSpPr>
          <p:cNvPr id="8" name="TextBox 7"/>
          <p:cNvSpPr txBox="1"/>
          <p:nvPr/>
        </p:nvSpPr>
        <p:spPr>
          <a:xfrm>
            <a:off x="685800" y="4495800"/>
            <a:ext cx="184731" cy="307777"/>
          </a:xfrm>
          <a:prstGeom prst="rect">
            <a:avLst/>
          </a:prstGeom>
          <a:noFill/>
        </p:spPr>
        <p:txBody>
          <a:bodyPr wrap="none" rtlCol="0">
            <a:spAutoFit/>
          </a:bodyPr>
          <a:lstStyle/>
          <a:p>
            <a:endParaRPr lang="en-US" sz="1400" b="1" dirty="0">
              <a:latin typeface="Comic Sans MS" pitchFamily="66" charset="0"/>
            </a:endParaRPr>
          </a:p>
        </p:txBody>
      </p:sp>
      <p:sp>
        <p:nvSpPr>
          <p:cNvPr id="9" name="Rectangle 8"/>
          <p:cNvSpPr/>
          <p:nvPr/>
        </p:nvSpPr>
        <p:spPr>
          <a:xfrm>
            <a:off x="838200" y="5105400"/>
            <a:ext cx="4572000" cy="307777"/>
          </a:xfrm>
          <a:prstGeom prst="rect">
            <a:avLst/>
          </a:prstGeom>
        </p:spPr>
        <p:txBody>
          <a:bodyPr>
            <a:spAutoFit/>
          </a:bodyPr>
          <a:lstStyle/>
          <a:p>
            <a:pPr marL="457200" indent="-457200"/>
            <a:r>
              <a:rPr lang="en-US" sz="1400" b="1" dirty="0" smtClean="0">
                <a:latin typeface="Comic Sans MS" pitchFamily="66" charset="0"/>
              </a:rPr>
              <a:t> </a:t>
            </a:r>
            <a:endParaRPr lang="en-US" sz="1400" b="1" dirty="0">
              <a:latin typeface="Comic Sans MS" pitchFamily="66"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2" name="TextBox 21"/>
          <p:cNvSpPr txBox="1"/>
          <p:nvPr/>
        </p:nvSpPr>
        <p:spPr>
          <a:xfrm>
            <a:off x="990600" y="381000"/>
            <a:ext cx="1797095" cy="523220"/>
          </a:xfrm>
          <a:prstGeom prst="rect">
            <a:avLst/>
          </a:prstGeom>
          <a:noFill/>
        </p:spPr>
        <p:txBody>
          <a:bodyPr wrap="none" rtlCol="0">
            <a:spAutoFit/>
          </a:bodyPr>
          <a:lstStyle/>
          <a:p>
            <a:r>
              <a:rPr lang="en-US" sz="2800" b="1" i="1" u="sng" dirty="0" smtClean="0"/>
              <a:t>References</a:t>
            </a:r>
            <a:endParaRPr lang="en-US" b="1" i="1" u="sng" dirty="0"/>
          </a:p>
        </p:txBody>
      </p:sp>
      <p:sp>
        <p:nvSpPr>
          <p:cNvPr id="23" name="Rectangle 22"/>
          <p:cNvSpPr/>
          <p:nvPr/>
        </p:nvSpPr>
        <p:spPr>
          <a:xfrm>
            <a:off x="914400" y="990600"/>
            <a:ext cx="8077200" cy="3754874"/>
          </a:xfrm>
          <a:prstGeom prst="rect">
            <a:avLst/>
          </a:prstGeom>
        </p:spPr>
        <p:txBody>
          <a:bodyPr wrap="square">
            <a:spAutoFit/>
          </a:bodyPr>
          <a:lstStyle/>
          <a:p>
            <a:pPr>
              <a:buFont typeface="Wingdings" pitchFamily="2" charset="2"/>
              <a:buChar char="Ø"/>
            </a:pPr>
            <a:r>
              <a:rPr lang="en-US" sz="1400" dirty="0" smtClean="0"/>
              <a:t> http://www.hcs.ohio-state.edu/hcs300/gif/tsstem.gif</a:t>
            </a:r>
          </a:p>
          <a:p>
            <a:pPr>
              <a:buFont typeface="Wingdings" pitchFamily="2" charset="2"/>
              <a:buChar char="Ø"/>
            </a:pPr>
            <a:r>
              <a:rPr lang="en-US" sz="1400" dirty="0" smtClean="0"/>
              <a:t> http://www.botany.uwc.ac.za/sci_ed/grade10/anatomy/images/dicotstemcs.gif</a:t>
            </a:r>
          </a:p>
          <a:p>
            <a:pPr>
              <a:buFont typeface="Wingdings" pitchFamily="2" charset="2"/>
              <a:buChar char="Ø"/>
            </a:pPr>
            <a:r>
              <a:rPr lang="en-US" sz="1400" dirty="0" smtClean="0"/>
              <a:t> http://www.55a.net/firas/photo/arabic/feras1/xylem1_resize.jpg</a:t>
            </a:r>
          </a:p>
          <a:p>
            <a:pPr>
              <a:buFont typeface="Wingdings" pitchFamily="2" charset="2"/>
              <a:buChar char="Ø"/>
            </a:pPr>
            <a:r>
              <a:rPr lang="en-US" sz="1400" dirty="0" smtClean="0"/>
              <a:t> http://sps.k12.ar.us/massengale/images/transpul11.gif</a:t>
            </a:r>
          </a:p>
          <a:p>
            <a:pPr>
              <a:buFont typeface="Wingdings" pitchFamily="2" charset="2"/>
              <a:buChar char="Ø"/>
            </a:pPr>
            <a:r>
              <a:rPr lang="en-US" sz="1400" dirty="0" smtClean="0"/>
              <a:t> http://www.mhhe.com/biosci/pae/botany/histology/html/vasctis.htm</a:t>
            </a:r>
          </a:p>
          <a:p>
            <a:pPr>
              <a:buFont typeface="Wingdings" pitchFamily="2" charset="2"/>
              <a:buChar char="Ø"/>
            </a:pPr>
            <a:r>
              <a:rPr lang="en-US" sz="1400" dirty="0" smtClean="0"/>
              <a:t> http://discover.edventures.com/images/termlib/x/xylem/support.gif</a:t>
            </a:r>
          </a:p>
          <a:p>
            <a:pPr>
              <a:buFont typeface="Wingdings" pitchFamily="2" charset="2"/>
              <a:buChar char="Ø"/>
            </a:pPr>
            <a:r>
              <a:rPr lang="en-US" sz="1400" dirty="0" smtClean="0"/>
              <a:t> http://sps.k12.ar.us/massengale/plant_structure_bi1.htm</a:t>
            </a:r>
          </a:p>
          <a:p>
            <a:pPr>
              <a:buFont typeface="Wingdings" pitchFamily="2" charset="2"/>
              <a:buChar char="Ø"/>
            </a:pPr>
            <a:r>
              <a:rPr lang="en-US" sz="1400" dirty="0" smtClean="0"/>
              <a:t> http://www.ucmp.berkeley.edu/IB181/VPL/Ana/AnaP/Ana6l.jpeg</a:t>
            </a:r>
          </a:p>
          <a:p>
            <a:pPr>
              <a:buFont typeface="Wingdings" pitchFamily="2" charset="2"/>
              <a:buChar char="Ø"/>
            </a:pPr>
            <a:r>
              <a:rPr lang="en-US" sz="1400" dirty="0" smtClean="0"/>
              <a:t> http://www.botany.uwc.ac.za/SCI_ED/grade10/plant_tissues/images/xylem2.gif</a:t>
            </a:r>
          </a:p>
          <a:p>
            <a:pPr>
              <a:buFont typeface="Wingdings" pitchFamily="2" charset="2"/>
              <a:buChar char="Ø"/>
            </a:pPr>
            <a:r>
              <a:rPr lang="en-US" sz="1400" dirty="0" smtClean="0"/>
              <a:t> http://www.uic.edu/classes/bios/bios100/f06pm/36_A01.swf</a:t>
            </a:r>
          </a:p>
          <a:p>
            <a:pPr>
              <a:buFont typeface="Wingdings" pitchFamily="2" charset="2"/>
              <a:buChar char="Ø"/>
            </a:pPr>
            <a:r>
              <a:rPr lang="en-US" sz="1400" dirty="0" smtClean="0"/>
              <a:t> http://is.asu.edu/plb108/course/processes/transport/media/pathwater.swf</a:t>
            </a:r>
          </a:p>
          <a:p>
            <a:pPr>
              <a:buFont typeface="Wingdings" pitchFamily="2" charset="2"/>
              <a:buChar char="Ø"/>
            </a:pPr>
            <a:r>
              <a:rPr lang="en-US" sz="1400" dirty="0" smtClean="0"/>
              <a:t> http://www.botany.uwc.ac.za/SCI_ED/grade10/plant_tissues/phloem.htm</a:t>
            </a:r>
          </a:p>
          <a:p>
            <a:pPr>
              <a:buFont typeface="Wingdings" pitchFamily="2" charset="2"/>
              <a:buChar char="Ø"/>
            </a:pPr>
            <a:r>
              <a:rPr lang="en-US" sz="1400" dirty="0" smtClean="0"/>
              <a:t> http://is.asu.edu/plb108/course/processes/transport/page13.html</a:t>
            </a:r>
          </a:p>
          <a:p>
            <a:pPr>
              <a:buFont typeface="Wingdings" pitchFamily="2" charset="2"/>
              <a:buChar char="Ø"/>
            </a:pPr>
            <a:r>
              <a:rPr lang="en-US" sz="1400" dirty="0" smtClean="0"/>
              <a:t> http://www.pearsoned.ca/school/science11/biology11/sugartransport.swf</a:t>
            </a:r>
          </a:p>
          <a:p>
            <a:pPr>
              <a:buFont typeface="Wingdings" pitchFamily="2" charset="2"/>
              <a:buChar char="Ø"/>
            </a:pPr>
            <a:r>
              <a:rPr lang="en-US" sz="1400" dirty="0" smtClean="0"/>
              <a:t> http://www.agen.ufl.edu/~chyn/age2062/lect/lect_15/22_2DT.GIF</a:t>
            </a:r>
          </a:p>
          <a:p>
            <a:pPr>
              <a:buFont typeface="Wingdings" pitchFamily="2" charset="2"/>
              <a:buChar char="Ø"/>
            </a:pPr>
            <a:r>
              <a:rPr lang="en-US" sz="1400" dirty="0" smtClean="0"/>
              <a:t> http://is.asu.edu/plb108/course/processes/transport/media/water.swf</a:t>
            </a:r>
          </a:p>
          <a:p>
            <a:pPr>
              <a:buFont typeface="Wingdings" pitchFamily="2" charset="2"/>
              <a:buChar char="Ø"/>
            </a:pPr>
            <a:r>
              <a:rPr lang="en-US" sz="1400" dirty="0" smtClean="0"/>
              <a:t> http://plantphys.info/Plant_physiology/images/anatomy.gif</a:t>
            </a:r>
            <a:endParaRPr lang="en-US" sz="14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42000"/>
          </a:schemeClr>
        </a:solidFill>
        <a:effectLst/>
      </p:bgPr>
    </p:bg>
    <p:spTree>
      <p:nvGrpSpPr>
        <p:cNvPr id="1" name=""/>
        <p:cNvGrpSpPr/>
        <p:nvPr/>
      </p:nvGrpSpPr>
      <p:grpSpPr>
        <a:xfrm>
          <a:off x="0" y="0"/>
          <a:ext cx="0" cy="0"/>
          <a:chOff x="0" y="0"/>
          <a:chExt cx="0" cy="0"/>
        </a:xfrm>
      </p:grpSpPr>
      <p:sp>
        <p:nvSpPr>
          <p:cNvPr id="7" name="Rectangle 6"/>
          <p:cNvSpPr/>
          <p:nvPr/>
        </p:nvSpPr>
        <p:spPr>
          <a:xfrm>
            <a:off x="2286000" y="1066800"/>
            <a:ext cx="4953000" cy="4154984"/>
          </a:xfrm>
          <a:prstGeom prst="rect">
            <a:avLst/>
          </a:prstGeom>
        </p:spPr>
        <p:txBody>
          <a:bodyPr wrap="square">
            <a:spAutoFit/>
          </a:bodyPr>
          <a:lstStyle/>
          <a:p>
            <a:r>
              <a:rPr lang="en-US" sz="2400" b="1" dirty="0" smtClean="0">
                <a:solidFill>
                  <a:schemeClr val="accent5">
                    <a:lumMod val="50000"/>
                  </a:schemeClr>
                </a:solidFill>
                <a:latin typeface="Comic Sans MS" pitchFamily="66" charset="0"/>
              </a:rPr>
              <a:t>A tissue can be defined as a group of cells with similar structure and embryonic origin working together to perform a particular function in the body.</a:t>
            </a:r>
          </a:p>
          <a:p>
            <a:endParaRPr lang="en-US" sz="2400" b="1" dirty="0" smtClean="0">
              <a:solidFill>
                <a:schemeClr val="accent5">
                  <a:lumMod val="50000"/>
                </a:schemeClr>
              </a:solidFill>
              <a:latin typeface="Comic Sans MS" pitchFamily="66" charset="0"/>
            </a:endParaRPr>
          </a:p>
          <a:p>
            <a:r>
              <a:rPr lang="en-US" sz="2400" dirty="0" smtClean="0"/>
              <a:t> </a:t>
            </a:r>
            <a:r>
              <a:rPr lang="en-US" sz="2400" b="1" dirty="0" smtClean="0">
                <a:solidFill>
                  <a:schemeClr val="accent1">
                    <a:lumMod val="50000"/>
                  </a:schemeClr>
                </a:solidFill>
                <a:latin typeface="Comic Sans MS" pitchFamily="66" charset="0"/>
              </a:rPr>
              <a:t>Plant tissues are said to be </a:t>
            </a:r>
            <a:r>
              <a:rPr lang="en-US" sz="2400" b="1" dirty="0" smtClean="0">
                <a:solidFill>
                  <a:srgbClr val="C00000"/>
                </a:solidFill>
                <a:latin typeface="Comic Sans MS" pitchFamily="66" charset="0"/>
              </a:rPr>
              <a:t>simple</a:t>
            </a:r>
            <a:r>
              <a:rPr lang="en-US" sz="2400" b="1" dirty="0" smtClean="0">
                <a:solidFill>
                  <a:schemeClr val="accent1">
                    <a:lumMod val="50000"/>
                  </a:schemeClr>
                </a:solidFill>
                <a:latin typeface="Comic Sans MS" pitchFamily="66" charset="0"/>
              </a:rPr>
              <a:t> if they are composed of a single type of cell and </a:t>
            </a:r>
            <a:r>
              <a:rPr lang="en-US" sz="2400" b="1" dirty="0" smtClean="0">
                <a:solidFill>
                  <a:srgbClr val="C00000"/>
                </a:solidFill>
                <a:latin typeface="Comic Sans MS" pitchFamily="66" charset="0"/>
              </a:rPr>
              <a:t>complex</a:t>
            </a:r>
            <a:r>
              <a:rPr lang="en-US" sz="2400" b="1" dirty="0" smtClean="0">
                <a:solidFill>
                  <a:schemeClr val="accent1">
                    <a:lumMod val="50000"/>
                  </a:schemeClr>
                </a:solidFill>
                <a:latin typeface="Comic Sans MS" pitchFamily="66" charset="0"/>
              </a:rPr>
              <a:t> if they are composed of two or more cell types.</a:t>
            </a:r>
            <a:endParaRPr lang="en-US" sz="2400" b="1" dirty="0">
              <a:solidFill>
                <a:schemeClr val="accent1">
                  <a:lumMod val="50000"/>
                </a:schemeClr>
              </a:solidFill>
              <a:latin typeface="Comic Sans MS" pitchFamily="66" charset="0"/>
            </a:endParaRPr>
          </a:p>
        </p:txBody>
      </p:sp>
      <p:pic>
        <p:nvPicPr>
          <p:cNvPr id="10" name="Picture 9" descr="ruddy_anim.gif"/>
          <p:cNvPicPr>
            <a:picLocks noChangeAspect="1"/>
          </p:cNvPicPr>
          <p:nvPr/>
        </p:nvPicPr>
        <p:blipFill>
          <a:blip r:embed="rId2"/>
          <a:stretch>
            <a:fillRect/>
          </a:stretch>
        </p:blipFill>
        <p:spPr>
          <a:xfrm>
            <a:off x="0" y="1600200"/>
            <a:ext cx="2114550" cy="2800350"/>
          </a:xfrm>
          <a:prstGeom prst="rect">
            <a:avLst/>
          </a:prstGeom>
        </p:spPr>
      </p:pic>
      <p:pic>
        <p:nvPicPr>
          <p:cNvPr id="11" name="Picture 10" descr="ani-turtle.gif"/>
          <p:cNvPicPr>
            <a:picLocks noChangeAspect="1"/>
          </p:cNvPicPr>
          <p:nvPr/>
        </p:nvPicPr>
        <p:blipFill>
          <a:blip r:embed="rId3"/>
          <a:stretch>
            <a:fillRect/>
          </a:stretch>
        </p:blipFill>
        <p:spPr>
          <a:xfrm>
            <a:off x="7467600" y="5410200"/>
            <a:ext cx="857250" cy="1028700"/>
          </a:xfrm>
          <a:prstGeom prst="rect">
            <a:avLst/>
          </a:prstGeo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3" name="Title 2"/>
          <p:cNvSpPr>
            <a:spLocks noGrp="1"/>
          </p:cNvSpPr>
          <p:nvPr>
            <p:ph type="title"/>
          </p:nvPr>
        </p:nvSpPr>
        <p:spPr>
          <a:xfrm>
            <a:off x="1600200" y="990600"/>
            <a:ext cx="5638800" cy="762000"/>
          </a:xfrm>
        </p:spPr>
        <p:txBody>
          <a:bodyPr>
            <a:noAutofit/>
          </a:bodyPr>
          <a:lstStyle/>
          <a:p>
            <a:r>
              <a:rPr lang="en-US" sz="3600" b="1" dirty="0" smtClean="0">
                <a:solidFill>
                  <a:srgbClr val="B00000"/>
                </a:solidFill>
                <a:latin typeface="Comic Sans MS" pitchFamily="66" charset="0"/>
              </a:rPr>
              <a:t>Tissue System</a:t>
            </a:r>
            <a:r>
              <a:rPr lang="en-US" sz="2400" b="1" dirty="0" smtClean="0">
                <a:latin typeface="Comic Sans MS" pitchFamily="66" charset="0"/>
              </a:rPr>
              <a:t/>
            </a:r>
            <a:br>
              <a:rPr lang="en-US" sz="2400" b="1" dirty="0" smtClean="0">
                <a:latin typeface="Comic Sans MS" pitchFamily="66" charset="0"/>
              </a:rPr>
            </a:br>
            <a:endParaRPr lang="en-US" sz="2400" dirty="0"/>
          </a:p>
        </p:txBody>
      </p:sp>
      <p:sp>
        <p:nvSpPr>
          <p:cNvPr id="4" name="Content Placeholder 3"/>
          <p:cNvSpPr>
            <a:spLocks noGrp="1"/>
          </p:cNvSpPr>
          <p:nvPr>
            <p:ph idx="1"/>
          </p:nvPr>
        </p:nvSpPr>
        <p:spPr>
          <a:xfrm>
            <a:off x="304800" y="1447800"/>
            <a:ext cx="8839200" cy="4572000"/>
          </a:xfrm>
        </p:spPr>
        <p:txBody>
          <a:bodyPr>
            <a:normAutofit lnSpcReduction="10000"/>
          </a:bodyPr>
          <a:lstStyle/>
          <a:p>
            <a:pPr>
              <a:buNone/>
            </a:pPr>
            <a:r>
              <a:rPr lang="en-US" sz="2800" b="1" dirty="0" smtClean="0">
                <a:latin typeface="Comic Sans MS" pitchFamily="66" charset="0"/>
              </a:rPr>
              <a:t>   </a:t>
            </a:r>
            <a:endParaRPr lang="en-US" b="1" dirty="0" smtClean="0">
              <a:solidFill>
                <a:srgbClr val="B00000"/>
              </a:solidFill>
              <a:latin typeface="Comic Sans MS" pitchFamily="66" charset="0"/>
            </a:endParaRPr>
          </a:p>
          <a:p>
            <a:pPr>
              <a:buNone/>
            </a:pPr>
            <a:r>
              <a:rPr lang="en-US" sz="2800" b="1" dirty="0" smtClean="0">
                <a:latin typeface="Comic Sans MS" pitchFamily="66" charset="0"/>
              </a:rPr>
              <a:t>   </a:t>
            </a:r>
            <a:r>
              <a:rPr lang="en-US" sz="3400" b="1" dirty="0" smtClean="0">
                <a:solidFill>
                  <a:srgbClr val="2A0EFA"/>
                </a:solidFill>
                <a:latin typeface="Comic Sans MS" pitchFamily="66" charset="0"/>
              </a:rPr>
              <a:t>The “Tissue System” may be defined as ‘a group of tissues which perform the same general function, irrespective of their position and continuity in the plant body.’</a:t>
            </a:r>
          </a:p>
          <a:p>
            <a:pPr>
              <a:buNone/>
            </a:pPr>
            <a:r>
              <a:rPr lang="en-US" b="1" dirty="0" smtClean="0">
                <a:latin typeface="Comic Sans MS" pitchFamily="66" charset="0"/>
              </a:rPr>
              <a:t>   These tissues in a system, may have no structural or morphological similarity and may also differ in their origin</a:t>
            </a:r>
            <a:r>
              <a:rPr lang="en-US" dirty="0" smtClean="0"/>
              <a:t>.</a:t>
            </a:r>
            <a:endParaRPr lang="en-US" dirty="0"/>
          </a:p>
        </p:txBody>
      </p:sp>
      <p:pic>
        <p:nvPicPr>
          <p:cNvPr id="5" name="Picture 4" descr="5280678.gif?butterflies_fluttering_over_flowers_dv_sm_nwm_st"/>
          <p:cNvPicPr>
            <a:picLocks noChangeAspect="1"/>
          </p:cNvPicPr>
          <p:nvPr/>
        </p:nvPicPr>
        <p:blipFill>
          <a:blip r:embed="rId3"/>
          <a:stretch>
            <a:fillRect/>
          </a:stretch>
        </p:blipFill>
        <p:spPr>
          <a:xfrm>
            <a:off x="762000" y="6000750"/>
            <a:ext cx="857250" cy="857250"/>
          </a:xfrm>
          <a:prstGeom prst="rect">
            <a:avLst/>
          </a:prstGeom>
        </p:spPr>
      </p:pic>
      <p:pic>
        <p:nvPicPr>
          <p:cNvPr id="6" name="Picture 5" descr="5280678.gif?butterflies_fluttering_over_flowers_dv_sm_nwm_st"/>
          <p:cNvPicPr>
            <a:picLocks noChangeAspect="1"/>
          </p:cNvPicPr>
          <p:nvPr/>
        </p:nvPicPr>
        <p:blipFill>
          <a:blip r:embed="rId3"/>
          <a:stretch>
            <a:fillRect/>
          </a:stretch>
        </p:blipFill>
        <p:spPr>
          <a:xfrm>
            <a:off x="0" y="6000750"/>
            <a:ext cx="857250" cy="857250"/>
          </a:xfrm>
          <a:prstGeom prst="rect">
            <a:avLst/>
          </a:prstGeom>
        </p:spPr>
      </p:pic>
      <p:pic>
        <p:nvPicPr>
          <p:cNvPr id="7" name="Picture 6" descr="5280678.gif?butterflies_fluttering_over_flowers_dv_sm_nwm_st"/>
          <p:cNvPicPr>
            <a:picLocks noChangeAspect="1"/>
          </p:cNvPicPr>
          <p:nvPr/>
        </p:nvPicPr>
        <p:blipFill>
          <a:blip r:embed="rId3"/>
          <a:stretch>
            <a:fillRect/>
          </a:stretch>
        </p:blipFill>
        <p:spPr>
          <a:xfrm>
            <a:off x="0" y="0"/>
            <a:ext cx="857250" cy="857250"/>
          </a:xfrm>
          <a:prstGeom prst="rect">
            <a:avLst/>
          </a:prstGeom>
        </p:spPr>
      </p:pic>
      <p:pic>
        <p:nvPicPr>
          <p:cNvPr id="8" name="Picture 7" descr="5280678.gif?butterflies_fluttering_over_flowers_dv_sm_nwm_st"/>
          <p:cNvPicPr>
            <a:picLocks noChangeAspect="1"/>
          </p:cNvPicPr>
          <p:nvPr/>
        </p:nvPicPr>
        <p:blipFill>
          <a:blip r:embed="rId3"/>
          <a:stretch>
            <a:fillRect/>
          </a:stretch>
        </p:blipFill>
        <p:spPr>
          <a:xfrm>
            <a:off x="838200" y="0"/>
            <a:ext cx="857250" cy="857250"/>
          </a:xfrm>
          <a:prstGeom prst="rect">
            <a:avLst/>
          </a:prstGeom>
        </p:spPr>
      </p:pic>
      <p:pic>
        <p:nvPicPr>
          <p:cNvPr id="9" name="Picture 8" descr="5280678.gif?butterflies_fluttering_over_flowers_dv_sm_nwm_st"/>
          <p:cNvPicPr>
            <a:picLocks noChangeAspect="1"/>
          </p:cNvPicPr>
          <p:nvPr/>
        </p:nvPicPr>
        <p:blipFill>
          <a:blip r:embed="rId3"/>
          <a:stretch>
            <a:fillRect/>
          </a:stretch>
        </p:blipFill>
        <p:spPr>
          <a:xfrm>
            <a:off x="1676400" y="0"/>
            <a:ext cx="857250" cy="857250"/>
          </a:xfrm>
          <a:prstGeom prst="rect">
            <a:avLst/>
          </a:prstGeom>
        </p:spPr>
      </p:pic>
      <p:pic>
        <p:nvPicPr>
          <p:cNvPr id="10" name="Picture 9" descr="5280678.gif?butterflies_fluttering_over_flowers_dv_sm_nwm_st"/>
          <p:cNvPicPr>
            <a:picLocks noChangeAspect="1"/>
          </p:cNvPicPr>
          <p:nvPr/>
        </p:nvPicPr>
        <p:blipFill>
          <a:blip r:embed="rId3"/>
          <a:stretch>
            <a:fillRect/>
          </a:stretch>
        </p:blipFill>
        <p:spPr>
          <a:xfrm>
            <a:off x="1600200" y="6000750"/>
            <a:ext cx="857250" cy="857250"/>
          </a:xfrm>
          <a:prstGeom prst="rect">
            <a:avLst/>
          </a:prstGeom>
        </p:spPr>
      </p:pic>
      <p:pic>
        <p:nvPicPr>
          <p:cNvPr id="11" name="Picture 10" descr="5280678.gif?butterflies_fluttering_over_flowers_dv_sm_nwm_st"/>
          <p:cNvPicPr>
            <a:picLocks noChangeAspect="1"/>
          </p:cNvPicPr>
          <p:nvPr/>
        </p:nvPicPr>
        <p:blipFill>
          <a:blip r:embed="rId3"/>
          <a:stretch>
            <a:fillRect/>
          </a:stretch>
        </p:blipFill>
        <p:spPr>
          <a:xfrm>
            <a:off x="2438400" y="6000750"/>
            <a:ext cx="857250" cy="857250"/>
          </a:xfrm>
          <a:prstGeom prst="rect">
            <a:avLst/>
          </a:prstGeom>
        </p:spPr>
      </p:pic>
      <p:pic>
        <p:nvPicPr>
          <p:cNvPr id="12" name="Picture 11" descr="5280678.gif?butterflies_fluttering_over_flowers_dv_sm_nwm_st"/>
          <p:cNvPicPr>
            <a:picLocks noChangeAspect="1"/>
          </p:cNvPicPr>
          <p:nvPr/>
        </p:nvPicPr>
        <p:blipFill>
          <a:blip r:embed="rId3"/>
          <a:stretch>
            <a:fillRect/>
          </a:stretch>
        </p:blipFill>
        <p:spPr>
          <a:xfrm>
            <a:off x="3276600" y="6000750"/>
            <a:ext cx="857250" cy="857250"/>
          </a:xfrm>
          <a:prstGeom prst="rect">
            <a:avLst/>
          </a:prstGeom>
        </p:spPr>
      </p:pic>
      <p:pic>
        <p:nvPicPr>
          <p:cNvPr id="13" name="Picture 12" descr="5280678.gif?butterflies_fluttering_over_flowers_dv_sm_nwm_st"/>
          <p:cNvPicPr>
            <a:picLocks noChangeAspect="1"/>
          </p:cNvPicPr>
          <p:nvPr/>
        </p:nvPicPr>
        <p:blipFill>
          <a:blip r:embed="rId3"/>
          <a:stretch>
            <a:fillRect/>
          </a:stretch>
        </p:blipFill>
        <p:spPr>
          <a:xfrm>
            <a:off x="4114800" y="6000750"/>
            <a:ext cx="857250" cy="857250"/>
          </a:xfrm>
          <a:prstGeom prst="rect">
            <a:avLst/>
          </a:prstGeom>
        </p:spPr>
      </p:pic>
      <p:pic>
        <p:nvPicPr>
          <p:cNvPr id="14" name="Picture 13" descr="5280678.gif?butterflies_fluttering_over_flowers_dv_sm_nwm_st"/>
          <p:cNvPicPr>
            <a:picLocks noChangeAspect="1"/>
          </p:cNvPicPr>
          <p:nvPr/>
        </p:nvPicPr>
        <p:blipFill>
          <a:blip r:embed="rId3"/>
          <a:stretch>
            <a:fillRect/>
          </a:stretch>
        </p:blipFill>
        <p:spPr>
          <a:xfrm>
            <a:off x="4953000" y="6000750"/>
            <a:ext cx="857250" cy="857250"/>
          </a:xfrm>
          <a:prstGeom prst="rect">
            <a:avLst/>
          </a:prstGeom>
        </p:spPr>
      </p:pic>
      <p:pic>
        <p:nvPicPr>
          <p:cNvPr id="15" name="Picture 14" descr="5280678.gif?butterflies_fluttering_over_flowers_dv_sm_nwm_st"/>
          <p:cNvPicPr>
            <a:picLocks noChangeAspect="1"/>
          </p:cNvPicPr>
          <p:nvPr/>
        </p:nvPicPr>
        <p:blipFill>
          <a:blip r:embed="rId3"/>
          <a:stretch>
            <a:fillRect/>
          </a:stretch>
        </p:blipFill>
        <p:spPr>
          <a:xfrm>
            <a:off x="5791200" y="6000750"/>
            <a:ext cx="857250" cy="857250"/>
          </a:xfrm>
          <a:prstGeom prst="rect">
            <a:avLst/>
          </a:prstGeom>
        </p:spPr>
      </p:pic>
      <p:pic>
        <p:nvPicPr>
          <p:cNvPr id="16" name="Picture 15" descr="5280678.gif?butterflies_fluttering_over_flowers_dv_sm_nwm_st"/>
          <p:cNvPicPr>
            <a:picLocks noChangeAspect="1"/>
          </p:cNvPicPr>
          <p:nvPr/>
        </p:nvPicPr>
        <p:blipFill>
          <a:blip r:embed="rId3"/>
          <a:stretch>
            <a:fillRect/>
          </a:stretch>
        </p:blipFill>
        <p:spPr>
          <a:xfrm>
            <a:off x="6629400" y="6000750"/>
            <a:ext cx="857250" cy="857250"/>
          </a:xfrm>
          <a:prstGeom prst="rect">
            <a:avLst/>
          </a:prstGeom>
        </p:spPr>
      </p:pic>
      <p:pic>
        <p:nvPicPr>
          <p:cNvPr id="17" name="Picture 16" descr="5280678.gif?butterflies_fluttering_over_flowers_dv_sm_nwm_st"/>
          <p:cNvPicPr>
            <a:picLocks noChangeAspect="1"/>
          </p:cNvPicPr>
          <p:nvPr/>
        </p:nvPicPr>
        <p:blipFill>
          <a:blip r:embed="rId3"/>
          <a:stretch>
            <a:fillRect/>
          </a:stretch>
        </p:blipFill>
        <p:spPr>
          <a:xfrm>
            <a:off x="7467600" y="6000750"/>
            <a:ext cx="857250" cy="857250"/>
          </a:xfrm>
          <a:prstGeom prst="rect">
            <a:avLst/>
          </a:prstGeom>
        </p:spPr>
      </p:pic>
      <p:pic>
        <p:nvPicPr>
          <p:cNvPr id="18" name="Picture 17" descr="5280678.gif?butterflies_fluttering_over_flowers_dv_sm_nwm_st"/>
          <p:cNvPicPr>
            <a:picLocks noChangeAspect="1"/>
          </p:cNvPicPr>
          <p:nvPr/>
        </p:nvPicPr>
        <p:blipFill>
          <a:blip r:embed="rId3"/>
          <a:stretch>
            <a:fillRect/>
          </a:stretch>
        </p:blipFill>
        <p:spPr>
          <a:xfrm>
            <a:off x="8286750" y="6000750"/>
            <a:ext cx="857250" cy="857250"/>
          </a:xfrm>
          <a:prstGeom prst="rect">
            <a:avLst/>
          </a:prstGeom>
        </p:spPr>
      </p:pic>
      <p:pic>
        <p:nvPicPr>
          <p:cNvPr id="20" name="Picture 19" descr="5280678.gif?butterflies_fluttering_over_flowers_dv_sm_nwm_st"/>
          <p:cNvPicPr>
            <a:picLocks noChangeAspect="1"/>
          </p:cNvPicPr>
          <p:nvPr/>
        </p:nvPicPr>
        <p:blipFill>
          <a:blip r:embed="rId3"/>
          <a:stretch>
            <a:fillRect/>
          </a:stretch>
        </p:blipFill>
        <p:spPr>
          <a:xfrm>
            <a:off x="4953000" y="0"/>
            <a:ext cx="857250" cy="857250"/>
          </a:xfrm>
          <a:prstGeom prst="rect">
            <a:avLst/>
          </a:prstGeom>
        </p:spPr>
      </p:pic>
      <p:pic>
        <p:nvPicPr>
          <p:cNvPr id="21" name="Picture 20" descr="5280678.gif?butterflies_fluttering_over_flowers_dv_sm_nwm_st"/>
          <p:cNvPicPr>
            <a:picLocks noChangeAspect="1"/>
          </p:cNvPicPr>
          <p:nvPr/>
        </p:nvPicPr>
        <p:blipFill>
          <a:blip r:embed="rId3"/>
          <a:stretch>
            <a:fillRect/>
          </a:stretch>
        </p:blipFill>
        <p:spPr>
          <a:xfrm>
            <a:off x="5791200" y="0"/>
            <a:ext cx="857250" cy="857250"/>
          </a:xfrm>
          <a:prstGeom prst="rect">
            <a:avLst/>
          </a:prstGeom>
        </p:spPr>
      </p:pic>
      <p:pic>
        <p:nvPicPr>
          <p:cNvPr id="22" name="Picture 21" descr="5280678.gif?butterflies_fluttering_over_flowers_dv_sm_nwm_st"/>
          <p:cNvPicPr>
            <a:picLocks noChangeAspect="1"/>
          </p:cNvPicPr>
          <p:nvPr/>
        </p:nvPicPr>
        <p:blipFill>
          <a:blip r:embed="rId3"/>
          <a:stretch>
            <a:fillRect/>
          </a:stretch>
        </p:blipFill>
        <p:spPr>
          <a:xfrm>
            <a:off x="6629400" y="0"/>
            <a:ext cx="857250" cy="857250"/>
          </a:xfrm>
          <a:prstGeom prst="rect">
            <a:avLst/>
          </a:prstGeom>
        </p:spPr>
      </p:pic>
      <p:pic>
        <p:nvPicPr>
          <p:cNvPr id="23" name="Picture 22" descr="5280678.gif?butterflies_fluttering_over_flowers_dv_sm_nwm_st"/>
          <p:cNvPicPr>
            <a:picLocks noChangeAspect="1"/>
          </p:cNvPicPr>
          <p:nvPr/>
        </p:nvPicPr>
        <p:blipFill>
          <a:blip r:embed="rId3"/>
          <a:stretch>
            <a:fillRect/>
          </a:stretch>
        </p:blipFill>
        <p:spPr>
          <a:xfrm>
            <a:off x="7467600" y="0"/>
            <a:ext cx="857250" cy="857250"/>
          </a:xfrm>
          <a:prstGeom prst="rect">
            <a:avLst/>
          </a:prstGeom>
        </p:spPr>
      </p:pic>
      <p:pic>
        <p:nvPicPr>
          <p:cNvPr id="24" name="Picture 23" descr="5280678.gif?butterflies_fluttering_over_flowers_dv_sm_nwm_st"/>
          <p:cNvPicPr>
            <a:picLocks noChangeAspect="1"/>
          </p:cNvPicPr>
          <p:nvPr/>
        </p:nvPicPr>
        <p:blipFill>
          <a:blip r:embed="rId3"/>
          <a:stretch>
            <a:fillRect/>
          </a:stretch>
        </p:blipFill>
        <p:spPr>
          <a:xfrm>
            <a:off x="8286750" y="0"/>
            <a:ext cx="857250" cy="857250"/>
          </a:xfrm>
          <a:prstGeom prst="rect">
            <a:avLst/>
          </a:prstGeom>
        </p:spPr>
      </p:pic>
      <p:pic>
        <p:nvPicPr>
          <p:cNvPr id="26" name="Picture 25" descr="5280678.gif?butterflies_fluttering_over_flowers_dv_sm_nwm_st"/>
          <p:cNvPicPr>
            <a:picLocks noChangeAspect="1"/>
          </p:cNvPicPr>
          <p:nvPr/>
        </p:nvPicPr>
        <p:blipFill>
          <a:blip r:embed="rId3"/>
          <a:stretch>
            <a:fillRect/>
          </a:stretch>
        </p:blipFill>
        <p:spPr>
          <a:xfrm>
            <a:off x="3276600" y="0"/>
            <a:ext cx="857250" cy="857250"/>
          </a:xfrm>
          <a:prstGeom prst="rect">
            <a:avLst/>
          </a:prstGeom>
        </p:spPr>
      </p:pic>
      <p:pic>
        <p:nvPicPr>
          <p:cNvPr id="27" name="Picture 26" descr="5280678.gif?butterflies_fluttering_over_flowers_dv_sm_nwm_st"/>
          <p:cNvPicPr>
            <a:picLocks noChangeAspect="1"/>
          </p:cNvPicPr>
          <p:nvPr/>
        </p:nvPicPr>
        <p:blipFill>
          <a:blip r:embed="rId3"/>
          <a:stretch>
            <a:fillRect/>
          </a:stretch>
        </p:blipFill>
        <p:spPr>
          <a:xfrm>
            <a:off x="4114800" y="0"/>
            <a:ext cx="857250" cy="857250"/>
          </a:xfrm>
          <a:prstGeom prst="rect">
            <a:avLst/>
          </a:prstGeom>
        </p:spPr>
      </p:pic>
      <p:pic>
        <p:nvPicPr>
          <p:cNvPr id="28" name="Picture 27" descr="5280678.gif?butterflies_fluttering_over_flowers_dv_sm_nwm_st"/>
          <p:cNvPicPr>
            <a:picLocks noChangeAspect="1"/>
          </p:cNvPicPr>
          <p:nvPr/>
        </p:nvPicPr>
        <p:blipFill>
          <a:blip r:embed="rId3"/>
          <a:stretch>
            <a:fillRect/>
          </a:stretch>
        </p:blipFill>
        <p:spPr>
          <a:xfrm>
            <a:off x="2438400" y="0"/>
            <a:ext cx="857250" cy="857250"/>
          </a:xfrm>
          <a:prstGeom prst="rect">
            <a:avLst/>
          </a:prstGeom>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extBox 1"/>
          <p:cNvSpPr txBox="1"/>
          <p:nvPr/>
        </p:nvSpPr>
        <p:spPr>
          <a:xfrm>
            <a:off x="762000" y="914400"/>
            <a:ext cx="6829114" cy="400110"/>
          </a:xfrm>
          <a:prstGeom prst="rect">
            <a:avLst/>
          </a:prstGeom>
          <a:noFill/>
        </p:spPr>
        <p:txBody>
          <a:bodyPr wrap="none" rtlCol="0">
            <a:spAutoFit/>
          </a:bodyPr>
          <a:lstStyle/>
          <a:p>
            <a:r>
              <a:rPr lang="en-US" sz="2000" b="1" dirty="0" smtClean="0">
                <a:latin typeface="Comic Sans MS" pitchFamily="66" charset="0"/>
              </a:rPr>
              <a:t>There are three tissue systems recognized in plants:</a:t>
            </a:r>
            <a:endParaRPr lang="en-US" sz="2000" b="1" dirty="0">
              <a:latin typeface="Comic Sans MS" pitchFamily="66" charset="0"/>
            </a:endParaRPr>
          </a:p>
        </p:txBody>
      </p:sp>
      <p:sp>
        <p:nvSpPr>
          <p:cNvPr id="3" name="TextBox 2"/>
          <p:cNvSpPr txBox="1"/>
          <p:nvPr/>
        </p:nvSpPr>
        <p:spPr>
          <a:xfrm>
            <a:off x="0" y="2362200"/>
            <a:ext cx="4038600" cy="1892826"/>
          </a:xfrm>
          <a:prstGeom prst="rect">
            <a:avLst/>
          </a:prstGeom>
          <a:noFill/>
        </p:spPr>
        <p:txBody>
          <a:bodyPr wrap="square" rtlCol="0">
            <a:spAutoFit/>
          </a:bodyPr>
          <a:lstStyle/>
          <a:p>
            <a:pPr marL="342900" indent="-342900">
              <a:buAutoNum type="arabicPeriod"/>
            </a:pPr>
            <a:r>
              <a:rPr lang="en-US" sz="2000" b="1" dirty="0" smtClean="0">
                <a:solidFill>
                  <a:srgbClr val="C00000"/>
                </a:solidFill>
                <a:latin typeface="Comic Sans MS" pitchFamily="66" charset="0"/>
              </a:rPr>
              <a:t>Dermal Tissue System</a:t>
            </a:r>
          </a:p>
          <a:p>
            <a:pPr marL="342900" indent="-342900"/>
            <a:endParaRPr lang="en-US" sz="2000" b="1" dirty="0" smtClean="0">
              <a:solidFill>
                <a:srgbClr val="C00000"/>
              </a:solidFill>
              <a:latin typeface="Comic Sans MS" pitchFamily="66" charset="0"/>
            </a:endParaRPr>
          </a:p>
          <a:p>
            <a:pPr marL="342900" indent="-342900"/>
            <a:r>
              <a:rPr lang="en-US" sz="2000" b="1" dirty="0" smtClean="0">
                <a:solidFill>
                  <a:srgbClr val="C00000"/>
                </a:solidFill>
                <a:latin typeface="Comic Sans MS" pitchFamily="66" charset="0"/>
              </a:rPr>
              <a:t>2. Vascular Tissue System</a:t>
            </a:r>
          </a:p>
          <a:p>
            <a:pPr marL="342900" indent="-342900"/>
            <a:endParaRPr lang="en-US" sz="2000" b="1" dirty="0" smtClean="0">
              <a:solidFill>
                <a:srgbClr val="C00000"/>
              </a:solidFill>
              <a:latin typeface="Comic Sans MS" pitchFamily="66" charset="0"/>
            </a:endParaRPr>
          </a:p>
          <a:p>
            <a:pPr marL="342900" indent="-342900"/>
            <a:r>
              <a:rPr lang="en-US" sz="2000" b="1" dirty="0" smtClean="0">
                <a:solidFill>
                  <a:srgbClr val="C00000"/>
                </a:solidFill>
                <a:latin typeface="Comic Sans MS" pitchFamily="66" charset="0"/>
              </a:rPr>
              <a:t>3. Ground Tissue System</a:t>
            </a:r>
          </a:p>
          <a:p>
            <a:pPr marL="342900" indent="-342900"/>
            <a:r>
              <a:rPr lang="en-US" sz="1700" b="1" dirty="0" smtClean="0">
                <a:latin typeface="Comic Sans MS" pitchFamily="66" charset="0"/>
              </a:rPr>
              <a:t>    </a:t>
            </a:r>
            <a:endParaRPr lang="en-US" sz="1700" b="1" dirty="0">
              <a:latin typeface="Comic Sans MS" pitchFamily="66" charset="0"/>
            </a:endParaRPr>
          </a:p>
        </p:txBody>
      </p:sp>
      <p:pic>
        <p:nvPicPr>
          <p:cNvPr id="4" name="Picture 2" descr="figure-34-12"/>
          <p:cNvPicPr>
            <a:picLocks noChangeAspect="1" noChangeArrowheads="1"/>
          </p:cNvPicPr>
          <p:nvPr/>
        </p:nvPicPr>
        <p:blipFill>
          <a:blip r:embed="rId3"/>
          <a:srcRect/>
          <a:stretch>
            <a:fillRect/>
          </a:stretch>
        </p:blipFill>
        <p:spPr bwMode="auto">
          <a:xfrm>
            <a:off x="4267200" y="1600200"/>
            <a:ext cx="4267200" cy="4572000"/>
          </a:xfrm>
          <a:prstGeom prst="rect">
            <a:avLst/>
          </a:prstGeom>
          <a:noFill/>
          <a:ln w="9525">
            <a:noFill/>
            <a:miter lim="800000"/>
            <a:headEnd/>
            <a:tailEnd/>
          </a:ln>
        </p:spPr>
      </p:pic>
      <p:sp>
        <p:nvSpPr>
          <p:cNvPr id="5" name="TextBox 4"/>
          <p:cNvSpPr txBox="1"/>
          <p:nvPr/>
        </p:nvSpPr>
        <p:spPr>
          <a:xfrm>
            <a:off x="7620000" y="2971800"/>
            <a:ext cx="718466" cy="307777"/>
          </a:xfrm>
          <a:prstGeom prst="rect">
            <a:avLst/>
          </a:prstGeom>
          <a:noFill/>
        </p:spPr>
        <p:txBody>
          <a:bodyPr wrap="none" rtlCol="0">
            <a:spAutoFit/>
          </a:bodyPr>
          <a:lstStyle/>
          <a:p>
            <a:r>
              <a:rPr lang="en-US" sz="1400" dirty="0" smtClean="0">
                <a:cs typeface="Arial" pitchFamily="34" charset="0"/>
              </a:rPr>
              <a:t>Dermal</a:t>
            </a:r>
            <a:endParaRPr lang="en-US" sz="1400" dirty="0">
              <a:cs typeface="Arial" pitchFamily="34" charset="0"/>
            </a:endParaRPr>
          </a:p>
        </p:txBody>
      </p:sp>
      <p:sp>
        <p:nvSpPr>
          <p:cNvPr id="6" name="TextBox 5"/>
          <p:cNvSpPr txBox="1"/>
          <p:nvPr/>
        </p:nvSpPr>
        <p:spPr>
          <a:xfrm>
            <a:off x="7772400" y="3352800"/>
            <a:ext cx="795026" cy="307777"/>
          </a:xfrm>
          <a:prstGeom prst="rect">
            <a:avLst/>
          </a:prstGeom>
          <a:noFill/>
        </p:spPr>
        <p:txBody>
          <a:bodyPr wrap="none" rtlCol="0">
            <a:spAutoFit/>
          </a:bodyPr>
          <a:lstStyle/>
          <a:p>
            <a:r>
              <a:rPr lang="en-US" sz="1400" dirty="0" smtClean="0">
                <a:cs typeface="Arial" pitchFamily="34" charset="0"/>
              </a:rPr>
              <a:t>Vascular</a:t>
            </a:r>
            <a:endParaRPr lang="en-US" sz="1400" dirty="0">
              <a:cs typeface="Arial" pitchFamily="34" charset="0"/>
            </a:endParaRPr>
          </a:p>
        </p:txBody>
      </p:sp>
      <p:sp>
        <p:nvSpPr>
          <p:cNvPr id="7" name="TextBox 6"/>
          <p:cNvSpPr txBox="1"/>
          <p:nvPr/>
        </p:nvSpPr>
        <p:spPr>
          <a:xfrm>
            <a:off x="7924800" y="3810000"/>
            <a:ext cx="736420" cy="307777"/>
          </a:xfrm>
          <a:prstGeom prst="rect">
            <a:avLst/>
          </a:prstGeom>
          <a:noFill/>
        </p:spPr>
        <p:txBody>
          <a:bodyPr wrap="none" rtlCol="0">
            <a:spAutoFit/>
          </a:bodyPr>
          <a:lstStyle/>
          <a:p>
            <a:r>
              <a:rPr lang="en-US" sz="1400" dirty="0" smtClean="0">
                <a:cs typeface="Arial" pitchFamily="34" charset="0"/>
              </a:rPr>
              <a:t>Ground</a:t>
            </a:r>
            <a:endParaRPr lang="en-US" sz="1400" dirty="0">
              <a:cs typeface="Arial" pitchFamily="34" charset="0"/>
            </a:endParaRPr>
          </a:p>
        </p:txBody>
      </p:sp>
      <p:sp>
        <p:nvSpPr>
          <p:cNvPr id="9" name="TextBox 8"/>
          <p:cNvSpPr txBox="1"/>
          <p:nvPr/>
        </p:nvSpPr>
        <p:spPr>
          <a:xfrm>
            <a:off x="7848600" y="4800600"/>
            <a:ext cx="718466" cy="584775"/>
          </a:xfrm>
          <a:prstGeom prst="rect">
            <a:avLst/>
          </a:prstGeom>
          <a:noFill/>
        </p:spPr>
        <p:txBody>
          <a:bodyPr wrap="square" rtlCol="0">
            <a:spAutoFit/>
          </a:bodyPr>
          <a:lstStyle/>
          <a:p>
            <a:r>
              <a:rPr lang="en-US" sz="1400" dirty="0" smtClean="0">
                <a:cs typeface="Arial" pitchFamily="34" charset="0"/>
              </a:rPr>
              <a:t>Dermal</a:t>
            </a:r>
          </a:p>
          <a:p>
            <a:endParaRPr lang="en-US" dirty="0"/>
          </a:p>
        </p:txBody>
      </p:sp>
      <p:sp>
        <p:nvSpPr>
          <p:cNvPr id="10" name="TextBox 9"/>
          <p:cNvSpPr txBox="1"/>
          <p:nvPr/>
        </p:nvSpPr>
        <p:spPr>
          <a:xfrm>
            <a:off x="7620000" y="5029200"/>
            <a:ext cx="795026" cy="584775"/>
          </a:xfrm>
          <a:prstGeom prst="rect">
            <a:avLst/>
          </a:prstGeom>
          <a:noFill/>
        </p:spPr>
        <p:txBody>
          <a:bodyPr wrap="square" rtlCol="0">
            <a:spAutoFit/>
          </a:bodyPr>
          <a:lstStyle/>
          <a:p>
            <a:r>
              <a:rPr lang="en-US" sz="1400" dirty="0" smtClean="0">
                <a:cs typeface="Arial" pitchFamily="34" charset="0"/>
              </a:rPr>
              <a:t>Vascular</a:t>
            </a:r>
          </a:p>
          <a:p>
            <a:endParaRPr lang="en-US" dirty="0"/>
          </a:p>
        </p:txBody>
      </p:sp>
      <p:sp>
        <p:nvSpPr>
          <p:cNvPr id="11" name="TextBox 10"/>
          <p:cNvSpPr txBox="1"/>
          <p:nvPr/>
        </p:nvSpPr>
        <p:spPr>
          <a:xfrm>
            <a:off x="7696200" y="5334000"/>
            <a:ext cx="736420" cy="584775"/>
          </a:xfrm>
          <a:prstGeom prst="rect">
            <a:avLst/>
          </a:prstGeom>
          <a:noFill/>
        </p:spPr>
        <p:txBody>
          <a:bodyPr wrap="square" rtlCol="0">
            <a:spAutoFit/>
          </a:bodyPr>
          <a:lstStyle/>
          <a:p>
            <a:r>
              <a:rPr lang="en-US" sz="1400" dirty="0" smtClean="0">
                <a:cs typeface="Arial" pitchFamily="34" charset="0"/>
              </a:rPr>
              <a:t>Ground</a:t>
            </a:r>
          </a:p>
          <a:p>
            <a:endParaRPr lang="en-US" dirty="0"/>
          </a:p>
        </p:txBody>
      </p:sp>
      <p:cxnSp>
        <p:nvCxnSpPr>
          <p:cNvPr id="16" name="Straight Connector 15"/>
          <p:cNvCxnSpPr>
            <a:stCxn id="5" idx="1"/>
          </p:cNvCxnSpPr>
          <p:nvPr/>
        </p:nvCxnSpPr>
        <p:spPr>
          <a:xfrm rot="10800000" flipV="1">
            <a:off x="7467600" y="3125688"/>
            <a:ext cx="152400" cy="15091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1"/>
          </p:cNvCxnSpPr>
          <p:nvPr/>
        </p:nvCxnSpPr>
        <p:spPr>
          <a:xfrm rot="10800000" flipV="1">
            <a:off x="7543800" y="3506688"/>
            <a:ext cx="228600" cy="22711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0800000">
            <a:off x="7391400" y="3962400"/>
            <a:ext cx="609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0800000" flipV="1">
            <a:off x="7467600" y="4953000"/>
            <a:ext cx="4572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0" idx="1"/>
          </p:cNvCxnSpPr>
          <p:nvPr/>
        </p:nvCxnSpPr>
        <p:spPr>
          <a:xfrm rot="10800000" flipV="1">
            <a:off x="7162800" y="5321588"/>
            <a:ext cx="457200" cy="124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flipV="1">
            <a:off x="7239000" y="5486400"/>
            <a:ext cx="533400" cy="1524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extBox 1"/>
          <p:cNvSpPr txBox="1"/>
          <p:nvPr/>
        </p:nvSpPr>
        <p:spPr>
          <a:xfrm>
            <a:off x="1828800" y="838200"/>
            <a:ext cx="4217821" cy="523220"/>
          </a:xfrm>
          <a:prstGeom prst="rect">
            <a:avLst/>
          </a:prstGeom>
          <a:noFill/>
        </p:spPr>
        <p:txBody>
          <a:bodyPr wrap="none" rtlCol="0">
            <a:spAutoFit/>
          </a:bodyPr>
          <a:lstStyle/>
          <a:p>
            <a:r>
              <a:rPr lang="en-US" sz="2800" b="1" dirty="0" smtClean="0">
                <a:latin typeface="Comic Sans MS" pitchFamily="66" charset="0"/>
              </a:rPr>
              <a:t> </a:t>
            </a:r>
            <a:r>
              <a:rPr lang="en-US" sz="2800" b="1" dirty="0" smtClean="0">
                <a:solidFill>
                  <a:srgbClr val="B00000"/>
                </a:solidFill>
                <a:latin typeface="Comic Sans MS" pitchFamily="66" charset="0"/>
              </a:rPr>
              <a:t>Dermal Tissue System</a:t>
            </a:r>
            <a:endParaRPr lang="en-US" sz="2800" b="1" dirty="0">
              <a:latin typeface="Comic Sans MS" pitchFamily="66" charset="0"/>
            </a:endParaRPr>
          </a:p>
        </p:txBody>
      </p:sp>
      <p:sp>
        <p:nvSpPr>
          <p:cNvPr id="3" name="TextBox 2"/>
          <p:cNvSpPr txBox="1"/>
          <p:nvPr/>
        </p:nvSpPr>
        <p:spPr>
          <a:xfrm>
            <a:off x="457200" y="609600"/>
            <a:ext cx="4343400" cy="615553"/>
          </a:xfrm>
          <a:prstGeom prst="rect">
            <a:avLst/>
          </a:prstGeom>
          <a:noFill/>
        </p:spPr>
        <p:txBody>
          <a:bodyPr wrap="square" rtlCol="0">
            <a:spAutoFit/>
          </a:bodyPr>
          <a:lstStyle/>
          <a:p>
            <a:pPr marL="342900" indent="-342900"/>
            <a:endParaRPr lang="en-US" sz="1700" b="1" dirty="0" smtClean="0">
              <a:latin typeface="Comic Sans MS" pitchFamily="66" charset="0"/>
            </a:endParaRPr>
          </a:p>
          <a:p>
            <a:pPr marL="342900" indent="-342900">
              <a:buAutoNum type="arabicPeriod"/>
            </a:pPr>
            <a:endParaRPr lang="en-US" sz="1700" b="1" dirty="0" smtClean="0">
              <a:latin typeface="Comic Sans MS" pitchFamily="66" charset="0"/>
            </a:endParaRPr>
          </a:p>
        </p:txBody>
      </p:sp>
      <p:sp>
        <p:nvSpPr>
          <p:cNvPr id="16" name="TextBox 15"/>
          <p:cNvSpPr txBox="1"/>
          <p:nvPr/>
        </p:nvSpPr>
        <p:spPr>
          <a:xfrm>
            <a:off x="1143000" y="1676400"/>
            <a:ext cx="6477000" cy="4678204"/>
          </a:xfrm>
          <a:prstGeom prst="rect">
            <a:avLst/>
          </a:prstGeom>
          <a:noFill/>
        </p:spPr>
        <p:txBody>
          <a:bodyPr wrap="square" rtlCol="0">
            <a:spAutoFit/>
          </a:bodyPr>
          <a:lstStyle/>
          <a:p>
            <a:r>
              <a:rPr lang="en-US" sz="2800" b="1" i="1" dirty="0" smtClean="0">
                <a:solidFill>
                  <a:srgbClr val="2A0EFA"/>
                </a:solidFill>
                <a:latin typeface="Comic Sans MS" pitchFamily="66" charset="0"/>
              </a:rPr>
              <a:t>Dermal Tissue </a:t>
            </a:r>
            <a:r>
              <a:rPr lang="en-US" sz="2800" b="1" i="1" dirty="0" smtClean="0">
                <a:latin typeface="Comic Sans MS" pitchFamily="66" charset="0"/>
              </a:rPr>
              <a:t>c</a:t>
            </a:r>
            <a:r>
              <a:rPr lang="en-US" sz="2800" b="1" dirty="0" smtClean="0">
                <a:latin typeface="Comic Sans MS" pitchFamily="66" charset="0"/>
              </a:rPr>
              <a:t>overs the plant body and consists of epidermis in young plants &amp; non-woody plants that  is replaced later by </a:t>
            </a:r>
            <a:r>
              <a:rPr lang="en-US" sz="2800" b="1" dirty="0" err="1" smtClean="0">
                <a:latin typeface="Comic Sans MS" pitchFamily="66" charset="0"/>
              </a:rPr>
              <a:t>periderm</a:t>
            </a:r>
            <a:r>
              <a:rPr lang="en-US" sz="2800" b="1" dirty="0" smtClean="0">
                <a:latin typeface="Comic Sans MS" pitchFamily="66" charset="0"/>
              </a:rPr>
              <a:t> in woody plants.</a:t>
            </a:r>
          </a:p>
          <a:p>
            <a:endParaRPr lang="en-US" sz="2800" b="1" dirty="0" smtClean="0">
              <a:latin typeface="Comic Sans MS" pitchFamily="66" charset="0"/>
            </a:endParaRPr>
          </a:p>
          <a:p>
            <a:r>
              <a:rPr lang="en-US" sz="2800" b="1" dirty="0" smtClean="0">
                <a:latin typeface="Comic Sans MS" pitchFamily="66" charset="0"/>
              </a:rPr>
              <a:t>The epidermal tissues together form outermost layer of cells of root, stem or leaf which is protective in nature.</a:t>
            </a:r>
          </a:p>
          <a:p>
            <a:endParaRPr lang="en-US" dirty="0"/>
          </a:p>
        </p:txBody>
      </p:sp>
      <p:pic>
        <p:nvPicPr>
          <p:cNvPr id="5" name="Picture 4" descr="flow11.gif"/>
          <p:cNvPicPr>
            <a:picLocks noChangeAspect="1"/>
          </p:cNvPicPr>
          <p:nvPr/>
        </p:nvPicPr>
        <p:blipFill>
          <a:blip r:embed="rId3"/>
          <a:stretch>
            <a:fillRect/>
          </a:stretch>
        </p:blipFill>
        <p:spPr>
          <a:xfrm>
            <a:off x="7391400" y="4876800"/>
            <a:ext cx="1219200" cy="1447800"/>
          </a:xfrm>
          <a:prstGeom prst="rect">
            <a:avLst/>
          </a:prstGeo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extBox 1"/>
          <p:cNvSpPr txBox="1"/>
          <p:nvPr/>
        </p:nvSpPr>
        <p:spPr>
          <a:xfrm>
            <a:off x="1981200" y="914400"/>
            <a:ext cx="4309193" cy="523220"/>
          </a:xfrm>
          <a:prstGeom prst="rect">
            <a:avLst/>
          </a:prstGeom>
          <a:noFill/>
        </p:spPr>
        <p:txBody>
          <a:bodyPr wrap="none" rtlCol="0">
            <a:spAutoFit/>
          </a:bodyPr>
          <a:lstStyle/>
          <a:p>
            <a:r>
              <a:rPr lang="en-US" sz="2800" b="1" dirty="0" smtClean="0">
                <a:solidFill>
                  <a:srgbClr val="B00000"/>
                </a:solidFill>
                <a:latin typeface="Comic Sans MS" pitchFamily="66" charset="0"/>
              </a:rPr>
              <a:t>Vascular Tissue System</a:t>
            </a:r>
            <a:endParaRPr lang="en-US" sz="2800" b="1" dirty="0">
              <a:latin typeface="Comic Sans MS" pitchFamily="66" charset="0"/>
            </a:endParaRPr>
          </a:p>
        </p:txBody>
      </p:sp>
      <p:sp>
        <p:nvSpPr>
          <p:cNvPr id="3" name="TextBox 2"/>
          <p:cNvSpPr txBox="1"/>
          <p:nvPr/>
        </p:nvSpPr>
        <p:spPr>
          <a:xfrm>
            <a:off x="685800" y="1295400"/>
            <a:ext cx="7467600" cy="5047536"/>
          </a:xfrm>
          <a:prstGeom prst="rect">
            <a:avLst/>
          </a:prstGeom>
          <a:noFill/>
        </p:spPr>
        <p:txBody>
          <a:bodyPr wrap="square" rtlCol="0">
            <a:spAutoFit/>
          </a:bodyPr>
          <a:lstStyle/>
          <a:p>
            <a:pPr marL="342900" indent="-342900">
              <a:buAutoNum type="arabicPeriod"/>
            </a:pPr>
            <a:endParaRPr lang="en-US" sz="1700" b="1" dirty="0" smtClean="0">
              <a:latin typeface="Comic Sans MS" pitchFamily="66" charset="0"/>
            </a:endParaRPr>
          </a:p>
          <a:p>
            <a:pPr marL="342900" indent="-342900">
              <a:buAutoNum type="arabicPeriod"/>
            </a:pPr>
            <a:endParaRPr lang="en-US" sz="1700" b="1" dirty="0" smtClean="0">
              <a:latin typeface="Comic Sans MS" pitchFamily="66" charset="0"/>
            </a:endParaRPr>
          </a:p>
          <a:p>
            <a:pPr marL="342900" indent="-342900">
              <a:buClr>
                <a:schemeClr val="tx1"/>
              </a:buClr>
              <a:buFont typeface="Wingdings" pitchFamily="2" charset="2"/>
              <a:buChar char="§"/>
            </a:pPr>
            <a:r>
              <a:rPr lang="en-US" sz="1700" b="1" dirty="0" smtClean="0">
                <a:solidFill>
                  <a:srgbClr val="B00000"/>
                </a:solidFill>
                <a:latin typeface="Comic Sans MS" pitchFamily="66" charset="0"/>
              </a:rPr>
              <a:t> </a:t>
            </a:r>
            <a:r>
              <a:rPr lang="en-US" sz="2400" b="1" dirty="0" smtClean="0">
                <a:latin typeface="Comic Sans MS" pitchFamily="66" charset="0"/>
              </a:rPr>
              <a:t>Vascular tissues transport water and dissolved substances inside the plant and help support the stem.</a:t>
            </a:r>
          </a:p>
          <a:p>
            <a:pPr marL="342900" indent="-342900">
              <a:buFont typeface="Wingdings" pitchFamily="2" charset="2"/>
              <a:buChar char="§"/>
            </a:pPr>
            <a:r>
              <a:rPr lang="en-US" sz="2400" b="1" dirty="0" smtClean="0">
                <a:latin typeface="Comic Sans MS" pitchFamily="66" charset="0"/>
              </a:rPr>
              <a:t> The 2 types of vascular tissue are </a:t>
            </a:r>
            <a:r>
              <a:rPr lang="en-US" sz="2400" b="1" dirty="0" smtClean="0">
                <a:solidFill>
                  <a:srgbClr val="C00000"/>
                </a:solidFill>
                <a:latin typeface="Comic Sans MS" pitchFamily="66" charset="0"/>
              </a:rPr>
              <a:t>xylem &amp; phloem. </a:t>
            </a:r>
          </a:p>
          <a:p>
            <a:pPr marL="342900" indent="-342900">
              <a:buFont typeface="Wingdings" pitchFamily="2" charset="2"/>
              <a:buChar char="§"/>
            </a:pPr>
            <a:r>
              <a:rPr lang="en-US" sz="2400" b="1" dirty="0" smtClean="0">
                <a:latin typeface="Comic Sans MS" pitchFamily="66" charset="0"/>
              </a:rPr>
              <a:t>Xylem carries water and dissolved ions from the roots to stems and leaves.</a:t>
            </a:r>
          </a:p>
          <a:p>
            <a:pPr marL="342900" indent="-342900">
              <a:buFont typeface="Wingdings" pitchFamily="2" charset="2"/>
              <a:buChar char="§"/>
            </a:pPr>
            <a:r>
              <a:rPr lang="en-US" sz="2400" b="1" dirty="0" smtClean="0">
                <a:latin typeface="Comic Sans MS" pitchFamily="66" charset="0"/>
              </a:rPr>
              <a:t> Phloem carries dissolved sugars from the leaves to all other parts of the plant.</a:t>
            </a:r>
            <a:r>
              <a:rPr lang="en-US" sz="2400" b="1" dirty="0" smtClean="0">
                <a:solidFill>
                  <a:srgbClr val="B00000"/>
                </a:solidFill>
                <a:latin typeface="Comic Sans MS" pitchFamily="66" charset="0"/>
              </a:rPr>
              <a:t> </a:t>
            </a:r>
          </a:p>
          <a:p>
            <a:pPr marL="342900" indent="-342900">
              <a:buFont typeface="Wingdings" pitchFamily="2" charset="2"/>
              <a:buChar char="§"/>
            </a:pPr>
            <a:r>
              <a:rPr lang="en-US" sz="2400" b="1" dirty="0" smtClean="0">
                <a:latin typeface="Comic Sans MS" pitchFamily="66" charset="0"/>
              </a:rPr>
              <a:t>Together these tissues form the “Vascular Tissue System”.</a:t>
            </a:r>
          </a:p>
          <a:p>
            <a:pPr marL="342900" indent="-342900"/>
            <a:endParaRPr lang="en-US" sz="2400" b="1" dirty="0" smtClean="0">
              <a:latin typeface="Comic Sans MS" pitchFamily="66"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3" name="TextBox 2"/>
          <p:cNvSpPr txBox="1"/>
          <p:nvPr/>
        </p:nvSpPr>
        <p:spPr>
          <a:xfrm>
            <a:off x="0" y="3048000"/>
            <a:ext cx="5715000" cy="1446550"/>
          </a:xfrm>
          <a:prstGeom prst="rect">
            <a:avLst/>
          </a:prstGeom>
          <a:noFill/>
        </p:spPr>
        <p:txBody>
          <a:bodyPr wrap="square" rtlCol="0">
            <a:spAutoFit/>
          </a:bodyPr>
          <a:lstStyle/>
          <a:p>
            <a:pPr marL="342900" indent="-342900">
              <a:buAutoNum type="arabicPeriod"/>
            </a:pPr>
            <a:endParaRPr lang="en-US" sz="1700" b="1" dirty="0" smtClean="0">
              <a:latin typeface="Comic Sans MS" pitchFamily="66" charset="0"/>
            </a:endParaRPr>
          </a:p>
          <a:p>
            <a:pPr marL="342900" indent="-342900"/>
            <a:endParaRPr lang="en-US" sz="1700" b="1" dirty="0" smtClean="0">
              <a:latin typeface="Comic Sans MS" pitchFamily="66" charset="0"/>
            </a:endParaRPr>
          </a:p>
          <a:p>
            <a:pPr marL="342900" indent="-342900" algn="just"/>
            <a:endParaRPr lang="en-US" b="1" dirty="0" smtClean="0">
              <a:latin typeface="Comic Sans MS" pitchFamily="66" charset="0"/>
            </a:endParaRPr>
          </a:p>
          <a:p>
            <a:pPr marL="342900" indent="-342900" algn="just"/>
            <a:endParaRPr lang="en-US" b="1" dirty="0" smtClean="0">
              <a:latin typeface="Comic Sans MS" pitchFamily="66" charset="0"/>
            </a:endParaRPr>
          </a:p>
          <a:p>
            <a:pPr marL="342900" indent="-342900" algn="just"/>
            <a:r>
              <a:rPr lang="en-US" b="1" dirty="0" smtClean="0">
                <a:latin typeface="Comic Sans MS" pitchFamily="66" charset="0"/>
              </a:rPr>
              <a:t>    </a:t>
            </a:r>
            <a:endParaRPr lang="en-US" b="1" dirty="0">
              <a:latin typeface="Comic Sans MS" pitchFamily="66" charset="0"/>
            </a:endParaRPr>
          </a:p>
        </p:txBody>
      </p:sp>
      <p:sp>
        <p:nvSpPr>
          <p:cNvPr id="16" name="Rectangle 15"/>
          <p:cNvSpPr/>
          <p:nvPr/>
        </p:nvSpPr>
        <p:spPr>
          <a:xfrm>
            <a:off x="2590800" y="685800"/>
            <a:ext cx="4200189" cy="523220"/>
          </a:xfrm>
          <a:prstGeom prst="rect">
            <a:avLst/>
          </a:prstGeom>
        </p:spPr>
        <p:txBody>
          <a:bodyPr wrap="none">
            <a:spAutoFit/>
          </a:bodyPr>
          <a:lstStyle/>
          <a:p>
            <a:r>
              <a:rPr lang="en-US" sz="2800" b="1" dirty="0" smtClean="0">
                <a:solidFill>
                  <a:srgbClr val="B00000"/>
                </a:solidFill>
                <a:latin typeface="Comic Sans MS" pitchFamily="66" charset="0"/>
              </a:rPr>
              <a:t> Ground Tissue System</a:t>
            </a:r>
            <a:endParaRPr lang="en-US" sz="2800" dirty="0"/>
          </a:p>
        </p:txBody>
      </p:sp>
      <p:sp>
        <p:nvSpPr>
          <p:cNvPr id="17" name="Rectangle 16"/>
          <p:cNvSpPr/>
          <p:nvPr/>
        </p:nvSpPr>
        <p:spPr>
          <a:xfrm>
            <a:off x="1219200" y="1828800"/>
            <a:ext cx="7162800" cy="3046988"/>
          </a:xfrm>
          <a:prstGeom prst="rect">
            <a:avLst/>
          </a:prstGeom>
        </p:spPr>
        <p:txBody>
          <a:bodyPr wrap="square" anchor="b">
            <a:spAutoFit/>
          </a:bodyPr>
          <a:lstStyle/>
          <a:p>
            <a:pPr marL="342900" indent="-342900"/>
            <a:endParaRPr lang="en-US" sz="2400" b="1" dirty="0" smtClean="0">
              <a:latin typeface="Comic Sans MS" pitchFamily="66" charset="0"/>
            </a:endParaRPr>
          </a:p>
          <a:p>
            <a:pPr marL="342900" indent="-342900">
              <a:buFont typeface="Wingdings" pitchFamily="2" charset="2"/>
              <a:buChar char="§"/>
            </a:pPr>
            <a:r>
              <a:rPr lang="en-US" sz="2800" b="1" dirty="0" smtClean="0">
                <a:latin typeface="Comic Sans MS" pitchFamily="66" charset="0"/>
              </a:rPr>
              <a:t>forms the main bulk of the plant body. </a:t>
            </a:r>
          </a:p>
          <a:p>
            <a:pPr marL="342900" indent="-342900"/>
            <a:r>
              <a:rPr lang="en-US" sz="2800" b="1" dirty="0" smtClean="0">
                <a:latin typeface="Comic Sans MS" pitchFamily="66" charset="0"/>
              </a:rPr>
              <a:t> </a:t>
            </a:r>
          </a:p>
          <a:p>
            <a:pPr marL="342900" indent="-342900">
              <a:buFont typeface="Wingdings" pitchFamily="2" charset="2"/>
              <a:buChar char="§"/>
            </a:pPr>
            <a:r>
              <a:rPr lang="en-US" sz="2800" b="1" dirty="0" smtClean="0">
                <a:latin typeface="Comic Sans MS" pitchFamily="66" charset="0"/>
              </a:rPr>
              <a:t> contains parenchyma, </a:t>
            </a:r>
            <a:r>
              <a:rPr lang="en-US" sz="2800" b="1" dirty="0" err="1" smtClean="0">
                <a:latin typeface="Comic Sans MS" pitchFamily="66" charset="0"/>
              </a:rPr>
              <a:t>collenchyma</a:t>
            </a:r>
            <a:r>
              <a:rPr lang="en-US" sz="2800" b="1" dirty="0" smtClean="0">
                <a:latin typeface="Comic Sans MS" pitchFamily="66" charset="0"/>
              </a:rPr>
              <a:t>, and </a:t>
            </a:r>
            <a:r>
              <a:rPr lang="en-US" sz="2800" b="1" dirty="0" err="1" smtClean="0">
                <a:latin typeface="Comic Sans MS" pitchFamily="66" charset="0"/>
              </a:rPr>
              <a:t>sclerenchyma</a:t>
            </a:r>
            <a:r>
              <a:rPr lang="en-US" sz="2800" b="1" dirty="0" smtClean="0">
                <a:latin typeface="Comic Sans MS" pitchFamily="66" charset="0"/>
              </a:rPr>
              <a:t> cells. </a:t>
            </a:r>
          </a:p>
          <a:p>
            <a:pPr marL="342900" indent="-342900"/>
            <a:r>
              <a:rPr lang="en-US" sz="2800" b="1" dirty="0" smtClean="0">
                <a:latin typeface="Comic Sans MS" pitchFamily="66" charset="0"/>
              </a:rPr>
              <a:t> </a:t>
            </a:r>
            <a:endParaRPr lang="en-US" sz="2800" dirty="0"/>
          </a:p>
        </p:txBody>
      </p:sp>
      <p:pic>
        <p:nvPicPr>
          <p:cNvPr id="18" name="Picture 17" descr="flowerbouquet.gif"/>
          <p:cNvPicPr>
            <a:picLocks noChangeAspect="1"/>
          </p:cNvPicPr>
          <p:nvPr/>
        </p:nvPicPr>
        <p:blipFill>
          <a:blip r:embed="rId3"/>
          <a:stretch>
            <a:fillRect/>
          </a:stretch>
        </p:blipFill>
        <p:spPr>
          <a:xfrm>
            <a:off x="8001000" y="4191000"/>
            <a:ext cx="962025" cy="1905000"/>
          </a:xfrm>
          <a:prstGeom prst="rect">
            <a:avLst/>
          </a:prstGeo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3" name="TextBox 2"/>
          <p:cNvSpPr txBox="1"/>
          <p:nvPr/>
        </p:nvSpPr>
        <p:spPr>
          <a:xfrm>
            <a:off x="0" y="3048000"/>
            <a:ext cx="5715000" cy="1446550"/>
          </a:xfrm>
          <a:prstGeom prst="rect">
            <a:avLst/>
          </a:prstGeom>
          <a:noFill/>
        </p:spPr>
        <p:txBody>
          <a:bodyPr wrap="square" rtlCol="0">
            <a:spAutoFit/>
          </a:bodyPr>
          <a:lstStyle/>
          <a:p>
            <a:pPr marL="342900" indent="-342900">
              <a:buAutoNum type="arabicPeriod"/>
            </a:pPr>
            <a:endParaRPr lang="en-US" sz="1700" b="1" dirty="0" smtClean="0">
              <a:latin typeface="Comic Sans MS" pitchFamily="66" charset="0"/>
            </a:endParaRPr>
          </a:p>
          <a:p>
            <a:pPr marL="342900" indent="-342900"/>
            <a:endParaRPr lang="en-US" sz="1700" b="1" dirty="0" smtClean="0">
              <a:latin typeface="Comic Sans MS" pitchFamily="66" charset="0"/>
            </a:endParaRPr>
          </a:p>
          <a:p>
            <a:pPr marL="342900" indent="-342900" algn="just"/>
            <a:endParaRPr lang="en-US" b="1" dirty="0" smtClean="0">
              <a:latin typeface="Comic Sans MS" pitchFamily="66" charset="0"/>
            </a:endParaRPr>
          </a:p>
          <a:p>
            <a:pPr marL="342900" indent="-342900" algn="just"/>
            <a:endParaRPr lang="en-US" b="1" dirty="0" smtClean="0">
              <a:latin typeface="Comic Sans MS" pitchFamily="66" charset="0"/>
            </a:endParaRPr>
          </a:p>
          <a:p>
            <a:pPr marL="342900" indent="-342900" algn="just"/>
            <a:r>
              <a:rPr lang="en-US" b="1" dirty="0" smtClean="0">
                <a:latin typeface="Comic Sans MS" pitchFamily="66" charset="0"/>
              </a:rPr>
              <a:t>    </a:t>
            </a:r>
            <a:endParaRPr lang="en-US" b="1" dirty="0">
              <a:latin typeface="Comic Sans MS" pitchFamily="66" charset="0"/>
            </a:endParaRPr>
          </a:p>
        </p:txBody>
      </p:sp>
      <p:pic>
        <p:nvPicPr>
          <p:cNvPr id="189441" name="Picture 1"/>
          <p:cNvPicPr>
            <a:picLocks noChangeAspect="1" noChangeArrowheads="1"/>
          </p:cNvPicPr>
          <p:nvPr/>
        </p:nvPicPr>
        <p:blipFill>
          <a:blip r:embed="rId3"/>
          <a:srcRect/>
          <a:stretch>
            <a:fillRect/>
          </a:stretch>
        </p:blipFill>
        <p:spPr bwMode="auto">
          <a:xfrm>
            <a:off x="5638800" y="1600200"/>
            <a:ext cx="3286125" cy="3048000"/>
          </a:xfrm>
          <a:prstGeom prst="rect">
            <a:avLst/>
          </a:prstGeom>
          <a:noFill/>
          <a:ln w="9525">
            <a:noFill/>
            <a:miter lim="800000"/>
            <a:headEnd/>
            <a:tailEnd/>
          </a:ln>
          <a:effectLst/>
        </p:spPr>
      </p:pic>
      <p:sp>
        <p:nvSpPr>
          <p:cNvPr id="15" name="Rectangle 14"/>
          <p:cNvSpPr/>
          <p:nvPr/>
        </p:nvSpPr>
        <p:spPr>
          <a:xfrm>
            <a:off x="6096000" y="4876800"/>
            <a:ext cx="2743200" cy="923330"/>
          </a:xfrm>
          <a:prstGeom prst="rect">
            <a:avLst/>
          </a:prstGeom>
        </p:spPr>
        <p:txBody>
          <a:bodyPr wrap="square">
            <a:spAutoFit/>
          </a:bodyPr>
          <a:lstStyle/>
          <a:p>
            <a:r>
              <a:rPr lang="en-US" b="1" dirty="0" smtClean="0">
                <a:solidFill>
                  <a:srgbClr val="303C18"/>
                </a:solidFill>
                <a:latin typeface="Comic Sans MS" pitchFamily="66" charset="0"/>
              </a:rPr>
              <a:t>Spongy </a:t>
            </a:r>
            <a:r>
              <a:rPr lang="en-US" b="1" dirty="0" err="1" smtClean="0">
                <a:solidFill>
                  <a:srgbClr val="303C18"/>
                </a:solidFill>
                <a:latin typeface="Comic Sans MS" pitchFamily="66" charset="0"/>
              </a:rPr>
              <a:t>Mesophyll</a:t>
            </a:r>
            <a:r>
              <a:rPr lang="en-US" b="1" dirty="0" smtClean="0">
                <a:solidFill>
                  <a:srgbClr val="303C18"/>
                </a:solidFill>
                <a:latin typeface="Comic Sans MS" pitchFamily="66" charset="0"/>
              </a:rPr>
              <a:t> of Leaf is the example of Ground  tissue.</a:t>
            </a:r>
            <a:endParaRPr lang="en-US" b="1" dirty="0">
              <a:solidFill>
                <a:srgbClr val="303C18"/>
              </a:solidFill>
              <a:latin typeface="Comic Sans MS" pitchFamily="66" charset="0"/>
            </a:endParaRPr>
          </a:p>
        </p:txBody>
      </p:sp>
      <p:sp>
        <p:nvSpPr>
          <p:cNvPr id="16" name="Rectangle 15"/>
          <p:cNvSpPr/>
          <p:nvPr/>
        </p:nvSpPr>
        <p:spPr>
          <a:xfrm>
            <a:off x="1066800" y="152400"/>
            <a:ext cx="340158" cy="523220"/>
          </a:xfrm>
          <a:prstGeom prst="rect">
            <a:avLst/>
          </a:prstGeom>
        </p:spPr>
        <p:txBody>
          <a:bodyPr wrap="none">
            <a:spAutoFit/>
          </a:bodyPr>
          <a:lstStyle/>
          <a:p>
            <a:r>
              <a:rPr lang="en-US" sz="2800" b="1" dirty="0" smtClean="0">
                <a:solidFill>
                  <a:srgbClr val="B00000"/>
                </a:solidFill>
                <a:latin typeface="Comic Sans MS" pitchFamily="66" charset="0"/>
              </a:rPr>
              <a:t> </a:t>
            </a:r>
            <a:endParaRPr lang="en-US" sz="2800" dirty="0"/>
          </a:p>
        </p:txBody>
      </p:sp>
      <p:sp>
        <p:nvSpPr>
          <p:cNvPr id="17" name="Rectangle 16"/>
          <p:cNvSpPr/>
          <p:nvPr/>
        </p:nvSpPr>
        <p:spPr>
          <a:xfrm>
            <a:off x="0" y="2057400"/>
            <a:ext cx="5715000" cy="1938992"/>
          </a:xfrm>
          <a:prstGeom prst="rect">
            <a:avLst/>
          </a:prstGeom>
        </p:spPr>
        <p:txBody>
          <a:bodyPr wrap="square" anchor="b">
            <a:spAutoFit/>
          </a:bodyPr>
          <a:lstStyle/>
          <a:p>
            <a:pPr marL="342900" indent="-342900"/>
            <a:r>
              <a:rPr lang="en-US" sz="2400" b="1" dirty="0" smtClean="0">
                <a:latin typeface="Comic Sans MS" pitchFamily="66" charset="0"/>
              </a:rPr>
              <a:t>   Ground tissue of the leaf (called          </a:t>
            </a:r>
            <a:r>
              <a:rPr lang="en-US" sz="2400" b="1" dirty="0" err="1" smtClean="0">
                <a:latin typeface="Comic Sans MS" pitchFamily="66" charset="0"/>
              </a:rPr>
              <a:t>mesophyll</a:t>
            </a:r>
            <a:r>
              <a:rPr lang="en-US" sz="2400" b="1" dirty="0" smtClean="0">
                <a:latin typeface="Comic Sans MS" pitchFamily="66" charset="0"/>
              </a:rPr>
              <a:t>) uses the energy in sunlight to synthesize sugars in a process known as photosynthesis.</a:t>
            </a:r>
          </a:p>
          <a:p>
            <a:pPr marL="342900" indent="-342900"/>
            <a:r>
              <a:rPr lang="en-US" sz="2400" b="1" dirty="0" smtClean="0">
                <a:latin typeface="Comic Sans MS" pitchFamily="66" charset="0"/>
              </a:rPr>
              <a:t> </a:t>
            </a:r>
            <a:endParaRPr lang="en-US" sz="24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1351</TotalTime>
  <Words>1325</Words>
  <Application>Microsoft Office PowerPoint</Application>
  <PresentationFormat>On-screen Show (4:3)</PresentationFormat>
  <Paragraphs>239</Paragraphs>
  <Slides>27</Slides>
  <Notes>15</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PLANT TISSUES-1 Tissue Systems &amp; Meristematic Tissues</vt:lpstr>
      <vt:lpstr>Slide 2</vt:lpstr>
      <vt:lpstr>Slide 3</vt:lpstr>
      <vt:lpstr>Tissue System </vt:lpstr>
      <vt:lpstr>Slide 5</vt:lpstr>
      <vt:lpstr>Slide 6</vt:lpstr>
      <vt:lpstr>Slide 7</vt:lpstr>
      <vt:lpstr>Slide 8</vt:lpstr>
      <vt:lpstr>Slide 9</vt:lpstr>
      <vt:lpstr>Slide 10</vt:lpstr>
      <vt:lpstr>Plant Tissues</vt:lpstr>
      <vt:lpstr>Slide 12</vt:lpstr>
      <vt:lpstr>Meristematic Tissues</vt:lpstr>
      <vt:lpstr>Slide 14</vt:lpstr>
      <vt:lpstr>Apical Meristems</vt:lpstr>
      <vt:lpstr>Apical Meristems</vt:lpstr>
      <vt:lpstr> The apical root meristem and three primary meristems which are produced by the apical meristem itself. </vt:lpstr>
      <vt:lpstr>Lateral Meristems  </vt:lpstr>
      <vt:lpstr>Slide 19</vt:lpstr>
      <vt:lpstr>Slide 20</vt:lpstr>
      <vt:lpstr>Intercalary Meristems  </vt:lpstr>
      <vt:lpstr>Slide 22</vt:lpstr>
      <vt:lpstr>Let us answer…</vt:lpstr>
      <vt:lpstr>Slide 24</vt:lpstr>
      <vt:lpstr>Slide 25</vt:lpstr>
      <vt:lpstr>Slide 26</vt:lpstr>
      <vt:lpstr>Slide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Shitanshu Aggarwal</dc:creator>
  <cp:lastModifiedBy>Vandana</cp:lastModifiedBy>
  <cp:revision>137</cp:revision>
  <dcterms:created xsi:type="dcterms:W3CDTF">2007-07-15T17:00:01Z</dcterms:created>
  <dcterms:modified xsi:type="dcterms:W3CDTF">2008-11-13T19:48:18Z</dcterms:modified>
</cp:coreProperties>
</file>