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2"/>
  </p:notesMasterIdLst>
  <p:sldIdLst>
    <p:sldId id="256" r:id="rId2"/>
    <p:sldId id="323" r:id="rId3"/>
    <p:sldId id="307" r:id="rId4"/>
    <p:sldId id="275" r:id="rId5"/>
    <p:sldId id="282" r:id="rId6"/>
    <p:sldId id="276" r:id="rId7"/>
    <p:sldId id="312" r:id="rId8"/>
    <p:sldId id="278" r:id="rId9"/>
    <p:sldId id="313" r:id="rId10"/>
    <p:sldId id="280" r:id="rId11"/>
    <p:sldId id="311" r:id="rId12"/>
    <p:sldId id="283" r:id="rId13"/>
    <p:sldId id="317" r:id="rId14"/>
    <p:sldId id="277" r:id="rId15"/>
    <p:sldId id="285" r:id="rId16"/>
    <p:sldId id="289" r:id="rId17"/>
    <p:sldId id="284" r:id="rId18"/>
    <p:sldId id="321" r:id="rId19"/>
    <p:sldId id="287" r:id="rId20"/>
    <p:sldId id="302" r:id="rId21"/>
    <p:sldId id="322" r:id="rId22"/>
    <p:sldId id="316" r:id="rId23"/>
    <p:sldId id="320" r:id="rId24"/>
    <p:sldId id="290" r:id="rId25"/>
    <p:sldId id="314" r:id="rId26"/>
    <p:sldId id="315" r:id="rId27"/>
    <p:sldId id="350" r:id="rId28"/>
    <p:sldId id="351" r:id="rId29"/>
    <p:sldId id="352" r:id="rId30"/>
    <p:sldId id="349" r:id="rId31"/>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D84238"/>
    <a:srgbClr val="9BBB59"/>
    <a:srgbClr val="F99707"/>
    <a:srgbClr val="669900"/>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4615" autoAdjust="0"/>
    <p:restoredTop sz="90886" autoAdjust="0"/>
  </p:normalViewPr>
  <p:slideViewPr>
    <p:cSldViewPr>
      <p:cViewPr varScale="1">
        <p:scale>
          <a:sx n="71" d="100"/>
          <a:sy n="71" d="100"/>
        </p:scale>
        <p:origin x="-864" y="-102"/>
      </p:cViewPr>
      <p:guideLst>
        <p:guide orient="horz" pos="2160"/>
        <p:guide pos="2880"/>
      </p:guideLst>
    </p:cSldViewPr>
  </p:slideViewPr>
  <p:outlineViewPr>
    <p:cViewPr>
      <p:scale>
        <a:sx n="33" d="100"/>
        <a:sy n="33" d="100"/>
      </p:scale>
      <p:origin x="414" y="185772"/>
    </p:cViewPr>
    <p:sldLst>
      <p:sld r:id="rId1" collapse="1"/>
    </p:sldLst>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A4C0A644-3432-48E8-A7DB-BC4B9C894280}" type="datetimeFigureOut">
              <a:rPr lang="en-US"/>
              <a:pPr>
                <a:defRPr/>
              </a:pPr>
              <a:t>11/15/2008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5C8C9AFC-89B6-4C91-8CE5-3A15CB00509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www.sctechsystem.com/tctc/westes/102/ppt/c41.ppt</a:t>
            </a:r>
          </a:p>
        </p:txBody>
      </p:sp>
      <p:sp>
        <p:nvSpPr>
          <p:cNvPr id="348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A0A7985-B5C1-4714-9A35-2DED401AA833}" type="slidenum">
              <a:rPr lang="en-US"/>
              <a:pPr/>
              <a:t>5</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http://www.siumed.edu/~dking2/intro/images/IN008b1.jpg</a:t>
            </a:r>
            <a:endParaRPr lang="en-US" dirty="0"/>
          </a:p>
        </p:txBody>
      </p:sp>
      <p:sp>
        <p:nvSpPr>
          <p:cNvPr id="4" name="Slide Number Placeholder 3"/>
          <p:cNvSpPr>
            <a:spLocks noGrp="1"/>
          </p:cNvSpPr>
          <p:nvPr>
            <p:ph type="sldNum" sz="quarter" idx="10"/>
          </p:nvPr>
        </p:nvSpPr>
        <p:spPr/>
        <p:txBody>
          <a:bodyPr/>
          <a:lstStyle/>
          <a:p>
            <a:pPr>
              <a:defRPr/>
            </a:pPr>
            <a:fld id="{5C8C9AFC-89B6-4C91-8CE5-3A15CB00509D}" type="slidenum">
              <a:rPr lang="en-US" smtClean="0"/>
              <a:pPr>
                <a:defRPr/>
              </a:pPr>
              <a:t>23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http://science.nhmccd.edu/biol/tissue/trans.html</a:t>
            </a:r>
          </a:p>
        </p:txBody>
      </p:sp>
      <p:sp>
        <p:nvSpPr>
          <p:cNvPr id="39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376A579-CF33-442C-BC89-9F1623606A2D}" type="slidenum">
              <a:rPr lang="en-US"/>
              <a:pPr/>
              <a:t>24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http://www.botany.uwc.ac.za/sci_ed/grade10/mammal/Epithelial.htm</a:t>
            </a:r>
          </a:p>
          <a:p>
            <a:endParaRPr lang="en-US" dirty="0"/>
          </a:p>
        </p:txBody>
      </p:sp>
      <p:sp>
        <p:nvSpPr>
          <p:cNvPr id="4" name="Slide Number Placeholder 3"/>
          <p:cNvSpPr>
            <a:spLocks noGrp="1"/>
          </p:cNvSpPr>
          <p:nvPr>
            <p:ph type="sldNum" sz="quarter" idx="10"/>
          </p:nvPr>
        </p:nvSpPr>
        <p:spPr/>
        <p:txBody>
          <a:bodyPr/>
          <a:lstStyle/>
          <a:p>
            <a:pPr>
              <a:defRPr/>
            </a:pPr>
            <a:fld id="{5C8C9AFC-89B6-4C91-8CE5-3A15CB00509D}" type="slidenum">
              <a:rPr lang="en-US" smtClean="0"/>
              <a:pPr>
                <a:defRPr/>
              </a:pPr>
              <a:t>25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http://www.botany.uwc.ac.za/sci_ed/grade10/mammal/Epithelial.htm</a:t>
            </a:r>
          </a:p>
          <a:p>
            <a:endParaRPr lang="en-US" dirty="0"/>
          </a:p>
        </p:txBody>
      </p:sp>
      <p:sp>
        <p:nvSpPr>
          <p:cNvPr id="4" name="Slide Number Placeholder 3"/>
          <p:cNvSpPr>
            <a:spLocks noGrp="1"/>
          </p:cNvSpPr>
          <p:nvPr>
            <p:ph type="sldNum" sz="quarter" idx="10"/>
          </p:nvPr>
        </p:nvSpPr>
        <p:spPr/>
        <p:txBody>
          <a:bodyPr/>
          <a:lstStyle/>
          <a:p>
            <a:pPr>
              <a:defRPr/>
            </a:pPr>
            <a:fld id="{5C8C9AFC-89B6-4C91-8CE5-3A15CB00509D}" type="slidenum">
              <a:rPr lang="en-US" smtClean="0"/>
              <a:pPr>
                <a:defRPr/>
              </a:pPr>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faculty.ccri.edu/</a:t>
            </a:r>
            <a:r>
              <a:rPr lang="en-US" dirty="0" err="1" smtClean="0"/>
              <a:t>lmfrolich</a:t>
            </a:r>
            <a:r>
              <a:rPr lang="en-US" smtClean="0"/>
              <a:t>/My%20lectures/</a:t>
            </a:r>
            <a:r>
              <a:rPr lang="en-US" b="1" smtClean="0"/>
              <a:t>Tissue</a:t>
            </a:r>
            <a:r>
              <a:rPr lang="en-US" smtClean="0"/>
              <a:t>s.</a:t>
            </a:r>
            <a:r>
              <a:rPr lang="en-US" b="1" smtClean="0"/>
              <a:t>ppt</a:t>
            </a:r>
            <a:endParaRPr lang="en-US" smtClean="0"/>
          </a:p>
          <a:p>
            <a:endParaRPr lang="en-US"/>
          </a:p>
        </p:txBody>
      </p:sp>
      <p:sp>
        <p:nvSpPr>
          <p:cNvPr id="4" name="Slide Number Placeholder 3"/>
          <p:cNvSpPr>
            <a:spLocks noGrp="1"/>
          </p:cNvSpPr>
          <p:nvPr>
            <p:ph type="sldNum" sz="quarter" idx="10"/>
          </p:nvPr>
        </p:nvSpPr>
        <p:spPr/>
        <p:txBody>
          <a:bodyPr/>
          <a:lstStyle/>
          <a:p>
            <a:pPr>
              <a:defRPr/>
            </a:pPr>
            <a:fld id="{5C8C9AFC-89B6-4C91-8CE5-3A15CB00509D}" type="slidenum">
              <a:rPr lang="en-US" smtClean="0"/>
              <a:pPr>
                <a:defRPr/>
              </a:pPr>
              <a:t>10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http://en.wikipedia.org/wiki/Epithelium</a:t>
            </a:r>
          </a:p>
        </p:txBody>
      </p:sp>
      <p:sp>
        <p:nvSpPr>
          <p:cNvPr id="35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C052ACC-6C8B-480E-A626-4EDAF26850EC}" type="slidenum">
              <a:rPr lang="en-US"/>
              <a:pPr/>
              <a:t>12</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http://www.uoguelph.ca/zoology/devobio/210labs/epithelial1.html</a:t>
            </a:r>
          </a:p>
          <a:p>
            <a:pPr>
              <a:spcBef>
                <a:spcPct val="0"/>
              </a:spcBef>
            </a:pPr>
            <a:r>
              <a:rPr lang="en-US" dirty="0" smtClean="0"/>
              <a:t>http://kentsimmons.uwinnipeg.ca/cm1504/15lab42006/lb4pg5.htm</a:t>
            </a:r>
          </a:p>
          <a:p>
            <a:pPr>
              <a:spcBef>
                <a:spcPct val="0"/>
              </a:spcBef>
            </a:pPr>
            <a:r>
              <a:rPr lang="en-US" dirty="0" smtClean="0"/>
              <a:t>http://www.lima.ohio-state.edu/biology/archive/epithelial_tissue.htm</a:t>
            </a:r>
          </a:p>
        </p:txBody>
      </p:sp>
      <p:sp>
        <p:nvSpPr>
          <p:cNvPr id="38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97DD0C2-D9CF-4638-85A9-C65ADDC61D0E}" type="slidenum">
              <a:rPr lang="en-US"/>
              <a:pPr/>
              <a:t>15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http://faculty.clintoncc.suny.edu/faculty/Michael.Gregory/files/Bio 102/Bio 102 lectures/Animal cells and tissues/Animal </a:t>
            </a:r>
            <a:r>
              <a:rPr lang="en-US" dirty="0" err="1" smtClean="0"/>
              <a:t>Tissues.htm#Function</a:t>
            </a:r>
            <a:r>
              <a:rPr lang="en-US" dirty="0" smtClean="0"/>
              <a:t> of Epithelial </a:t>
            </a:r>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63E9B8F-2D56-42BA-A796-EB7DCAB9415B}" type="slidenum">
              <a:rPr lang="en-US"/>
              <a:pPr/>
              <a:t>17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http://www.mhhe.com/biosci/ap/histology_mh/simpleep.html</a:t>
            </a:r>
          </a:p>
          <a:p>
            <a:endParaRPr lang="en-US" dirty="0"/>
          </a:p>
        </p:txBody>
      </p:sp>
      <p:sp>
        <p:nvSpPr>
          <p:cNvPr id="4" name="Slide Number Placeholder 3"/>
          <p:cNvSpPr>
            <a:spLocks noGrp="1"/>
          </p:cNvSpPr>
          <p:nvPr>
            <p:ph type="sldNum" sz="quarter" idx="10"/>
          </p:nvPr>
        </p:nvSpPr>
        <p:spPr/>
        <p:txBody>
          <a:bodyPr/>
          <a:lstStyle/>
          <a:p>
            <a:pPr>
              <a:defRPr/>
            </a:pPr>
            <a:fld id="{5C8C9AFC-89B6-4C91-8CE5-3A15CB00509D}" type="slidenum">
              <a:rPr lang="en-US" smtClean="0"/>
              <a:pPr>
                <a:defRPr/>
              </a:pPr>
              <a:t>19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C1963A18-087A-42AA-9CD2-4DB3E0BFF159}" type="slidenum">
              <a:rPr lang="en-US"/>
              <a:pPr/>
              <a:t>20</a:t>
            </a:fld>
            <a:endParaRPr lang="en-US"/>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http://acad.erskine.edu</a:t>
            </a:r>
          </a:p>
          <a:p>
            <a:pPr>
              <a:spcBef>
                <a:spcPct val="0"/>
              </a:spcBef>
            </a:pPr>
            <a:endParaRPr lang="en-US" dirty="0" smtClean="0"/>
          </a:p>
          <a:p>
            <a:pPr>
              <a:spcBef>
                <a:spcPct val="0"/>
              </a:spcBef>
            </a:pP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http://www.botany.uwc.ac.za/sci_ed/grade10/mammal/Epithelial.htm</a:t>
            </a:r>
            <a:endParaRPr lang="en-US" dirty="0"/>
          </a:p>
        </p:txBody>
      </p:sp>
      <p:sp>
        <p:nvSpPr>
          <p:cNvPr id="4" name="Slide Number Placeholder 3"/>
          <p:cNvSpPr>
            <a:spLocks noGrp="1"/>
          </p:cNvSpPr>
          <p:nvPr>
            <p:ph type="sldNum" sz="quarter" idx="10"/>
          </p:nvPr>
        </p:nvSpPr>
        <p:spPr/>
        <p:txBody>
          <a:bodyPr/>
          <a:lstStyle/>
          <a:p>
            <a:pPr>
              <a:defRPr/>
            </a:pPr>
            <a:fld id="{5C8C9AFC-89B6-4C91-8CE5-3A15CB00509D}" type="slidenum">
              <a:rPr lang="en-US" smtClean="0"/>
              <a:pPr>
                <a:defRPr/>
              </a:pPr>
              <a:t>21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http://science.nhmccd.edu/biol/tissue/stratif.html</a:t>
            </a:r>
          </a:p>
          <a:p>
            <a:endParaRPr lang="en-US" dirty="0"/>
          </a:p>
        </p:txBody>
      </p:sp>
      <p:sp>
        <p:nvSpPr>
          <p:cNvPr id="4" name="Slide Number Placeholder 3"/>
          <p:cNvSpPr>
            <a:spLocks noGrp="1"/>
          </p:cNvSpPr>
          <p:nvPr>
            <p:ph type="sldNum" sz="quarter" idx="10"/>
          </p:nvPr>
        </p:nvSpPr>
        <p:spPr/>
        <p:txBody>
          <a:bodyPr/>
          <a:lstStyle/>
          <a:p>
            <a:pPr>
              <a:defRPr/>
            </a:pPr>
            <a:fld id="{5C8C9AFC-89B6-4C91-8CE5-3A15CB00509D}" type="slidenum">
              <a:rPr lang="en-US" smtClean="0"/>
              <a:pPr>
                <a:defRPr/>
              </a:pPr>
              <a:t>22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3175" y="2438400"/>
            <a:ext cx="9147175" cy="1063625"/>
            <a:chOff x="-2" y="1536"/>
            <a:chExt cx="5762" cy="670"/>
          </a:xfrm>
        </p:grpSpPr>
        <p:grpSp>
          <p:nvGrpSpPr>
            <p:cNvPr id="5" name="Group 3"/>
            <p:cNvGrpSpPr>
              <a:grpSpLocks/>
            </p:cNvGrpSpPr>
            <p:nvPr/>
          </p:nvGrpSpPr>
          <p:grpSpPr bwMode="auto">
            <a:xfrm flipH="1">
              <a:off x="-2" y="1562"/>
              <a:ext cx="5763" cy="640"/>
              <a:chOff x="-3" y="1562"/>
              <a:chExt cx="5763" cy="640"/>
            </a:xfrm>
          </p:grpSpPr>
          <p:sp>
            <p:nvSpPr>
              <p:cNvPr id="8" name="Freeform 4"/>
              <p:cNvSpPr>
                <a:spLocks/>
              </p:cNvSpPr>
              <p:nvPr/>
            </p:nvSpPr>
            <p:spPr bwMode="ltGray">
              <a:xfrm rot="-5400000">
                <a:off x="2558" y="-993"/>
                <a:ext cx="624" cy="5745"/>
              </a:xfrm>
              <a:custGeom>
                <a:avLst/>
                <a:gdLst/>
                <a:ahLst/>
                <a:cxnLst>
                  <a:cxn ang="0">
                    <a:pos x="0" y="0"/>
                  </a:cxn>
                  <a:cxn ang="0">
                    <a:pos x="0" y="720"/>
                  </a:cxn>
                  <a:cxn ang="0">
                    <a:pos x="1000" y="720"/>
                  </a:cxn>
                  <a:cxn ang="0">
                    <a:pos x="1000" y="0"/>
                  </a:cxn>
                  <a:cxn ang="0">
                    <a:pos x="0" y="0"/>
                  </a:cxn>
                </a:cxnLst>
                <a:rect l="0" t="0" r="r" b="b"/>
                <a:pathLst>
                  <a:path w="1000" h="720">
                    <a:moveTo>
                      <a:pt x="0" y="0"/>
                    </a:moveTo>
                    <a:lnTo>
                      <a:pt x="0" y="720"/>
                    </a:lnTo>
                    <a:lnTo>
                      <a:pt x="1000" y="720"/>
                    </a:lnTo>
                    <a:lnTo>
                      <a:pt x="1000" y="0"/>
                    </a:lnTo>
                    <a:lnTo>
                      <a:pt x="0" y="0"/>
                    </a:lnTo>
                    <a:close/>
                  </a:path>
                </a:pathLst>
              </a:custGeom>
              <a:solidFill>
                <a:schemeClr val="accent1"/>
              </a:solidFill>
              <a:ln w="9525">
                <a:noFill/>
                <a:round/>
                <a:headEnd/>
                <a:tailEnd/>
              </a:ln>
            </p:spPr>
            <p:txBody>
              <a:bodyPr wrap="none" anchor="ctr"/>
              <a:lstStyle/>
              <a:p>
                <a:pPr>
                  <a:defRPr/>
                </a:pPr>
                <a:endParaRPr lang="en-US"/>
              </a:p>
            </p:txBody>
          </p:sp>
          <p:sp>
            <p:nvSpPr>
              <p:cNvPr id="9" name="Freeform 5"/>
              <p:cNvSpPr>
                <a:spLocks/>
              </p:cNvSpPr>
              <p:nvPr/>
            </p:nvSpPr>
            <p:spPr bwMode="ltGray">
              <a:xfrm rot="-5400000">
                <a:off x="1322" y="1669"/>
                <a:ext cx="624" cy="421"/>
              </a:xfrm>
              <a:custGeom>
                <a:avLst/>
                <a:gdLst/>
                <a:ahLst/>
                <a:cxnLst>
                  <a:cxn ang="0">
                    <a:pos x="0" y="0"/>
                  </a:cxn>
                  <a:cxn ang="0">
                    <a:pos x="0" y="272"/>
                  </a:cxn>
                  <a:cxn ang="0">
                    <a:pos x="624" y="272"/>
                  </a:cxn>
                  <a:cxn ang="0">
                    <a:pos x="624" y="0"/>
                  </a:cxn>
                  <a:cxn ang="0">
                    <a:pos x="0" y="0"/>
                  </a:cxn>
                </a:cxnLst>
                <a:rect l="0" t="0" r="r" b="b"/>
                <a:pathLst>
                  <a:path w="624" h="317">
                    <a:moveTo>
                      <a:pt x="0" y="0"/>
                    </a:moveTo>
                    <a:cubicBezTo>
                      <a:pt x="0" y="0"/>
                      <a:pt x="0" y="272"/>
                      <a:pt x="0" y="272"/>
                    </a:cubicBezTo>
                    <a:cubicBezTo>
                      <a:pt x="432" y="224"/>
                      <a:pt x="520" y="317"/>
                      <a:pt x="624" y="272"/>
                    </a:cubicBezTo>
                    <a:lnTo>
                      <a:pt x="624" y="0"/>
                    </a:lnTo>
                    <a:lnTo>
                      <a:pt x="0" y="0"/>
                    </a:lnTo>
                    <a:close/>
                  </a:path>
                </a:pathLst>
              </a:custGeom>
              <a:solidFill>
                <a:schemeClr val="bg2"/>
              </a:solidFill>
              <a:ln w="9525">
                <a:noFill/>
                <a:round/>
                <a:headEnd/>
                <a:tailEnd/>
              </a:ln>
            </p:spPr>
            <p:txBody>
              <a:bodyPr wrap="none" anchor="ctr"/>
              <a:lstStyle/>
              <a:p>
                <a:pPr>
                  <a:defRPr/>
                </a:pPr>
                <a:endParaRPr lang="en-US"/>
              </a:p>
            </p:txBody>
          </p:sp>
          <p:sp>
            <p:nvSpPr>
              <p:cNvPr id="10" name="Freeform 6"/>
              <p:cNvSpPr>
                <a:spLocks/>
              </p:cNvSpPr>
              <p:nvPr/>
            </p:nvSpPr>
            <p:spPr bwMode="ltGray">
              <a:xfrm rot="-5400000">
                <a:off x="982" y="1669"/>
                <a:ext cx="624" cy="422"/>
              </a:xfrm>
              <a:custGeom>
                <a:avLst/>
                <a:gdLst/>
                <a:ahLst/>
                <a:cxnLst>
                  <a:cxn ang="0">
                    <a:pos x="0" y="0"/>
                  </a:cxn>
                  <a:cxn ang="0">
                    <a:pos x="0" y="272"/>
                  </a:cxn>
                  <a:cxn ang="0">
                    <a:pos x="624" y="272"/>
                  </a:cxn>
                  <a:cxn ang="0">
                    <a:pos x="624" y="0"/>
                  </a:cxn>
                  <a:cxn ang="0">
                    <a:pos x="0" y="0"/>
                  </a:cxn>
                </a:cxnLst>
                <a:rect l="0" t="0" r="r" b="b"/>
                <a:pathLst>
                  <a:path w="624" h="317">
                    <a:moveTo>
                      <a:pt x="0" y="0"/>
                    </a:moveTo>
                    <a:lnTo>
                      <a:pt x="0" y="272"/>
                    </a:lnTo>
                    <a:cubicBezTo>
                      <a:pt x="104" y="317"/>
                      <a:pt x="432" y="240"/>
                      <a:pt x="624" y="272"/>
                    </a:cubicBezTo>
                    <a:lnTo>
                      <a:pt x="624" y="0"/>
                    </a:lnTo>
                    <a:lnTo>
                      <a:pt x="0" y="0"/>
                    </a:lnTo>
                    <a:close/>
                  </a:path>
                </a:pathLst>
              </a:custGeom>
              <a:solidFill>
                <a:schemeClr val="folHlink"/>
              </a:solidFill>
              <a:ln w="9525">
                <a:noFill/>
                <a:round/>
                <a:headEnd/>
                <a:tailEnd/>
              </a:ln>
            </p:spPr>
            <p:txBody>
              <a:bodyPr wrap="none" anchor="ctr"/>
              <a:lstStyle/>
              <a:p>
                <a:pPr>
                  <a:defRPr/>
                </a:pPr>
                <a:endParaRPr lang="en-US"/>
              </a:p>
            </p:txBody>
          </p:sp>
          <p:sp>
            <p:nvSpPr>
              <p:cNvPr id="11" name="Freeform 7"/>
              <p:cNvSpPr>
                <a:spLocks/>
              </p:cNvSpPr>
              <p:nvPr/>
            </p:nvSpPr>
            <p:spPr bwMode="ltGray">
              <a:xfrm rot="-5400000">
                <a:off x="-58" y="1754"/>
                <a:ext cx="624" cy="255"/>
              </a:xfrm>
              <a:custGeom>
                <a:avLst/>
                <a:gdLst/>
                <a:ahLst/>
                <a:cxnLst>
                  <a:cxn ang="0">
                    <a:pos x="0" y="53"/>
                  </a:cxn>
                  <a:cxn ang="0">
                    <a:pos x="0" y="325"/>
                  </a:cxn>
                  <a:cxn ang="0">
                    <a:pos x="624" y="325"/>
                  </a:cxn>
                  <a:cxn ang="0">
                    <a:pos x="624" y="53"/>
                  </a:cxn>
                  <a:cxn ang="0">
                    <a:pos x="384" y="8"/>
                  </a:cxn>
                  <a:cxn ang="0">
                    <a:pos x="0" y="53"/>
                  </a:cxn>
                </a:cxnLst>
                <a:rect l="0" t="0" r="r" b="b"/>
                <a:pathLst>
                  <a:path w="624" h="370">
                    <a:moveTo>
                      <a:pt x="0" y="53"/>
                    </a:moveTo>
                    <a:lnTo>
                      <a:pt x="0" y="325"/>
                    </a:lnTo>
                    <a:cubicBezTo>
                      <a:pt x="104" y="370"/>
                      <a:pt x="520" y="370"/>
                      <a:pt x="624" y="325"/>
                    </a:cubicBezTo>
                    <a:lnTo>
                      <a:pt x="624" y="53"/>
                    </a:lnTo>
                    <a:cubicBezTo>
                      <a:pt x="584" y="0"/>
                      <a:pt x="488" y="8"/>
                      <a:pt x="384" y="8"/>
                    </a:cubicBezTo>
                    <a:cubicBezTo>
                      <a:pt x="280" y="8"/>
                      <a:pt x="80" y="44"/>
                      <a:pt x="0" y="53"/>
                    </a:cubicBezTo>
                    <a:close/>
                  </a:path>
                </a:pathLst>
              </a:custGeom>
              <a:solidFill>
                <a:schemeClr val="bg2"/>
              </a:solidFill>
              <a:ln w="9525">
                <a:noFill/>
                <a:round/>
                <a:headEnd/>
                <a:tailEnd/>
              </a:ln>
            </p:spPr>
            <p:txBody>
              <a:bodyPr wrap="none" anchor="ctr"/>
              <a:lstStyle/>
              <a:p>
                <a:pPr>
                  <a:defRPr/>
                </a:pPr>
                <a:endParaRPr lang="en-US"/>
              </a:p>
            </p:txBody>
          </p:sp>
          <p:sp>
            <p:nvSpPr>
              <p:cNvPr id="12" name="Freeform 8"/>
              <p:cNvSpPr>
                <a:spLocks/>
              </p:cNvSpPr>
              <p:nvPr/>
            </p:nvSpPr>
            <p:spPr bwMode="ltGray">
              <a:xfrm rot="-5400000">
                <a:off x="664" y="1733"/>
                <a:ext cx="624" cy="294"/>
              </a:xfrm>
              <a:custGeom>
                <a:avLst/>
                <a:gdLst/>
                <a:ahLst/>
                <a:cxnLst>
                  <a:cxn ang="0">
                    <a:pos x="0" y="0"/>
                  </a:cxn>
                  <a:cxn ang="0">
                    <a:pos x="0" y="272"/>
                  </a:cxn>
                  <a:cxn ang="0">
                    <a:pos x="624" y="272"/>
                  </a:cxn>
                  <a:cxn ang="0">
                    <a:pos x="624" y="0"/>
                  </a:cxn>
                  <a:cxn ang="0">
                    <a:pos x="0" y="0"/>
                  </a:cxn>
                </a:cxnLst>
                <a:rect l="0" t="0" r="r" b="b"/>
                <a:pathLst>
                  <a:path w="624" h="317">
                    <a:moveTo>
                      <a:pt x="0" y="0"/>
                    </a:moveTo>
                    <a:lnTo>
                      <a:pt x="0" y="272"/>
                    </a:lnTo>
                    <a:cubicBezTo>
                      <a:pt x="104" y="317"/>
                      <a:pt x="520" y="317"/>
                      <a:pt x="624" y="272"/>
                    </a:cubicBezTo>
                    <a:lnTo>
                      <a:pt x="624" y="0"/>
                    </a:lnTo>
                    <a:cubicBezTo>
                      <a:pt x="240" y="42"/>
                      <a:pt x="130" y="0"/>
                      <a:pt x="0" y="0"/>
                    </a:cubicBezTo>
                    <a:close/>
                  </a:path>
                </a:pathLst>
              </a:custGeom>
              <a:solidFill>
                <a:schemeClr val="tx1"/>
              </a:solidFill>
              <a:ln w="9525">
                <a:noFill/>
                <a:round/>
                <a:headEnd/>
                <a:tailEnd/>
              </a:ln>
            </p:spPr>
            <p:txBody>
              <a:bodyPr wrap="none" anchor="ctr"/>
              <a:lstStyle/>
              <a:p>
                <a:pPr>
                  <a:defRPr/>
                </a:pPr>
                <a:endParaRPr lang="en-US"/>
              </a:p>
            </p:txBody>
          </p:sp>
          <p:sp>
            <p:nvSpPr>
              <p:cNvPr id="13" name="Freeform 9"/>
              <p:cNvSpPr>
                <a:spLocks/>
              </p:cNvSpPr>
              <p:nvPr/>
            </p:nvSpPr>
            <p:spPr bwMode="ltGray">
              <a:xfrm rot="-5400000">
                <a:off x="442" y="1699"/>
                <a:ext cx="624" cy="362"/>
              </a:xfrm>
              <a:custGeom>
                <a:avLst/>
                <a:gdLst/>
                <a:ahLst/>
                <a:cxnLst>
                  <a:cxn ang="0">
                    <a:pos x="0" y="0"/>
                  </a:cxn>
                  <a:cxn ang="0">
                    <a:pos x="0" y="272"/>
                  </a:cxn>
                  <a:cxn ang="0">
                    <a:pos x="240" y="240"/>
                  </a:cxn>
                  <a:cxn ang="0">
                    <a:pos x="624" y="272"/>
                  </a:cxn>
                  <a:cxn ang="0">
                    <a:pos x="624" y="0"/>
                  </a:cxn>
                  <a:cxn ang="0">
                    <a:pos x="0" y="0"/>
                  </a:cxn>
                </a:cxnLst>
                <a:rect l="0" t="0" r="r" b="b"/>
                <a:pathLst>
                  <a:path w="624" h="272">
                    <a:moveTo>
                      <a:pt x="0" y="0"/>
                    </a:moveTo>
                    <a:cubicBezTo>
                      <a:pt x="0" y="0"/>
                      <a:pt x="0" y="272"/>
                      <a:pt x="0" y="272"/>
                    </a:cubicBezTo>
                    <a:cubicBezTo>
                      <a:pt x="96" y="240"/>
                      <a:pt x="136" y="240"/>
                      <a:pt x="240" y="240"/>
                    </a:cubicBezTo>
                    <a:cubicBezTo>
                      <a:pt x="344" y="240"/>
                      <a:pt x="528" y="272"/>
                      <a:pt x="624" y="272"/>
                    </a:cubicBezTo>
                    <a:lnTo>
                      <a:pt x="624" y="0"/>
                    </a:lnTo>
                    <a:lnTo>
                      <a:pt x="0" y="0"/>
                    </a:lnTo>
                    <a:close/>
                  </a:path>
                </a:pathLst>
              </a:custGeom>
              <a:solidFill>
                <a:schemeClr val="accent2"/>
              </a:solidFill>
              <a:ln w="9525">
                <a:noFill/>
                <a:round/>
                <a:headEnd/>
                <a:tailEnd/>
              </a:ln>
            </p:spPr>
            <p:txBody>
              <a:bodyPr wrap="none" anchor="ctr"/>
              <a:lstStyle/>
              <a:p>
                <a:pPr>
                  <a:defRPr/>
                </a:pPr>
                <a:endParaRPr lang="en-US"/>
              </a:p>
            </p:txBody>
          </p:sp>
          <p:sp>
            <p:nvSpPr>
              <p:cNvPr id="14" name="Freeform 10"/>
              <p:cNvSpPr>
                <a:spLocks/>
              </p:cNvSpPr>
              <p:nvPr/>
            </p:nvSpPr>
            <p:spPr bwMode="ltGray">
              <a:xfrm rot="-5400000">
                <a:off x="154" y="1728"/>
                <a:ext cx="632" cy="315"/>
              </a:xfrm>
              <a:custGeom>
                <a:avLst/>
                <a:gdLst/>
                <a:ahLst/>
                <a:cxnLst>
                  <a:cxn ang="0">
                    <a:pos x="8" y="45"/>
                  </a:cxn>
                  <a:cxn ang="0">
                    <a:pos x="8" y="317"/>
                  </a:cxn>
                  <a:cxn ang="0">
                    <a:pos x="248" y="317"/>
                  </a:cxn>
                  <a:cxn ang="0">
                    <a:pos x="632" y="317"/>
                  </a:cxn>
                  <a:cxn ang="0">
                    <a:pos x="632" y="45"/>
                  </a:cxn>
                  <a:cxn ang="0">
                    <a:pos x="104" y="45"/>
                  </a:cxn>
                  <a:cxn ang="0">
                    <a:pos x="8" y="45"/>
                  </a:cxn>
                </a:cxnLst>
                <a:rect l="0" t="0" r="r" b="b"/>
                <a:pathLst>
                  <a:path w="632" h="362">
                    <a:moveTo>
                      <a:pt x="8" y="45"/>
                    </a:moveTo>
                    <a:lnTo>
                      <a:pt x="8" y="317"/>
                    </a:lnTo>
                    <a:cubicBezTo>
                      <a:pt x="48" y="362"/>
                      <a:pt x="144" y="317"/>
                      <a:pt x="248" y="317"/>
                    </a:cubicBezTo>
                    <a:cubicBezTo>
                      <a:pt x="352" y="317"/>
                      <a:pt x="568" y="362"/>
                      <a:pt x="632" y="317"/>
                    </a:cubicBezTo>
                    <a:lnTo>
                      <a:pt x="632" y="45"/>
                    </a:lnTo>
                    <a:cubicBezTo>
                      <a:pt x="544" y="0"/>
                      <a:pt x="208" y="45"/>
                      <a:pt x="104" y="45"/>
                    </a:cubicBezTo>
                    <a:cubicBezTo>
                      <a:pt x="0" y="45"/>
                      <a:pt x="28" y="45"/>
                      <a:pt x="8" y="45"/>
                    </a:cubicBezTo>
                    <a:close/>
                  </a:path>
                </a:pathLst>
              </a:custGeom>
              <a:solidFill>
                <a:schemeClr val="tx2"/>
              </a:solidFill>
              <a:ln w="9525">
                <a:noFill/>
                <a:round/>
                <a:headEnd/>
                <a:tailEnd/>
              </a:ln>
            </p:spPr>
            <p:txBody>
              <a:bodyPr wrap="none" anchor="ctr"/>
              <a:lstStyle/>
              <a:p>
                <a:pPr>
                  <a:defRPr/>
                </a:pPr>
                <a:endParaRPr lang="en-US"/>
              </a:p>
            </p:txBody>
          </p:sp>
          <p:sp>
            <p:nvSpPr>
              <p:cNvPr id="15" name="Freeform 11"/>
              <p:cNvSpPr>
                <a:spLocks/>
              </p:cNvSpPr>
              <p:nvPr/>
            </p:nvSpPr>
            <p:spPr bwMode="ltGray">
              <a:xfrm rot="-5400000">
                <a:off x="3210" y="1665"/>
                <a:ext cx="624" cy="421"/>
              </a:xfrm>
              <a:custGeom>
                <a:avLst/>
                <a:gdLst/>
                <a:ahLst/>
                <a:cxnLst>
                  <a:cxn ang="0">
                    <a:pos x="0" y="0"/>
                  </a:cxn>
                  <a:cxn ang="0">
                    <a:pos x="0" y="272"/>
                  </a:cxn>
                  <a:cxn ang="0">
                    <a:pos x="624" y="272"/>
                  </a:cxn>
                  <a:cxn ang="0">
                    <a:pos x="624" y="0"/>
                  </a:cxn>
                  <a:cxn ang="0">
                    <a:pos x="0" y="0"/>
                  </a:cxn>
                </a:cxnLst>
                <a:rect l="0" t="0" r="r" b="b"/>
                <a:pathLst>
                  <a:path w="624" h="317">
                    <a:moveTo>
                      <a:pt x="0" y="0"/>
                    </a:moveTo>
                    <a:cubicBezTo>
                      <a:pt x="0" y="0"/>
                      <a:pt x="0" y="272"/>
                      <a:pt x="0" y="272"/>
                    </a:cubicBezTo>
                    <a:cubicBezTo>
                      <a:pt x="432" y="224"/>
                      <a:pt x="520" y="317"/>
                      <a:pt x="624" y="272"/>
                    </a:cubicBezTo>
                    <a:lnTo>
                      <a:pt x="624" y="0"/>
                    </a:lnTo>
                    <a:lnTo>
                      <a:pt x="0" y="0"/>
                    </a:lnTo>
                    <a:close/>
                  </a:path>
                </a:pathLst>
              </a:custGeom>
              <a:solidFill>
                <a:schemeClr val="bg2"/>
              </a:solidFill>
              <a:ln w="9525">
                <a:noFill/>
                <a:round/>
                <a:headEnd/>
                <a:tailEnd/>
              </a:ln>
            </p:spPr>
            <p:txBody>
              <a:bodyPr wrap="none" anchor="ctr"/>
              <a:lstStyle/>
              <a:p>
                <a:pPr>
                  <a:defRPr/>
                </a:pPr>
                <a:endParaRPr lang="en-US"/>
              </a:p>
            </p:txBody>
          </p:sp>
          <p:sp>
            <p:nvSpPr>
              <p:cNvPr id="16" name="Freeform 12"/>
              <p:cNvSpPr>
                <a:spLocks/>
              </p:cNvSpPr>
              <p:nvPr/>
            </p:nvSpPr>
            <p:spPr bwMode="ltGray">
              <a:xfrm rot="-5400000">
                <a:off x="2870" y="1664"/>
                <a:ext cx="624" cy="422"/>
              </a:xfrm>
              <a:custGeom>
                <a:avLst/>
                <a:gdLst/>
                <a:ahLst/>
                <a:cxnLst>
                  <a:cxn ang="0">
                    <a:pos x="0" y="0"/>
                  </a:cxn>
                  <a:cxn ang="0">
                    <a:pos x="0" y="272"/>
                  </a:cxn>
                  <a:cxn ang="0">
                    <a:pos x="624" y="272"/>
                  </a:cxn>
                  <a:cxn ang="0">
                    <a:pos x="624" y="0"/>
                  </a:cxn>
                  <a:cxn ang="0">
                    <a:pos x="0" y="0"/>
                  </a:cxn>
                </a:cxnLst>
                <a:rect l="0" t="0" r="r" b="b"/>
                <a:pathLst>
                  <a:path w="624" h="317">
                    <a:moveTo>
                      <a:pt x="0" y="0"/>
                    </a:moveTo>
                    <a:lnTo>
                      <a:pt x="0" y="272"/>
                    </a:lnTo>
                    <a:cubicBezTo>
                      <a:pt x="104" y="317"/>
                      <a:pt x="432" y="240"/>
                      <a:pt x="624" y="272"/>
                    </a:cubicBezTo>
                    <a:lnTo>
                      <a:pt x="624" y="0"/>
                    </a:lnTo>
                    <a:lnTo>
                      <a:pt x="0" y="0"/>
                    </a:lnTo>
                    <a:close/>
                  </a:path>
                </a:pathLst>
              </a:custGeom>
              <a:solidFill>
                <a:schemeClr val="tx1"/>
              </a:solidFill>
              <a:ln w="9525">
                <a:noFill/>
                <a:round/>
                <a:headEnd/>
                <a:tailEnd/>
              </a:ln>
            </p:spPr>
            <p:txBody>
              <a:bodyPr wrap="none" anchor="ctr"/>
              <a:lstStyle/>
              <a:p>
                <a:pPr>
                  <a:defRPr/>
                </a:pPr>
                <a:endParaRPr lang="en-US"/>
              </a:p>
            </p:txBody>
          </p:sp>
          <p:sp>
            <p:nvSpPr>
              <p:cNvPr id="17" name="Freeform 13"/>
              <p:cNvSpPr>
                <a:spLocks/>
              </p:cNvSpPr>
              <p:nvPr/>
            </p:nvSpPr>
            <p:spPr bwMode="ltGray">
              <a:xfrm rot="-5400000">
                <a:off x="1828" y="1749"/>
                <a:ext cx="624" cy="255"/>
              </a:xfrm>
              <a:custGeom>
                <a:avLst/>
                <a:gdLst/>
                <a:ahLst/>
                <a:cxnLst>
                  <a:cxn ang="0">
                    <a:pos x="0" y="53"/>
                  </a:cxn>
                  <a:cxn ang="0">
                    <a:pos x="0" y="325"/>
                  </a:cxn>
                  <a:cxn ang="0">
                    <a:pos x="624" y="325"/>
                  </a:cxn>
                  <a:cxn ang="0">
                    <a:pos x="624" y="53"/>
                  </a:cxn>
                  <a:cxn ang="0">
                    <a:pos x="384" y="8"/>
                  </a:cxn>
                  <a:cxn ang="0">
                    <a:pos x="0" y="53"/>
                  </a:cxn>
                </a:cxnLst>
                <a:rect l="0" t="0" r="r" b="b"/>
                <a:pathLst>
                  <a:path w="624" h="370">
                    <a:moveTo>
                      <a:pt x="0" y="53"/>
                    </a:moveTo>
                    <a:lnTo>
                      <a:pt x="0" y="325"/>
                    </a:lnTo>
                    <a:cubicBezTo>
                      <a:pt x="104" y="370"/>
                      <a:pt x="520" y="370"/>
                      <a:pt x="624" y="325"/>
                    </a:cubicBezTo>
                    <a:lnTo>
                      <a:pt x="624" y="53"/>
                    </a:lnTo>
                    <a:cubicBezTo>
                      <a:pt x="584" y="0"/>
                      <a:pt x="488" y="8"/>
                      <a:pt x="384" y="8"/>
                    </a:cubicBezTo>
                    <a:cubicBezTo>
                      <a:pt x="280" y="8"/>
                      <a:pt x="80" y="44"/>
                      <a:pt x="0" y="53"/>
                    </a:cubicBezTo>
                    <a:close/>
                  </a:path>
                </a:pathLst>
              </a:custGeom>
              <a:solidFill>
                <a:schemeClr val="tx2"/>
              </a:solidFill>
              <a:ln w="9525">
                <a:noFill/>
                <a:round/>
                <a:headEnd/>
                <a:tailEnd/>
              </a:ln>
            </p:spPr>
            <p:txBody>
              <a:bodyPr wrap="none" anchor="ctr"/>
              <a:lstStyle/>
              <a:p>
                <a:pPr>
                  <a:defRPr/>
                </a:pPr>
                <a:endParaRPr lang="en-US"/>
              </a:p>
            </p:txBody>
          </p:sp>
          <p:sp>
            <p:nvSpPr>
              <p:cNvPr id="18" name="Freeform 14"/>
              <p:cNvSpPr>
                <a:spLocks/>
              </p:cNvSpPr>
              <p:nvPr/>
            </p:nvSpPr>
            <p:spPr bwMode="ltGray">
              <a:xfrm rot="-5400000">
                <a:off x="2551" y="1728"/>
                <a:ext cx="624" cy="294"/>
              </a:xfrm>
              <a:custGeom>
                <a:avLst/>
                <a:gdLst/>
                <a:ahLst/>
                <a:cxnLst>
                  <a:cxn ang="0">
                    <a:pos x="0" y="0"/>
                  </a:cxn>
                  <a:cxn ang="0">
                    <a:pos x="0" y="272"/>
                  </a:cxn>
                  <a:cxn ang="0">
                    <a:pos x="624" y="272"/>
                  </a:cxn>
                  <a:cxn ang="0">
                    <a:pos x="624" y="0"/>
                  </a:cxn>
                  <a:cxn ang="0">
                    <a:pos x="0" y="0"/>
                  </a:cxn>
                </a:cxnLst>
                <a:rect l="0" t="0" r="r" b="b"/>
                <a:pathLst>
                  <a:path w="624" h="317">
                    <a:moveTo>
                      <a:pt x="0" y="0"/>
                    </a:moveTo>
                    <a:lnTo>
                      <a:pt x="0" y="272"/>
                    </a:lnTo>
                    <a:cubicBezTo>
                      <a:pt x="104" y="317"/>
                      <a:pt x="520" y="317"/>
                      <a:pt x="624" y="272"/>
                    </a:cubicBezTo>
                    <a:lnTo>
                      <a:pt x="624" y="0"/>
                    </a:lnTo>
                    <a:cubicBezTo>
                      <a:pt x="240" y="42"/>
                      <a:pt x="130" y="0"/>
                      <a:pt x="0" y="0"/>
                    </a:cubicBezTo>
                    <a:close/>
                  </a:path>
                </a:pathLst>
              </a:custGeom>
              <a:solidFill>
                <a:schemeClr val="folHlink"/>
              </a:solidFill>
              <a:ln w="9525">
                <a:noFill/>
                <a:round/>
                <a:headEnd/>
                <a:tailEnd/>
              </a:ln>
            </p:spPr>
            <p:txBody>
              <a:bodyPr wrap="none" anchor="ctr"/>
              <a:lstStyle/>
              <a:p>
                <a:pPr>
                  <a:defRPr/>
                </a:pPr>
                <a:endParaRPr lang="en-US"/>
              </a:p>
            </p:txBody>
          </p:sp>
          <p:sp>
            <p:nvSpPr>
              <p:cNvPr id="19" name="Freeform 15"/>
              <p:cNvSpPr>
                <a:spLocks/>
              </p:cNvSpPr>
              <p:nvPr/>
            </p:nvSpPr>
            <p:spPr bwMode="ltGray">
              <a:xfrm rot="-5400000">
                <a:off x="2328" y="1695"/>
                <a:ext cx="624" cy="361"/>
              </a:xfrm>
              <a:custGeom>
                <a:avLst/>
                <a:gdLst/>
                <a:ahLst/>
                <a:cxnLst>
                  <a:cxn ang="0">
                    <a:pos x="0" y="0"/>
                  </a:cxn>
                  <a:cxn ang="0">
                    <a:pos x="0" y="272"/>
                  </a:cxn>
                  <a:cxn ang="0">
                    <a:pos x="240" y="240"/>
                  </a:cxn>
                  <a:cxn ang="0">
                    <a:pos x="624" y="272"/>
                  </a:cxn>
                  <a:cxn ang="0">
                    <a:pos x="624" y="0"/>
                  </a:cxn>
                  <a:cxn ang="0">
                    <a:pos x="0" y="0"/>
                  </a:cxn>
                </a:cxnLst>
                <a:rect l="0" t="0" r="r" b="b"/>
                <a:pathLst>
                  <a:path w="624" h="272">
                    <a:moveTo>
                      <a:pt x="0" y="0"/>
                    </a:moveTo>
                    <a:cubicBezTo>
                      <a:pt x="0" y="0"/>
                      <a:pt x="0" y="272"/>
                      <a:pt x="0" y="272"/>
                    </a:cubicBezTo>
                    <a:cubicBezTo>
                      <a:pt x="96" y="240"/>
                      <a:pt x="136" y="240"/>
                      <a:pt x="240" y="240"/>
                    </a:cubicBezTo>
                    <a:cubicBezTo>
                      <a:pt x="344" y="240"/>
                      <a:pt x="528" y="272"/>
                      <a:pt x="624" y="272"/>
                    </a:cubicBezTo>
                    <a:lnTo>
                      <a:pt x="624" y="0"/>
                    </a:lnTo>
                    <a:lnTo>
                      <a:pt x="0" y="0"/>
                    </a:lnTo>
                    <a:close/>
                  </a:path>
                </a:pathLst>
              </a:custGeom>
              <a:solidFill>
                <a:schemeClr val="accent2"/>
              </a:solidFill>
              <a:ln w="9525">
                <a:noFill/>
                <a:round/>
                <a:headEnd/>
                <a:tailEnd/>
              </a:ln>
            </p:spPr>
            <p:txBody>
              <a:bodyPr wrap="none" anchor="ctr"/>
              <a:lstStyle/>
              <a:p>
                <a:pPr>
                  <a:defRPr/>
                </a:pPr>
                <a:endParaRPr lang="en-US"/>
              </a:p>
            </p:txBody>
          </p:sp>
          <p:sp>
            <p:nvSpPr>
              <p:cNvPr id="20" name="Freeform 16"/>
              <p:cNvSpPr>
                <a:spLocks/>
              </p:cNvSpPr>
              <p:nvPr/>
            </p:nvSpPr>
            <p:spPr bwMode="ltGray">
              <a:xfrm rot="-5400000">
                <a:off x="2043" y="1721"/>
                <a:ext cx="632" cy="316"/>
              </a:xfrm>
              <a:custGeom>
                <a:avLst/>
                <a:gdLst/>
                <a:ahLst/>
                <a:cxnLst>
                  <a:cxn ang="0">
                    <a:pos x="8" y="45"/>
                  </a:cxn>
                  <a:cxn ang="0">
                    <a:pos x="8" y="317"/>
                  </a:cxn>
                  <a:cxn ang="0">
                    <a:pos x="248" y="317"/>
                  </a:cxn>
                  <a:cxn ang="0">
                    <a:pos x="632" y="317"/>
                  </a:cxn>
                  <a:cxn ang="0">
                    <a:pos x="632" y="45"/>
                  </a:cxn>
                  <a:cxn ang="0">
                    <a:pos x="104" y="45"/>
                  </a:cxn>
                  <a:cxn ang="0">
                    <a:pos x="8" y="45"/>
                  </a:cxn>
                </a:cxnLst>
                <a:rect l="0" t="0" r="r" b="b"/>
                <a:pathLst>
                  <a:path w="632" h="362">
                    <a:moveTo>
                      <a:pt x="8" y="45"/>
                    </a:moveTo>
                    <a:lnTo>
                      <a:pt x="8" y="317"/>
                    </a:lnTo>
                    <a:cubicBezTo>
                      <a:pt x="48" y="362"/>
                      <a:pt x="144" y="317"/>
                      <a:pt x="248" y="317"/>
                    </a:cubicBezTo>
                    <a:cubicBezTo>
                      <a:pt x="352" y="317"/>
                      <a:pt x="568" y="362"/>
                      <a:pt x="632" y="317"/>
                    </a:cubicBezTo>
                    <a:lnTo>
                      <a:pt x="632" y="45"/>
                    </a:lnTo>
                    <a:cubicBezTo>
                      <a:pt x="544" y="0"/>
                      <a:pt x="208" y="45"/>
                      <a:pt x="104" y="45"/>
                    </a:cubicBezTo>
                    <a:cubicBezTo>
                      <a:pt x="0" y="45"/>
                      <a:pt x="28" y="45"/>
                      <a:pt x="8" y="45"/>
                    </a:cubicBezTo>
                    <a:close/>
                  </a:path>
                </a:pathLst>
              </a:custGeom>
              <a:solidFill>
                <a:schemeClr val="hlink"/>
              </a:solidFill>
              <a:ln w="9525">
                <a:noFill/>
                <a:round/>
                <a:headEnd/>
                <a:tailEnd/>
              </a:ln>
            </p:spPr>
            <p:txBody>
              <a:bodyPr wrap="none" anchor="ctr"/>
              <a:lstStyle/>
              <a:p>
                <a:pPr>
                  <a:defRPr/>
                </a:pPr>
                <a:endParaRPr lang="en-US"/>
              </a:p>
            </p:txBody>
          </p:sp>
          <p:sp>
            <p:nvSpPr>
              <p:cNvPr id="21" name="Freeform 17"/>
              <p:cNvSpPr>
                <a:spLocks/>
              </p:cNvSpPr>
              <p:nvPr/>
            </p:nvSpPr>
            <p:spPr bwMode="ltGray">
              <a:xfrm rot="-5400000">
                <a:off x="4076" y="1669"/>
                <a:ext cx="624" cy="421"/>
              </a:xfrm>
              <a:custGeom>
                <a:avLst/>
                <a:gdLst/>
                <a:ahLst/>
                <a:cxnLst>
                  <a:cxn ang="0">
                    <a:pos x="0" y="0"/>
                  </a:cxn>
                  <a:cxn ang="0">
                    <a:pos x="0" y="272"/>
                  </a:cxn>
                  <a:cxn ang="0">
                    <a:pos x="624" y="272"/>
                  </a:cxn>
                  <a:cxn ang="0">
                    <a:pos x="624" y="0"/>
                  </a:cxn>
                  <a:cxn ang="0">
                    <a:pos x="0" y="0"/>
                  </a:cxn>
                </a:cxnLst>
                <a:rect l="0" t="0" r="r" b="b"/>
                <a:pathLst>
                  <a:path w="624" h="317">
                    <a:moveTo>
                      <a:pt x="0" y="0"/>
                    </a:moveTo>
                    <a:cubicBezTo>
                      <a:pt x="0" y="0"/>
                      <a:pt x="0" y="272"/>
                      <a:pt x="0" y="272"/>
                    </a:cubicBezTo>
                    <a:cubicBezTo>
                      <a:pt x="432" y="224"/>
                      <a:pt x="520" y="317"/>
                      <a:pt x="624" y="272"/>
                    </a:cubicBezTo>
                    <a:lnTo>
                      <a:pt x="624" y="0"/>
                    </a:lnTo>
                    <a:lnTo>
                      <a:pt x="0" y="0"/>
                    </a:lnTo>
                    <a:close/>
                  </a:path>
                </a:pathLst>
              </a:custGeom>
              <a:solidFill>
                <a:schemeClr val="hlink"/>
              </a:solidFill>
              <a:ln w="9525">
                <a:noFill/>
                <a:round/>
                <a:headEnd/>
                <a:tailEnd/>
              </a:ln>
            </p:spPr>
            <p:txBody>
              <a:bodyPr wrap="none" anchor="ctr"/>
              <a:lstStyle/>
              <a:p>
                <a:pPr>
                  <a:defRPr/>
                </a:pPr>
                <a:endParaRPr lang="en-US"/>
              </a:p>
            </p:txBody>
          </p:sp>
          <p:sp>
            <p:nvSpPr>
              <p:cNvPr id="22" name="Freeform 18"/>
              <p:cNvSpPr>
                <a:spLocks/>
              </p:cNvSpPr>
              <p:nvPr/>
            </p:nvSpPr>
            <p:spPr bwMode="ltGray">
              <a:xfrm rot="-5400000">
                <a:off x="3736" y="1669"/>
                <a:ext cx="624" cy="422"/>
              </a:xfrm>
              <a:custGeom>
                <a:avLst/>
                <a:gdLst/>
                <a:ahLst/>
                <a:cxnLst>
                  <a:cxn ang="0">
                    <a:pos x="0" y="0"/>
                  </a:cxn>
                  <a:cxn ang="0">
                    <a:pos x="0" y="272"/>
                  </a:cxn>
                  <a:cxn ang="0">
                    <a:pos x="624" y="272"/>
                  </a:cxn>
                  <a:cxn ang="0">
                    <a:pos x="624" y="0"/>
                  </a:cxn>
                  <a:cxn ang="0">
                    <a:pos x="0" y="0"/>
                  </a:cxn>
                </a:cxnLst>
                <a:rect l="0" t="0" r="r" b="b"/>
                <a:pathLst>
                  <a:path w="624" h="317">
                    <a:moveTo>
                      <a:pt x="0" y="0"/>
                    </a:moveTo>
                    <a:lnTo>
                      <a:pt x="0" y="272"/>
                    </a:lnTo>
                    <a:cubicBezTo>
                      <a:pt x="104" y="317"/>
                      <a:pt x="432" y="240"/>
                      <a:pt x="624" y="272"/>
                    </a:cubicBezTo>
                    <a:lnTo>
                      <a:pt x="624" y="0"/>
                    </a:lnTo>
                    <a:lnTo>
                      <a:pt x="0" y="0"/>
                    </a:lnTo>
                    <a:close/>
                  </a:path>
                </a:pathLst>
              </a:custGeom>
              <a:solidFill>
                <a:schemeClr val="tx2"/>
              </a:solidFill>
              <a:ln w="9525">
                <a:noFill/>
                <a:round/>
                <a:headEnd/>
                <a:tailEnd/>
              </a:ln>
            </p:spPr>
            <p:txBody>
              <a:bodyPr wrap="none" anchor="ctr"/>
              <a:lstStyle/>
              <a:p>
                <a:pPr>
                  <a:defRPr/>
                </a:pPr>
                <a:endParaRPr lang="en-US"/>
              </a:p>
            </p:txBody>
          </p:sp>
          <p:sp>
            <p:nvSpPr>
              <p:cNvPr id="23" name="Freeform 19"/>
              <p:cNvSpPr>
                <a:spLocks/>
              </p:cNvSpPr>
              <p:nvPr/>
            </p:nvSpPr>
            <p:spPr bwMode="ltGray">
              <a:xfrm rot="-5400000">
                <a:off x="4582" y="1749"/>
                <a:ext cx="624" cy="255"/>
              </a:xfrm>
              <a:custGeom>
                <a:avLst/>
                <a:gdLst/>
                <a:ahLst/>
                <a:cxnLst>
                  <a:cxn ang="0">
                    <a:pos x="0" y="53"/>
                  </a:cxn>
                  <a:cxn ang="0">
                    <a:pos x="0" y="325"/>
                  </a:cxn>
                  <a:cxn ang="0">
                    <a:pos x="624" y="325"/>
                  </a:cxn>
                  <a:cxn ang="0">
                    <a:pos x="624" y="53"/>
                  </a:cxn>
                  <a:cxn ang="0">
                    <a:pos x="384" y="8"/>
                  </a:cxn>
                  <a:cxn ang="0">
                    <a:pos x="0" y="53"/>
                  </a:cxn>
                </a:cxnLst>
                <a:rect l="0" t="0" r="r" b="b"/>
                <a:pathLst>
                  <a:path w="624" h="370">
                    <a:moveTo>
                      <a:pt x="0" y="53"/>
                    </a:moveTo>
                    <a:lnTo>
                      <a:pt x="0" y="325"/>
                    </a:lnTo>
                    <a:cubicBezTo>
                      <a:pt x="104" y="370"/>
                      <a:pt x="520" y="370"/>
                      <a:pt x="624" y="325"/>
                    </a:cubicBezTo>
                    <a:lnTo>
                      <a:pt x="624" y="53"/>
                    </a:lnTo>
                    <a:cubicBezTo>
                      <a:pt x="584" y="0"/>
                      <a:pt x="488" y="8"/>
                      <a:pt x="384" y="8"/>
                    </a:cubicBezTo>
                    <a:cubicBezTo>
                      <a:pt x="280" y="8"/>
                      <a:pt x="80" y="44"/>
                      <a:pt x="0" y="53"/>
                    </a:cubicBezTo>
                    <a:close/>
                  </a:path>
                </a:pathLst>
              </a:custGeom>
              <a:solidFill>
                <a:schemeClr val="folHlink"/>
              </a:solidFill>
              <a:ln w="9525">
                <a:noFill/>
                <a:round/>
                <a:headEnd/>
                <a:tailEnd/>
              </a:ln>
            </p:spPr>
            <p:txBody>
              <a:bodyPr wrap="none" anchor="ctr"/>
              <a:lstStyle/>
              <a:p>
                <a:pPr>
                  <a:defRPr/>
                </a:pPr>
                <a:endParaRPr lang="en-US"/>
              </a:p>
            </p:txBody>
          </p:sp>
          <p:sp>
            <p:nvSpPr>
              <p:cNvPr id="24" name="Freeform 20"/>
              <p:cNvSpPr>
                <a:spLocks/>
              </p:cNvSpPr>
              <p:nvPr/>
            </p:nvSpPr>
            <p:spPr bwMode="ltGray">
              <a:xfrm>
                <a:off x="5469" y="1562"/>
                <a:ext cx="291" cy="625"/>
              </a:xfrm>
              <a:custGeom>
                <a:avLst/>
                <a:gdLst/>
                <a:ahLst/>
                <a:cxnLst>
                  <a:cxn ang="0">
                    <a:pos x="0" y="624"/>
                  </a:cxn>
                  <a:cxn ang="0">
                    <a:pos x="291" y="625"/>
                  </a:cxn>
                  <a:cxn ang="0">
                    <a:pos x="291" y="6"/>
                  </a:cxn>
                  <a:cxn ang="0">
                    <a:pos x="0" y="0"/>
                  </a:cxn>
                  <a:cxn ang="0">
                    <a:pos x="0" y="624"/>
                  </a:cxn>
                </a:cxnLst>
                <a:rect l="0" t="0" r="r" b="b"/>
                <a:pathLst>
                  <a:path w="291" h="625">
                    <a:moveTo>
                      <a:pt x="0" y="624"/>
                    </a:moveTo>
                    <a:lnTo>
                      <a:pt x="291" y="625"/>
                    </a:lnTo>
                    <a:lnTo>
                      <a:pt x="291" y="6"/>
                    </a:lnTo>
                    <a:lnTo>
                      <a:pt x="0" y="0"/>
                    </a:lnTo>
                    <a:cubicBezTo>
                      <a:pt x="39" y="384"/>
                      <a:pt x="0" y="494"/>
                      <a:pt x="0" y="624"/>
                    </a:cubicBezTo>
                    <a:close/>
                  </a:path>
                </a:pathLst>
              </a:custGeom>
              <a:solidFill>
                <a:schemeClr val="tx1"/>
              </a:solidFill>
              <a:ln w="9525">
                <a:noFill/>
                <a:round/>
                <a:headEnd/>
                <a:tailEnd/>
              </a:ln>
            </p:spPr>
            <p:txBody>
              <a:bodyPr wrap="none" anchor="ctr"/>
              <a:lstStyle/>
              <a:p>
                <a:pPr>
                  <a:defRPr/>
                </a:pPr>
                <a:endParaRPr lang="en-US"/>
              </a:p>
            </p:txBody>
          </p:sp>
          <p:sp>
            <p:nvSpPr>
              <p:cNvPr id="25" name="Freeform 21"/>
              <p:cNvSpPr>
                <a:spLocks/>
              </p:cNvSpPr>
              <p:nvPr/>
            </p:nvSpPr>
            <p:spPr bwMode="ltGray">
              <a:xfrm rot="-5400000">
                <a:off x="5082" y="1695"/>
                <a:ext cx="624" cy="361"/>
              </a:xfrm>
              <a:custGeom>
                <a:avLst/>
                <a:gdLst/>
                <a:ahLst/>
                <a:cxnLst>
                  <a:cxn ang="0">
                    <a:pos x="0" y="0"/>
                  </a:cxn>
                  <a:cxn ang="0">
                    <a:pos x="0" y="272"/>
                  </a:cxn>
                  <a:cxn ang="0">
                    <a:pos x="240" y="240"/>
                  </a:cxn>
                  <a:cxn ang="0">
                    <a:pos x="624" y="272"/>
                  </a:cxn>
                  <a:cxn ang="0">
                    <a:pos x="624" y="0"/>
                  </a:cxn>
                  <a:cxn ang="0">
                    <a:pos x="0" y="0"/>
                  </a:cxn>
                </a:cxnLst>
                <a:rect l="0" t="0" r="r" b="b"/>
                <a:pathLst>
                  <a:path w="624" h="272">
                    <a:moveTo>
                      <a:pt x="0" y="0"/>
                    </a:moveTo>
                    <a:cubicBezTo>
                      <a:pt x="0" y="0"/>
                      <a:pt x="0" y="272"/>
                      <a:pt x="0" y="272"/>
                    </a:cubicBezTo>
                    <a:cubicBezTo>
                      <a:pt x="96" y="240"/>
                      <a:pt x="136" y="240"/>
                      <a:pt x="240" y="240"/>
                    </a:cubicBezTo>
                    <a:cubicBezTo>
                      <a:pt x="344" y="240"/>
                      <a:pt x="528" y="272"/>
                      <a:pt x="624" y="272"/>
                    </a:cubicBezTo>
                    <a:lnTo>
                      <a:pt x="624" y="0"/>
                    </a:lnTo>
                    <a:lnTo>
                      <a:pt x="0" y="0"/>
                    </a:lnTo>
                    <a:close/>
                  </a:path>
                </a:pathLst>
              </a:custGeom>
              <a:solidFill>
                <a:schemeClr val="accent2"/>
              </a:solidFill>
              <a:ln w="9525">
                <a:noFill/>
                <a:round/>
                <a:headEnd/>
                <a:tailEnd/>
              </a:ln>
            </p:spPr>
            <p:txBody>
              <a:bodyPr wrap="none" anchor="ctr"/>
              <a:lstStyle/>
              <a:p>
                <a:pPr>
                  <a:defRPr/>
                </a:pPr>
                <a:endParaRPr lang="en-US"/>
              </a:p>
            </p:txBody>
          </p:sp>
          <p:sp>
            <p:nvSpPr>
              <p:cNvPr id="26" name="Freeform 22"/>
              <p:cNvSpPr>
                <a:spLocks/>
              </p:cNvSpPr>
              <p:nvPr/>
            </p:nvSpPr>
            <p:spPr bwMode="ltGray">
              <a:xfrm rot="-5400000">
                <a:off x="4797" y="1721"/>
                <a:ext cx="632" cy="316"/>
              </a:xfrm>
              <a:custGeom>
                <a:avLst/>
                <a:gdLst/>
                <a:ahLst/>
                <a:cxnLst>
                  <a:cxn ang="0">
                    <a:pos x="8" y="45"/>
                  </a:cxn>
                  <a:cxn ang="0">
                    <a:pos x="8" y="317"/>
                  </a:cxn>
                  <a:cxn ang="0">
                    <a:pos x="248" y="317"/>
                  </a:cxn>
                  <a:cxn ang="0">
                    <a:pos x="632" y="317"/>
                  </a:cxn>
                  <a:cxn ang="0">
                    <a:pos x="632" y="45"/>
                  </a:cxn>
                  <a:cxn ang="0">
                    <a:pos x="104" y="45"/>
                  </a:cxn>
                  <a:cxn ang="0">
                    <a:pos x="8" y="45"/>
                  </a:cxn>
                </a:cxnLst>
                <a:rect l="0" t="0" r="r" b="b"/>
                <a:pathLst>
                  <a:path w="632" h="362">
                    <a:moveTo>
                      <a:pt x="8" y="45"/>
                    </a:moveTo>
                    <a:lnTo>
                      <a:pt x="8" y="317"/>
                    </a:lnTo>
                    <a:cubicBezTo>
                      <a:pt x="48" y="362"/>
                      <a:pt x="144" y="317"/>
                      <a:pt x="248" y="317"/>
                    </a:cubicBezTo>
                    <a:cubicBezTo>
                      <a:pt x="352" y="317"/>
                      <a:pt x="568" y="362"/>
                      <a:pt x="632" y="317"/>
                    </a:cubicBezTo>
                    <a:lnTo>
                      <a:pt x="632" y="45"/>
                    </a:lnTo>
                    <a:cubicBezTo>
                      <a:pt x="544" y="0"/>
                      <a:pt x="208" y="45"/>
                      <a:pt x="104" y="45"/>
                    </a:cubicBezTo>
                    <a:cubicBezTo>
                      <a:pt x="0" y="45"/>
                      <a:pt x="28" y="45"/>
                      <a:pt x="8" y="45"/>
                    </a:cubicBezTo>
                    <a:close/>
                  </a:path>
                </a:pathLst>
              </a:custGeom>
              <a:solidFill>
                <a:schemeClr val="tx2"/>
              </a:solidFill>
              <a:ln w="9525">
                <a:noFill/>
                <a:round/>
                <a:headEnd/>
                <a:tailEnd/>
              </a:ln>
            </p:spPr>
            <p:txBody>
              <a:bodyPr wrap="none" anchor="ctr"/>
              <a:lstStyle/>
              <a:p>
                <a:pPr>
                  <a:defRPr/>
                </a:pPr>
                <a:endParaRPr lang="en-US"/>
              </a:p>
            </p:txBody>
          </p:sp>
        </p:grpSp>
        <p:sp>
          <p:nvSpPr>
            <p:cNvPr id="6" name="Freeform 23"/>
            <p:cNvSpPr>
              <a:spLocks/>
            </p:cNvSpPr>
            <p:nvPr/>
          </p:nvSpPr>
          <p:spPr bwMode="ltGray">
            <a:xfrm flipH="1">
              <a:off x="-2" y="1536"/>
              <a:ext cx="5762" cy="412"/>
            </a:xfrm>
            <a:custGeom>
              <a:avLst/>
              <a:gdLst/>
              <a:ahLst/>
              <a:cxnLst>
                <a:cxn ang="0">
                  <a:pos x="0" y="196"/>
                </a:cxn>
                <a:cxn ang="0">
                  <a:pos x="5762" y="188"/>
                </a:cxn>
                <a:cxn ang="0">
                  <a:pos x="5762" y="4"/>
                </a:cxn>
                <a:cxn ang="0">
                  <a:pos x="0" y="0"/>
                </a:cxn>
                <a:cxn ang="0">
                  <a:pos x="0" y="196"/>
                </a:cxn>
              </a:cxnLst>
              <a:rect l="0" t="0" r="r" b="b"/>
              <a:pathLst>
                <a:path w="5762" h="385">
                  <a:moveTo>
                    <a:pt x="0" y="196"/>
                  </a:moveTo>
                  <a:cubicBezTo>
                    <a:pt x="1667" y="385"/>
                    <a:pt x="2275" y="93"/>
                    <a:pt x="5762" y="188"/>
                  </a:cubicBezTo>
                  <a:lnTo>
                    <a:pt x="5762" y="4"/>
                  </a:lnTo>
                  <a:lnTo>
                    <a:pt x="0" y="0"/>
                  </a:lnTo>
                  <a:lnTo>
                    <a:pt x="0" y="196"/>
                  </a:lnTo>
                  <a:close/>
                </a:path>
              </a:pathLst>
            </a:custGeom>
            <a:gradFill rotWithShape="0">
              <a:gsLst>
                <a:gs pos="0">
                  <a:schemeClr val="bg1"/>
                </a:gs>
                <a:gs pos="100000">
                  <a:srgbClr val="767676"/>
                </a:gs>
              </a:gsLst>
              <a:lin ang="5400000" scaled="1"/>
            </a:gradFill>
            <a:ln w="9525" cap="flat">
              <a:noFill/>
              <a:prstDash val="solid"/>
              <a:miter lim="800000"/>
              <a:headEnd type="none" w="med" len="med"/>
              <a:tailEnd type="none" w="med" len="med"/>
            </a:ln>
            <a:effectLst/>
          </p:spPr>
          <p:txBody>
            <a:bodyPr wrap="none" anchor="ctr"/>
            <a:lstStyle/>
            <a:p>
              <a:pPr>
                <a:defRPr/>
              </a:pPr>
              <a:endParaRPr lang="en-US"/>
            </a:p>
          </p:txBody>
        </p:sp>
        <p:sp>
          <p:nvSpPr>
            <p:cNvPr id="7" name="Freeform 24"/>
            <p:cNvSpPr>
              <a:spLocks/>
            </p:cNvSpPr>
            <p:nvPr/>
          </p:nvSpPr>
          <p:spPr bwMode="ltGray">
            <a:xfrm flipH="1">
              <a:off x="-2" y="2017"/>
              <a:ext cx="5761" cy="189"/>
            </a:xfrm>
            <a:custGeom>
              <a:avLst/>
              <a:gdLst/>
              <a:ahLst/>
              <a:cxnLst>
                <a:cxn ang="0">
                  <a:pos x="0" y="28"/>
                </a:cxn>
                <a:cxn ang="0">
                  <a:pos x="5761" y="0"/>
                </a:cxn>
                <a:cxn ang="0">
                  <a:pos x="5761" y="189"/>
                </a:cxn>
                <a:cxn ang="0">
                  <a:pos x="1" y="189"/>
                </a:cxn>
                <a:cxn ang="0">
                  <a:pos x="0" y="28"/>
                </a:cxn>
              </a:cxnLst>
              <a:rect l="0" t="0" r="r" b="b"/>
              <a:pathLst>
                <a:path w="5761" h="189">
                  <a:moveTo>
                    <a:pt x="0" y="28"/>
                  </a:moveTo>
                  <a:cubicBezTo>
                    <a:pt x="961" y="0"/>
                    <a:pt x="4971" y="161"/>
                    <a:pt x="5761" y="0"/>
                  </a:cubicBezTo>
                  <a:lnTo>
                    <a:pt x="5761" y="189"/>
                  </a:lnTo>
                  <a:lnTo>
                    <a:pt x="1" y="189"/>
                  </a:lnTo>
                  <a:lnTo>
                    <a:pt x="0" y="28"/>
                  </a:lnTo>
                  <a:close/>
                </a:path>
              </a:pathLst>
            </a:custGeom>
            <a:gradFill rotWithShape="0">
              <a:gsLst>
                <a:gs pos="0">
                  <a:srgbClr val="767676"/>
                </a:gs>
                <a:gs pos="100000">
                  <a:schemeClr val="bg1"/>
                </a:gs>
              </a:gsLst>
              <a:lin ang="5400000" scaled="1"/>
            </a:gradFill>
            <a:ln w="9525" cap="flat">
              <a:noFill/>
              <a:prstDash val="solid"/>
              <a:miter lim="800000"/>
              <a:headEnd/>
              <a:tailEnd/>
            </a:ln>
            <a:effectLst/>
          </p:spPr>
          <p:txBody>
            <a:bodyPr wrap="none" anchor="ctr"/>
            <a:lstStyle/>
            <a:p>
              <a:pPr>
                <a:defRPr/>
              </a:pPr>
              <a:endParaRPr lang="en-US"/>
            </a:p>
          </p:txBody>
        </p:sp>
      </p:grpSp>
      <p:sp>
        <p:nvSpPr>
          <p:cNvPr id="4121" name="Rectangle 25"/>
          <p:cNvSpPr>
            <a:spLocks noGrp="1" noChangeArrowheads="1"/>
          </p:cNvSpPr>
          <p:nvPr>
            <p:ph type="ctrTitle"/>
          </p:nvPr>
        </p:nvSpPr>
        <p:spPr>
          <a:xfrm>
            <a:off x="1173163" y="198438"/>
            <a:ext cx="7772400" cy="2286000"/>
          </a:xfrm>
        </p:spPr>
        <p:txBody>
          <a:bodyPr anchor="b">
            <a:spAutoFit/>
          </a:bodyPr>
          <a:lstStyle>
            <a:lvl1pPr>
              <a:defRPr sz="7200"/>
            </a:lvl1pPr>
          </a:lstStyle>
          <a:p>
            <a:r>
              <a:rPr lang="en-US"/>
              <a:t>Click to edit Master title style</a:t>
            </a:r>
          </a:p>
        </p:txBody>
      </p:sp>
      <p:sp>
        <p:nvSpPr>
          <p:cNvPr id="4122" name="Rectangle 26"/>
          <p:cNvSpPr>
            <a:spLocks noGrp="1" noChangeArrowheads="1"/>
          </p:cNvSpPr>
          <p:nvPr>
            <p:ph type="subTitle" idx="1"/>
          </p:nvPr>
        </p:nvSpPr>
        <p:spPr>
          <a:xfrm>
            <a:off x="1166813" y="3886200"/>
            <a:ext cx="6400800" cy="1752600"/>
          </a:xfrm>
        </p:spPr>
        <p:txBody>
          <a:bodyPr/>
          <a:lstStyle>
            <a:lvl1pPr marL="0" indent="0">
              <a:buFont typeface="Wingdings" pitchFamily="2" charset="2"/>
              <a:buNone/>
              <a:defRPr sz="4000"/>
            </a:lvl1pPr>
          </a:lstStyle>
          <a:p>
            <a:r>
              <a:rPr lang="en-US"/>
              <a:t>Click to edit Master subtitle style</a:t>
            </a:r>
          </a:p>
        </p:txBody>
      </p:sp>
      <p:sp>
        <p:nvSpPr>
          <p:cNvPr id="27" name="Rectangle 27"/>
          <p:cNvSpPr>
            <a:spLocks noGrp="1" noChangeArrowheads="1"/>
          </p:cNvSpPr>
          <p:nvPr>
            <p:ph type="dt" sz="half" idx="10"/>
          </p:nvPr>
        </p:nvSpPr>
        <p:spPr>
          <a:xfrm>
            <a:off x="1166813" y="6248400"/>
            <a:ext cx="1905000" cy="457200"/>
          </a:xfrm>
        </p:spPr>
        <p:txBody>
          <a:bodyPr/>
          <a:lstStyle>
            <a:lvl1pPr>
              <a:defRPr>
                <a:solidFill>
                  <a:srgbClr val="000000"/>
                </a:solidFill>
              </a:defRPr>
            </a:lvl1pPr>
          </a:lstStyle>
          <a:p>
            <a:pPr>
              <a:defRPr/>
            </a:pPr>
            <a:endParaRPr lang="en-US"/>
          </a:p>
        </p:txBody>
      </p:sp>
      <p:sp>
        <p:nvSpPr>
          <p:cNvPr id="28" name="Rectangle 28"/>
          <p:cNvSpPr>
            <a:spLocks noGrp="1" noChangeArrowheads="1"/>
          </p:cNvSpPr>
          <p:nvPr>
            <p:ph type="ftr" sz="quarter" idx="11"/>
          </p:nvPr>
        </p:nvSpPr>
        <p:spPr/>
        <p:txBody>
          <a:bodyPr/>
          <a:lstStyle>
            <a:lvl1pPr>
              <a:defRPr>
                <a:solidFill>
                  <a:srgbClr val="000000"/>
                </a:solidFill>
              </a:defRPr>
            </a:lvl1pPr>
          </a:lstStyle>
          <a:p>
            <a:pPr>
              <a:defRPr/>
            </a:pPr>
            <a:endParaRPr lang="en-US"/>
          </a:p>
        </p:txBody>
      </p:sp>
      <p:sp>
        <p:nvSpPr>
          <p:cNvPr id="29" name="Rectangle 29"/>
          <p:cNvSpPr>
            <a:spLocks noGrp="1" noChangeArrowheads="1"/>
          </p:cNvSpPr>
          <p:nvPr>
            <p:ph type="sldNum" sz="quarter" idx="12"/>
          </p:nvPr>
        </p:nvSpPr>
        <p:spPr/>
        <p:txBody>
          <a:bodyPr/>
          <a:lstStyle>
            <a:lvl1pPr>
              <a:defRPr>
                <a:solidFill>
                  <a:srgbClr val="000000"/>
                </a:solidFill>
              </a:defRPr>
            </a:lvl1pPr>
          </a:lstStyle>
          <a:p>
            <a:pPr>
              <a:defRPr/>
            </a:pPr>
            <a:fld id="{7F151103-4A3F-4FE9-9FC3-D297C19F587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7"/>
          <p:cNvSpPr>
            <a:spLocks noGrp="1" noChangeArrowheads="1"/>
          </p:cNvSpPr>
          <p:nvPr>
            <p:ph type="dt" sz="half" idx="10"/>
          </p:nvPr>
        </p:nvSpPr>
        <p:spPr>
          <a:ln/>
        </p:spPr>
        <p:txBody>
          <a:bodyPr/>
          <a:lstStyle>
            <a:lvl1pPr>
              <a:defRPr/>
            </a:lvl1pPr>
          </a:lstStyle>
          <a:p>
            <a:pPr>
              <a:defRPr/>
            </a:pPr>
            <a:endParaRPr lang="en-US"/>
          </a:p>
        </p:txBody>
      </p:sp>
      <p:sp>
        <p:nvSpPr>
          <p:cNvPr id="5" name="Rectangle 28"/>
          <p:cNvSpPr>
            <a:spLocks noGrp="1" noChangeArrowheads="1"/>
          </p:cNvSpPr>
          <p:nvPr>
            <p:ph type="ftr" sz="quarter" idx="11"/>
          </p:nvPr>
        </p:nvSpPr>
        <p:spPr>
          <a:ln/>
        </p:spPr>
        <p:txBody>
          <a:bodyPr/>
          <a:lstStyle>
            <a:lvl1pPr>
              <a:defRPr/>
            </a:lvl1pPr>
          </a:lstStyle>
          <a:p>
            <a:pPr>
              <a:defRPr/>
            </a:pPr>
            <a:endParaRPr lang="en-US"/>
          </a:p>
        </p:txBody>
      </p:sp>
      <p:sp>
        <p:nvSpPr>
          <p:cNvPr id="6" name="Rectangle 29"/>
          <p:cNvSpPr>
            <a:spLocks noGrp="1" noChangeArrowheads="1"/>
          </p:cNvSpPr>
          <p:nvPr>
            <p:ph type="sldNum" sz="quarter" idx="12"/>
          </p:nvPr>
        </p:nvSpPr>
        <p:spPr>
          <a:ln/>
        </p:spPr>
        <p:txBody>
          <a:bodyPr/>
          <a:lstStyle>
            <a:lvl1pPr>
              <a:defRPr/>
            </a:lvl1pPr>
          </a:lstStyle>
          <a:p>
            <a:pPr>
              <a:defRPr/>
            </a:pPr>
            <a:fld id="{F1FB0F9F-CDA9-4351-9178-FBB7AD097CD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2463" y="457200"/>
            <a:ext cx="1943100" cy="5638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73163" y="457200"/>
            <a:ext cx="5676900"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7"/>
          <p:cNvSpPr>
            <a:spLocks noGrp="1" noChangeArrowheads="1"/>
          </p:cNvSpPr>
          <p:nvPr>
            <p:ph type="dt" sz="half" idx="10"/>
          </p:nvPr>
        </p:nvSpPr>
        <p:spPr>
          <a:ln/>
        </p:spPr>
        <p:txBody>
          <a:bodyPr/>
          <a:lstStyle>
            <a:lvl1pPr>
              <a:defRPr/>
            </a:lvl1pPr>
          </a:lstStyle>
          <a:p>
            <a:pPr>
              <a:defRPr/>
            </a:pPr>
            <a:endParaRPr lang="en-US"/>
          </a:p>
        </p:txBody>
      </p:sp>
      <p:sp>
        <p:nvSpPr>
          <p:cNvPr id="5" name="Rectangle 28"/>
          <p:cNvSpPr>
            <a:spLocks noGrp="1" noChangeArrowheads="1"/>
          </p:cNvSpPr>
          <p:nvPr>
            <p:ph type="ftr" sz="quarter" idx="11"/>
          </p:nvPr>
        </p:nvSpPr>
        <p:spPr>
          <a:ln/>
        </p:spPr>
        <p:txBody>
          <a:bodyPr/>
          <a:lstStyle>
            <a:lvl1pPr>
              <a:defRPr/>
            </a:lvl1pPr>
          </a:lstStyle>
          <a:p>
            <a:pPr>
              <a:defRPr/>
            </a:pPr>
            <a:endParaRPr lang="en-US"/>
          </a:p>
        </p:txBody>
      </p:sp>
      <p:sp>
        <p:nvSpPr>
          <p:cNvPr id="6" name="Rectangle 29"/>
          <p:cNvSpPr>
            <a:spLocks noGrp="1" noChangeArrowheads="1"/>
          </p:cNvSpPr>
          <p:nvPr>
            <p:ph type="sldNum" sz="quarter" idx="12"/>
          </p:nvPr>
        </p:nvSpPr>
        <p:spPr>
          <a:ln/>
        </p:spPr>
        <p:txBody>
          <a:bodyPr/>
          <a:lstStyle>
            <a:lvl1pPr>
              <a:defRPr/>
            </a:lvl1pPr>
          </a:lstStyle>
          <a:p>
            <a:pPr>
              <a:defRPr/>
            </a:pPr>
            <a:fld id="{F6DE3CC5-91C4-49B5-ACB9-B7B97CFFB02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7"/>
          <p:cNvSpPr>
            <a:spLocks noGrp="1" noChangeArrowheads="1"/>
          </p:cNvSpPr>
          <p:nvPr>
            <p:ph type="dt" sz="half" idx="10"/>
          </p:nvPr>
        </p:nvSpPr>
        <p:spPr>
          <a:ln/>
        </p:spPr>
        <p:txBody>
          <a:bodyPr/>
          <a:lstStyle>
            <a:lvl1pPr>
              <a:defRPr/>
            </a:lvl1pPr>
          </a:lstStyle>
          <a:p>
            <a:pPr>
              <a:defRPr/>
            </a:pPr>
            <a:endParaRPr lang="en-US"/>
          </a:p>
        </p:txBody>
      </p:sp>
      <p:sp>
        <p:nvSpPr>
          <p:cNvPr id="5" name="Rectangle 28"/>
          <p:cNvSpPr>
            <a:spLocks noGrp="1" noChangeArrowheads="1"/>
          </p:cNvSpPr>
          <p:nvPr>
            <p:ph type="ftr" sz="quarter" idx="11"/>
          </p:nvPr>
        </p:nvSpPr>
        <p:spPr>
          <a:ln/>
        </p:spPr>
        <p:txBody>
          <a:bodyPr/>
          <a:lstStyle>
            <a:lvl1pPr>
              <a:defRPr/>
            </a:lvl1pPr>
          </a:lstStyle>
          <a:p>
            <a:pPr>
              <a:defRPr/>
            </a:pPr>
            <a:endParaRPr lang="en-US"/>
          </a:p>
        </p:txBody>
      </p:sp>
      <p:sp>
        <p:nvSpPr>
          <p:cNvPr id="6" name="Rectangle 29"/>
          <p:cNvSpPr>
            <a:spLocks noGrp="1" noChangeArrowheads="1"/>
          </p:cNvSpPr>
          <p:nvPr>
            <p:ph type="sldNum" sz="quarter" idx="12"/>
          </p:nvPr>
        </p:nvSpPr>
        <p:spPr>
          <a:ln/>
        </p:spPr>
        <p:txBody>
          <a:bodyPr/>
          <a:lstStyle>
            <a:lvl1pPr>
              <a:defRPr/>
            </a:lvl1pPr>
          </a:lstStyle>
          <a:p>
            <a:pPr>
              <a:defRPr/>
            </a:pPr>
            <a:fld id="{FA4EDB19-7E74-4069-BD1E-1578824B152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7"/>
          <p:cNvSpPr>
            <a:spLocks noGrp="1" noChangeArrowheads="1"/>
          </p:cNvSpPr>
          <p:nvPr>
            <p:ph type="dt" sz="half" idx="10"/>
          </p:nvPr>
        </p:nvSpPr>
        <p:spPr>
          <a:ln/>
        </p:spPr>
        <p:txBody>
          <a:bodyPr/>
          <a:lstStyle>
            <a:lvl1pPr>
              <a:defRPr/>
            </a:lvl1pPr>
          </a:lstStyle>
          <a:p>
            <a:pPr>
              <a:defRPr/>
            </a:pPr>
            <a:endParaRPr lang="en-US"/>
          </a:p>
        </p:txBody>
      </p:sp>
      <p:sp>
        <p:nvSpPr>
          <p:cNvPr id="5" name="Rectangle 28"/>
          <p:cNvSpPr>
            <a:spLocks noGrp="1" noChangeArrowheads="1"/>
          </p:cNvSpPr>
          <p:nvPr>
            <p:ph type="ftr" sz="quarter" idx="11"/>
          </p:nvPr>
        </p:nvSpPr>
        <p:spPr>
          <a:ln/>
        </p:spPr>
        <p:txBody>
          <a:bodyPr/>
          <a:lstStyle>
            <a:lvl1pPr>
              <a:defRPr/>
            </a:lvl1pPr>
          </a:lstStyle>
          <a:p>
            <a:pPr>
              <a:defRPr/>
            </a:pPr>
            <a:endParaRPr lang="en-US"/>
          </a:p>
        </p:txBody>
      </p:sp>
      <p:sp>
        <p:nvSpPr>
          <p:cNvPr id="6" name="Rectangle 29"/>
          <p:cNvSpPr>
            <a:spLocks noGrp="1" noChangeArrowheads="1"/>
          </p:cNvSpPr>
          <p:nvPr>
            <p:ph type="sldNum" sz="quarter" idx="12"/>
          </p:nvPr>
        </p:nvSpPr>
        <p:spPr>
          <a:ln/>
        </p:spPr>
        <p:txBody>
          <a:bodyPr/>
          <a:lstStyle>
            <a:lvl1pPr>
              <a:defRPr/>
            </a:lvl1pPr>
          </a:lstStyle>
          <a:p>
            <a:pPr>
              <a:defRPr/>
            </a:pPr>
            <a:fld id="{DE5D2219-36BF-4C08-A49A-72D3A0BE944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73163"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35563"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7"/>
          <p:cNvSpPr>
            <a:spLocks noGrp="1" noChangeArrowheads="1"/>
          </p:cNvSpPr>
          <p:nvPr>
            <p:ph type="dt" sz="half" idx="10"/>
          </p:nvPr>
        </p:nvSpPr>
        <p:spPr>
          <a:ln/>
        </p:spPr>
        <p:txBody>
          <a:bodyPr/>
          <a:lstStyle>
            <a:lvl1pPr>
              <a:defRPr/>
            </a:lvl1pPr>
          </a:lstStyle>
          <a:p>
            <a:pPr>
              <a:defRPr/>
            </a:pPr>
            <a:endParaRPr lang="en-US"/>
          </a:p>
        </p:txBody>
      </p:sp>
      <p:sp>
        <p:nvSpPr>
          <p:cNvPr id="6" name="Rectangle 28"/>
          <p:cNvSpPr>
            <a:spLocks noGrp="1" noChangeArrowheads="1"/>
          </p:cNvSpPr>
          <p:nvPr>
            <p:ph type="ftr" sz="quarter" idx="11"/>
          </p:nvPr>
        </p:nvSpPr>
        <p:spPr>
          <a:ln/>
        </p:spPr>
        <p:txBody>
          <a:bodyPr/>
          <a:lstStyle>
            <a:lvl1pPr>
              <a:defRPr/>
            </a:lvl1pPr>
          </a:lstStyle>
          <a:p>
            <a:pPr>
              <a:defRPr/>
            </a:pPr>
            <a:endParaRPr lang="en-US"/>
          </a:p>
        </p:txBody>
      </p:sp>
      <p:sp>
        <p:nvSpPr>
          <p:cNvPr id="7" name="Rectangle 29"/>
          <p:cNvSpPr>
            <a:spLocks noGrp="1" noChangeArrowheads="1"/>
          </p:cNvSpPr>
          <p:nvPr>
            <p:ph type="sldNum" sz="quarter" idx="12"/>
          </p:nvPr>
        </p:nvSpPr>
        <p:spPr>
          <a:ln/>
        </p:spPr>
        <p:txBody>
          <a:bodyPr/>
          <a:lstStyle>
            <a:lvl1pPr>
              <a:defRPr/>
            </a:lvl1pPr>
          </a:lstStyle>
          <a:p>
            <a:pPr>
              <a:defRPr/>
            </a:pPr>
            <a:fld id="{610163C2-99E3-48E7-B66E-B107A685ADC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7"/>
          <p:cNvSpPr>
            <a:spLocks noGrp="1" noChangeArrowheads="1"/>
          </p:cNvSpPr>
          <p:nvPr>
            <p:ph type="dt" sz="half" idx="10"/>
          </p:nvPr>
        </p:nvSpPr>
        <p:spPr>
          <a:ln/>
        </p:spPr>
        <p:txBody>
          <a:bodyPr/>
          <a:lstStyle>
            <a:lvl1pPr>
              <a:defRPr/>
            </a:lvl1pPr>
          </a:lstStyle>
          <a:p>
            <a:pPr>
              <a:defRPr/>
            </a:pPr>
            <a:endParaRPr lang="en-US"/>
          </a:p>
        </p:txBody>
      </p:sp>
      <p:sp>
        <p:nvSpPr>
          <p:cNvPr id="8" name="Rectangle 28"/>
          <p:cNvSpPr>
            <a:spLocks noGrp="1" noChangeArrowheads="1"/>
          </p:cNvSpPr>
          <p:nvPr>
            <p:ph type="ftr" sz="quarter" idx="11"/>
          </p:nvPr>
        </p:nvSpPr>
        <p:spPr>
          <a:ln/>
        </p:spPr>
        <p:txBody>
          <a:bodyPr/>
          <a:lstStyle>
            <a:lvl1pPr>
              <a:defRPr/>
            </a:lvl1pPr>
          </a:lstStyle>
          <a:p>
            <a:pPr>
              <a:defRPr/>
            </a:pPr>
            <a:endParaRPr lang="en-US"/>
          </a:p>
        </p:txBody>
      </p:sp>
      <p:sp>
        <p:nvSpPr>
          <p:cNvPr id="9" name="Rectangle 29"/>
          <p:cNvSpPr>
            <a:spLocks noGrp="1" noChangeArrowheads="1"/>
          </p:cNvSpPr>
          <p:nvPr>
            <p:ph type="sldNum" sz="quarter" idx="12"/>
          </p:nvPr>
        </p:nvSpPr>
        <p:spPr>
          <a:ln/>
        </p:spPr>
        <p:txBody>
          <a:bodyPr/>
          <a:lstStyle>
            <a:lvl1pPr>
              <a:defRPr/>
            </a:lvl1pPr>
          </a:lstStyle>
          <a:p>
            <a:pPr>
              <a:defRPr/>
            </a:pPr>
            <a:fld id="{E0BC242F-8DC1-4115-97D0-C2E3B6CF41E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7"/>
          <p:cNvSpPr>
            <a:spLocks noGrp="1" noChangeArrowheads="1"/>
          </p:cNvSpPr>
          <p:nvPr>
            <p:ph type="dt" sz="half" idx="10"/>
          </p:nvPr>
        </p:nvSpPr>
        <p:spPr>
          <a:ln/>
        </p:spPr>
        <p:txBody>
          <a:bodyPr/>
          <a:lstStyle>
            <a:lvl1pPr>
              <a:defRPr/>
            </a:lvl1pPr>
          </a:lstStyle>
          <a:p>
            <a:pPr>
              <a:defRPr/>
            </a:pPr>
            <a:endParaRPr lang="en-US"/>
          </a:p>
        </p:txBody>
      </p:sp>
      <p:sp>
        <p:nvSpPr>
          <p:cNvPr id="4" name="Rectangle 28"/>
          <p:cNvSpPr>
            <a:spLocks noGrp="1" noChangeArrowheads="1"/>
          </p:cNvSpPr>
          <p:nvPr>
            <p:ph type="ftr" sz="quarter" idx="11"/>
          </p:nvPr>
        </p:nvSpPr>
        <p:spPr>
          <a:ln/>
        </p:spPr>
        <p:txBody>
          <a:bodyPr/>
          <a:lstStyle>
            <a:lvl1pPr>
              <a:defRPr/>
            </a:lvl1pPr>
          </a:lstStyle>
          <a:p>
            <a:pPr>
              <a:defRPr/>
            </a:pPr>
            <a:endParaRPr lang="en-US"/>
          </a:p>
        </p:txBody>
      </p:sp>
      <p:sp>
        <p:nvSpPr>
          <p:cNvPr id="5" name="Rectangle 29"/>
          <p:cNvSpPr>
            <a:spLocks noGrp="1" noChangeArrowheads="1"/>
          </p:cNvSpPr>
          <p:nvPr>
            <p:ph type="sldNum" sz="quarter" idx="12"/>
          </p:nvPr>
        </p:nvSpPr>
        <p:spPr>
          <a:ln/>
        </p:spPr>
        <p:txBody>
          <a:bodyPr/>
          <a:lstStyle>
            <a:lvl1pPr>
              <a:defRPr/>
            </a:lvl1pPr>
          </a:lstStyle>
          <a:p>
            <a:pPr>
              <a:defRPr/>
            </a:pPr>
            <a:fld id="{B3EBA813-A98F-4C78-BA77-895AB9F349C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7"/>
          <p:cNvSpPr>
            <a:spLocks noGrp="1" noChangeArrowheads="1"/>
          </p:cNvSpPr>
          <p:nvPr>
            <p:ph type="dt" sz="half" idx="10"/>
          </p:nvPr>
        </p:nvSpPr>
        <p:spPr>
          <a:ln/>
        </p:spPr>
        <p:txBody>
          <a:bodyPr/>
          <a:lstStyle>
            <a:lvl1pPr>
              <a:defRPr/>
            </a:lvl1pPr>
          </a:lstStyle>
          <a:p>
            <a:pPr>
              <a:defRPr/>
            </a:pPr>
            <a:endParaRPr lang="en-US"/>
          </a:p>
        </p:txBody>
      </p:sp>
      <p:sp>
        <p:nvSpPr>
          <p:cNvPr id="3" name="Rectangle 28"/>
          <p:cNvSpPr>
            <a:spLocks noGrp="1" noChangeArrowheads="1"/>
          </p:cNvSpPr>
          <p:nvPr>
            <p:ph type="ftr" sz="quarter" idx="11"/>
          </p:nvPr>
        </p:nvSpPr>
        <p:spPr>
          <a:ln/>
        </p:spPr>
        <p:txBody>
          <a:bodyPr/>
          <a:lstStyle>
            <a:lvl1pPr>
              <a:defRPr/>
            </a:lvl1pPr>
          </a:lstStyle>
          <a:p>
            <a:pPr>
              <a:defRPr/>
            </a:pPr>
            <a:endParaRPr lang="en-US"/>
          </a:p>
        </p:txBody>
      </p:sp>
      <p:sp>
        <p:nvSpPr>
          <p:cNvPr id="4" name="Rectangle 29"/>
          <p:cNvSpPr>
            <a:spLocks noGrp="1" noChangeArrowheads="1"/>
          </p:cNvSpPr>
          <p:nvPr>
            <p:ph type="sldNum" sz="quarter" idx="12"/>
          </p:nvPr>
        </p:nvSpPr>
        <p:spPr>
          <a:ln/>
        </p:spPr>
        <p:txBody>
          <a:bodyPr/>
          <a:lstStyle>
            <a:lvl1pPr>
              <a:defRPr/>
            </a:lvl1pPr>
          </a:lstStyle>
          <a:p>
            <a:pPr>
              <a:defRPr/>
            </a:pPr>
            <a:fld id="{9C47745C-7CB8-4A44-90C1-0F8B15EFB2D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7"/>
          <p:cNvSpPr>
            <a:spLocks noGrp="1" noChangeArrowheads="1"/>
          </p:cNvSpPr>
          <p:nvPr>
            <p:ph type="dt" sz="half" idx="10"/>
          </p:nvPr>
        </p:nvSpPr>
        <p:spPr>
          <a:ln/>
        </p:spPr>
        <p:txBody>
          <a:bodyPr/>
          <a:lstStyle>
            <a:lvl1pPr>
              <a:defRPr/>
            </a:lvl1pPr>
          </a:lstStyle>
          <a:p>
            <a:pPr>
              <a:defRPr/>
            </a:pPr>
            <a:endParaRPr lang="en-US"/>
          </a:p>
        </p:txBody>
      </p:sp>
      <p:sp>
        <p:nvSpPr>
          <p:cNvPr id="6" name="Rectangle 28"/>
          <p:cNvSpPr>
            <a:spLocks noGrp="1" noChangeArrowheads="1"/>
          </p:cNvSpPr>
          <p:nvPr>
            <p:ph type="ftr" sz="quarter" idx="11"/>
          </p:nvPr>
        </p:nvSpPr>
        <p:spPr>
          <a:ln/>
        </p:spPr>
        <p:txBody>
          <a:bodyPr/>
          <a:lstStyle>
            <a:lvl1pPr>
              <a:defRPr/>
            </a:lvl1pPr>
          </a:lstStyle>
          <a:p>
            <a:pPr>
              <a:defRPr/>
            </a:pPr>
            <a:endParaRPr lang="en-US"/>
          </a:p>
        </p:txBody>
      </p:sp>
      <p:sp>
        <p:nvSpPr>
          <p:cNvPr id="7" name="Rectangle 29"/>
          <p:cNvSpPr>
            <a:spLocks noGrp="1" noChangeArrowheads="1"/>
          </p:cNvSpPr>
          <p:nvPr>
            <p:ph type="sldNum" sz="quarter" idx="12"/>
          </p:nvPr>
        </p:nvSpPr>
        <p:spPr>
          <a:ln/>
        </p:spPr>
        <p:txBody>
          <a:bodyPr/>
          <a:lstStyle>
            <a:lvl1pPr>
              <a:defRPr/>
            </a:lvl1pPr>
          </a:lstStyle>
          <a:p>
            <a:pPr>
              <a:defRPr/>
            </a:pPr>
            <a:fld id="{FFD538AA-98F6-4113-8E92-4C7CFA96163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7"/>
          <p:cNvSpPr>
            <a:spLocks noGrp="1" noChangeArrowheads="1"/>
          </p:cNvSpPr>
          <p:nvPr>
            <p:ph type="dt" sz="half" idx="10"/>
          </p:nvPr>
        </p:nvSpPr>
        <p:spPr>
          <a:ln/>
        </p:spPr>
        <p:txBody>
          <a:bodyPr/>
          <a:lstStyle>
            <a:lvl1pPr>
              <a:defRPr/>
            </a:lvl1pPr>
          </a:lstStyle>
          <a:p>
            <a:pPr>
              <a:defRPr/>
            </a:pPr>
            <a:endParaRPr lang="en-US"/>
          </a:p>
        </p:txBody>
      </p:sp>
      <p:sp>
        <p:nvSpPr>
          <p:cNvPr id="6" name="Rectangle 28"/>
          <p:cNvSpPr>
            <a:spLocks noGrp="1" noChangeArrowheads="1"/>
          </p:cNvSpPr>
          <p:nvPr>
            <p:ph type="ftr" sz="quarter" idx="11"/>
          </p:nvPr>
        </p:nvSpPr>
        <p:spPr>
          <a:ln/>
        </p:spPr>
        <p:txBody>
          <a:bodyPr/>
          <a:lstStyle>
            <a:lvl1pPr>
              <a:defRPr/>
            </a:lvl1pPr>
          </a:lstStyle>
          <a:p>
            <a:pPr>
              <a:defRPr/>
            </a:pPr>
            <a:endParaRPr lang="en-US"/>
          </a:p>
        </p:txBody>
      </p:sp>
      <p:sp>
        <p:nvSpPr>
          <p:cNvPr id="7" name="Rectangle 29"/>
          <p:cNvSpPr>
            <a:spLocks noGrp="1" noChangeArrowheads="1"/>
          </p:cNvSpPr>
          <p:nvPr>
            <p:ph type="sldNum" sz="quarter" idx="12"/>
          </p:nvPr>
        </p:nvSpPr>
        <p:spPr>
          <a:ln/>
        </p:spPr>
        <p:txBody>
          <a:bodyPr/>
          <a:lstStyle>
            <a:lvl1pPr>
              <a:defRPr/>
            </a:lvl1pPr>
          </a:lstStyle>
          <a:p>
            <a:pPr>
              <a:defRPr/>
            </a:pPr>
            <a:fld id="{CC46101A-F793-4539-B48C-DCCDD54F173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a:outerShdw dist="107763" dir="2700000" algn="ctr" rotWithShape="0">
            <a:srgbClr val="000000"/>
          </a:outerShdw>
        </a:effectLst>
      </p:bgPr>
    </p:bg>
    <p:spTree>
      <p:nvGrpSpPr>
        <p:cNvPr id="1" name=""/>
        <p:cNvGrpSpPr/>
        <p:nvPr/>
      </p:nvGrpSpPr>
      <p:grpSpPr>
        <a:xfrm>
          <a:off x="0" y="0"/>
          <a:ext cx="0" cy="0"/>
          <a:chOff x="0" y="0"/>
          <a:chExt cx="0" cy="0"/>
        </a:xfrm>
      </p:grpSpPr>
      <p:grpSp>
        <p:nvGrpSpPr>
          <p:cNvPr id="3074" name="Group 2"/>
          <p:cNvGrpSpPr>
            <a:grpSpLocks/>
          </p:cNvGrpSpPr>
          <p:nvPr/>
        </p:nvGrpSpPr>
        <p:grpSpPr bwMode="auto">
          <a:xfrm>
            <a:off x="0" y="-4763"/>
            <a:ext cx="1063625" cy="6858001"/>
            <a:chOff x="0" y="-3"/>
            <a:chExt cx="670" cy="4320"/>
          </a:xfrm>
        </p:grpSpPr>
        <p:grpSp>
          <p:nvGrpSpPr>
            <p:cNvPr id="3080" name="Group 3"/>
            <p:cNvGrpSpPr>
              <a:grpSpLocks/>
            </p:cNvGrpSpPr>
            <p:nvPr/>
          </p:nvGrpSpPr>
          <p:grpSpPr bwMode="auto">
            <a:xfrm rot="16200000" flipH="1">
              <a:off x="-1815" y="1838"/>
              <a:ext cx="4320" cy="638"/>
              <a:chOff x="-2" y="1562"/>
              <a:chExt cx="5762" cy="638"/>
            </a:xfrm>
          </p:grpSpPr>
          <p:sp>
            <p:nvSpPr>
              <p:cNvPr id="2" name="Freeform 4"/>
              <p:cNvSpPr>
                <a:spLocks/>
              </p:cNvSpPr>
              <p:nvPr/>
            </p:nvSpPr>
            <p:spPr bwMode="ltGray">
              <a:xfrm rot="-5400000">
                <a:off x="2554" y="-990"/>
                <a:ext cx="624" cy="5745"/>
              </a:xfrm>
              <a:custGeom>
                <a:avLst/>
                <a:gdLst/>
                <a:ahLst/>
                <a:cxnLst>
                  <a:cxn ang="0">
                    <a:pos x="0" y="0"/>
                  </a:cxn>
                  <a:cxn ang="0">
                    <a:pos x="0" y="720"/>
                  </a:cxn>
                  <a:cxn ang="0">
                    <a:pos x="1000" y="720"/>
                  </a:cxn>
                  <a:cxn ang="0">
                    <a:pos x="1000" y="0"/>
                  </a:cxn>
                  <a:cxn ang="0">
                    <a:pos x="0" y="0"/>
                  </a:cxn>
                </a:cxnLst>
                <a:rect l="0" t="0" r="r" b="b"/>
                <a:pathLst>
                  <a:path w="1000" h="720">
                    <a:moveTo>
                      <a:pt x="0" y="0"/>
                    </a:moveTo>
                    <a:lnTo>
                      <a:pt x="0" y="720"/>
                    </a:lnTo>
                    <a:lnTo>
                      <a:pt x="1000" y="720"/>
                    </a:lnTo>
                    <a:lnTo>
                      <a:pt x="1000" y="0"/>
                    </a:lnTo>
                    <a:lnTo>
                      <a:pt x="0" y="0"/>
                    </a:lnTo>
                    <a:close/>
                  </a:path>
                </a:pathLst>
              </a:custGeom>
              <a:solidFill>
                <a:schemeClr val="accent1"/>
              </a:solidFill>
              <a:ln w="9525">
                <a:noFill/>
                <a:round/>
                <a:headEnd/>
                <a:tailEnd/>
              </a:ln>
            </p:spPr>
            <p:txBody>
              <a:bodyPr wrap="none" anchor="ctr"/>
              <a:lstStyle/>
              <a:p>
                <a:pPr>
                  <a:defRPr/>
                </a:pPr>
                <a:endParaRPr lang="en-US"/>
              </a:p>
            </p:txBody>
          </p:sp>
          <p:sp>
            <p:nvSpPr>
              <p:cNvPr id="3077" name="Freeform 5"/>
              <p:cNvSpPr>
                <a:spLocks/>
              </p:cNvSpPr>
              <p:nvPr/>
            </p:nvSpPr>
            <p:spPr bwMode="ltGray">
              <a:xfrm rot="-5400000">
                <a:off x="1323" y="1669"/>
                <a:ext cx="624" cy="421"/>
              </a:xfrm>
              <a:custGeom>
                <a:avLst/>
                <a:gdLst/>
                <a:ahLst/>
                <a:cxnLst>
                  <a:cxn ang="0">
                    <a:pos x="0" y="0"/>
                  </a:cxn>
                  <a:cxn ang="0">
                    <a:pos x="0" y="272"/>
                  </a:cxn>
                  <a:cxn ang="0">
                    <a:pos x="624" y="272"/>
                  </a:cxn>
                  <a:cxn ang="0">
                    <a:pos x="624" y="0"/>
                  </a:cxn>
                  <a:cxn ang="0">
                    <a:pos x="0" y="0"/>
                  </a:cxn>
                </a:cxnLst>
                <a:rect l="0" t="0" r="r" b="b"/>
                <a:pathLst>
                  <a:path w="624" h="317">
                    <a:moveTo>
                      <a:pt x="0" y="0"/>
                    </a:moveTo>
                    <a:cubicBezTo>
                      <a:pt x="0" y="0"/>
                      <a:pt x="0" y="272"/>
                      <a:pt x="0" y="272"/>
                    </a:cubicBezTo>
                    <a:cubicBezTo>
                      <a:pt x="432" y="224"/>
                      <a:pt x="520" y="317"/>
                      <a:pt x="624" y="272"/>
                    </a:cubicBezTo>
                    <a:lnTo>
                      <a:pt x="624" y="0"/>
                    </a:lnTo>
                    <a:lnTo>
                      <a:pt x="0" y="0"/>
                    </a:lnTo>
                    <a:close/>
                  </a:path>
                </a:pathLst>
              </a:custGeom>
              <a:solidFill>
                <a:schemeClr val="bg2"/>
              </a:solidFill>
              <a:ln w="9525">
                <a:noFill/>
                <a:round/>
                <a:headEnd/>
                <a:tailEnd/>
              </a:ln>
            </p:spPr>
            <p:txBody>
              <a:bodyPr wrap="none" anchor="ctr"/>
              <a:lstStyle/>
              <a:p>
                <a:pPr>
                  <a:defRPr/>
                </a:pPr>
                <a:endParaRPr lang="en-US"/>
              </a:p>
            </p:txBody>
          </p:sp>
          <p:sp>
            <p:nvSpPr>
              <p:cNvPr id="3078" name="Freeform 6"/>
              <p:cNvSpPr>
                <a:spLocks/>
              </p:cNvSpPr>
              <p:nvPr/>
            </p:nvSpPr>
            <p:spPr bwMode="ltGray">
              <a:xfrm rot="-5400000">
                <a:off x="976" y="1671"/>
                <a:ext cx="624" cy="423"/>
              </a:xfrm>
              <a:custGeom>
                <a:avLst/>
                <a:gdLst/>
                <a:ahLst/>
                <a:cxnLst>
                  <a:cxn ang="0">
                    <a:pos x="0" y="0"/>
                  </a:cxn>
                  <a:cxn ang="0">
                    <a:pos x="0" y="272"/>
                  </a:cxn>
                  <a:cxn ang="0">
                    <a:pos x="624" y="272"/>
                  </a:cxn>
                  <a:cxn ang="0">
                    <a:pos x="624" y="0"/>
                  </a:cxn>
                  <a:cxn ang="0">
                    <a:pos x="0" y="0"/>
                  </a:cxn>
                </a:cxnLst>
                <a:rect l="0" t="0" r="r" b="b"/>
                <a:pathLst>
                  <a:path w="624" h="317">
                    <a:moveTo>
                      <a:pt x="0" y="0"/>
                    </a:moveTo>
                    <a:lnTo>
                      <a:pt x="0" y="272"/>
                    </a:lnTo>
                    <a:cubicBezTo>
                      <a:pt x="104" y="317"/>
                      <a:pt x="432" y="240"/>
                      <a:pt x="624" y="272"/>
                    </a:cubicBezTo>
                    <a:lnTo>
                      <a:pt x="624" y="0"/>
                    </a:lnTo>
                    <a:lnTo>
                      <a:pt x="0" y="0"/>
                    </a:lnTo>
                    <a:close/>
                  </a:path>
                </a:pathLst>
              </a:custGeom>
              <a:solidFill>
                <a:schemeClr val="folHlink"/>
              </a:solidFill>
              <a:ln w="9525">
                <a:noFill/>
                <a:round/>
                <a:headEnd/>
                <a:tailEnd/>
              </a:ln>
            </p:spPr>
            <p:txBody>
              <a:bodyPr wrap="none" anchor="ctr"/>
              <a:lstStyle/>
              <a:p>
                <a:pPr>
                  <a:defRPr/>
                </a:pPr>
                <a:endParaRPr lang="en-US"/>
              </a:p>
            </p:txBody>
          </p:sp>
          <p:sp>
            <p:nvSpPr>
              <p:cNvPr id="3079" name="Freeform 7"/>
              <p:cNvSpPr>
                <a:spLocks/>
              </p:cNvSpPr>
              <p:nvPr/>
            </p:nvSpPr>
            <p:spPr bwMode="ltGray">
              <a:xfrm rot="-5400000">
                <a:off x="-63" y="1755"/>
                <a:ext cx="624" cy="255"/>
              </a:xfrm>
              <a:custGeom>
                <a:avLst/>
                <a:gdLst/>
                <a:ahLst/>
                <a:cxnLst>
                  <a:cxn ang="0">
                    <a:pos x="0" y="53"/>
                  </a:cxn>
                  <a:cxn ang="0">
                    <a:pos x="0" y="325"/>
                  </a:cxn>
                  <a:cxn ang="0">
                    <a:pos x="624" y="325"/>
                  </a:cxn>
                  <a:cxn ang="0">
                    <a:pos x="624" y="53"/>
                  </a:cxn>
                  <a:cxn ang="0">
                    <a:pos x="384" y="8"/>
                  </a:cxn>
                  <a:cxn ang="0">
                    <a:pos x="0" y="53"/>
                  </a:cxn>
                </a:cxnLst>
                <a:rect l="0" t="0" r="r" b="b"/>
                <a:pathLst>
                  <a:path w="624" h="370">
                    <a:moveTo>
                      <a:pt x="0" y="53"/>
                    </a:moveTo>
                    <a:lnTo>
                      <a:pt x="0" y="325"/>
                    </a:lnTo>
                    <a:cubicBezTo>
                      <a:pt x="104" y="370"/>
                      <a:pt x="520" y="370"/>
                      <a:pt x="624" y="325"/>
                    </a:cubicBezTo>
                    <a:lnTo>
                      <a:pt x="624" y="53"/>
                    </a:lnTo>
                    <a:cubicBezTo>
                      <a:pt x="584" y="0"/>
                      <a:pt x="488" y="8"/>
                      <a:pt x="384" y="8"/>
                    </a:cubicBezTo>
                    <a:cubicBezTo>
                      <a:pt x="280" y="8"/>
                      <a:pt x="80" y="44"/>
                      <a:pt x="0" y="53"/>
                    </a:cubicBezTo>
                    <a:close/>
                  </a:path>
                </a:pathLst>
              </a:custGeom>
              <a:solidFill>
                <a:schemeClr val="bg2"/>
              </a:solidFill>
              <a:ln w="9525">
                <a:noFill/>
                <a:round/>
                <a:headEnd/>
                <a:tailEnd/>
              </a:ln>
            </p:spPr>
            <p:txBody>
              <a:bodyPr wrap="none" anchor="ctr"/>
              <a:lstStyle/>
              <a:p>
                <a:pPr>
                  <a:defRPr/>
                </a:pPr>
                <a:endParaRPr lang="en-US"/>
              </a:p>
            </p:txBody>
          </p:sp>
          <p:sp>
            <p:nvSpPr>
              <p:cNvPr id="3" name="Freeform 8"/>
              <p:cNvSpPr>
                <a:spLocks/>
              </p:cNvSpPr>
              <p:nvPr/>
            </p:nvSpPr>
            <p:spPr bwMode="ltGray">
              <a:xfrm rot="-5400000">
                <a:off x="664" y="1733"/>
                <a:ext cx="624" cy="293"/>
              </a:xfrm>
              <a:custGeom>
                <a:avLst/>
                <a:gdLst/>
                <a:ahLst/>
                <a:cxnLst>
                  <a:cxn ang="0">
                    <a:pos x="0" y="0"/>
                  </a:cxn>
                  <a:cxn ang="0">
                    <a:pos x="0" y="272"/>
                  </a:cxn>
                  <a:cxn ang="0">
                    <a:pos x="624" y="272"/>
                  </a:cxn>
                  <a:cxn ang="0">
                    <a:pos x="624" y="0"/>
                  </a:cxn>
                  <a:cxn ang="0">
                    <a:pos x="0" y="0"/>
                  </a:cxn>
                </a:cxnLst>
                <a:rect l="0" t="0" r="r" b="b"/>
                <a:pathLst>
                  <a:path w="624" h="317">
                    <a:moveTo>
                      <a:pt x="0" y="0"/>
                    </a:moveTo>
                    <a:lnTo>
                      <a:pt x="0" y="272"/>
                    </a:lnTo>
                    <a:cubicBezTo>
                      <a:pt x="104" y="317"/>
                      <a:pt x="520" y="317"/>
                      <a:pt x="624" y="272"/>
                    </a:cubicBezTo>
                    <a:lnTo>
                      <a:pt x="624" y="0"/>
                    </a:lnTo>
                    <a:cubicBezTo>
                      <a:pt x="240" y="42"/>
                      <a:pt x="130" y="0"/>
                      <a:pt x="0" y="0"/>
                    </a:cubicBezTo>
                    <a:close/>
                  </a:path>
                </a:pathLst>
              </a:custGeom>
              <a:solidFill>
                <a:schemeClr val="tx1"/>
              </a:solidFill>
              <a:ln w="9525">
                <a:noFill/>
                <a:round/>
                <a:headEnd/>
                <a:tailEnd/>
              </a:ln>
            </p:spPr>
            <p:txBody>
              <a:bodyPr wrap="none" anchor="ctr"/>
              <a:lstStyle/>
              <a:p>
                <a:pPr>
                  <a:defRPr/>
                </a:pPr>
                <a:endParaRPr lang="en-US"/>
              </a:p>
            </p:txBody>
          </p:sp>
          <p:sp>
            <p:nvSpPr>
              <p:cNvPr id="3081" name="Freeform 9"/>
              <p:cNvSpPr>
                <a:spLocks/>
              </p:cNvSpPr>
              <p:nvPr/>
            </p:nvSpPr>
            <p:spPr bwMode="ltGray">
              <a:xfrm rot="-5400000">
                <a:off x="439" y="1699"/>
                <a:ext cx="624" cy="364"/>
              </a:xfrm>
              <a:custGeom>
                <a:avLst/>
                <a:gdLst/>
                <a:ahLst/>
                <a:cxnLst>
                  <a:cxn ang="0">
                    <a:pos x="0" y="0"/>
                  </a:cxn>
                  <a:cxn ang="0">
                    <a:pos x="0" y="272"/>
                  </a:cxn>
                  <a:cxn ang="0">
                    <a:pos x="240" y="240"/>
                  </a:cxn>
                  <a:cxn ang="0">
                    <a:pos x="624" y="272"/>
                  </a:cxn>
                  <a:cxn ang="0">
                    <a:pos x="624" y="0"/>
                  </a:cxn>
                  <a:cxn ang="0">
                    <a:pos x="0" y="0"/>
                  </a:cxn>
                </a:cxnLst>
                <a:rect l="0" t="0" r="r" b="b"/>
                <a:pathLst>
                  <a:path w="624" h="272">
                    <a:moveTo>
                      <a:pt x="0" y="0"/>
                    </a:moveTo>
                    <a:cubicBezTo>
                      <a:pt x="0" y="0"/>
                      <a:pt x="0" y="272"/>
                      <a:pt x="0" y="272"/>
                    </a:cubicBezTo>
                    <a:cubicBezTo>
                      <a:pt x="96" y="240"/>
                      <a:pt x="136" y="240"/>
                      <a:pt x="240" y="240"/>
                    </a:cubicBezTo>
                    <a:cubicBezTo>
                      <a:pt x="344" y="240"/>
                      <a:pt x="528" y="272"/>
                      <a:pt x="624" y="272"/>
                    </a:cubicBezTo>
                    <a:lnTo>
                      <a:pt x="624" y="0"/>
                    </a:lnTo>
                    <a:lnTo>
                      <a:pt x="0" y="0"/>
                    </a:lnTo>
                    <a:close/>
                  </a:path>
                </a:pathLst>
              </a:custGeom>
              <a:solidFill>
                <a:schemeClr val="accent2"/>
              </a:solidFill>
              <a:ln w="9525">
                <a:noFill/>
                <a:round/>
                <a:headEnd/>
                <a:tailEnd/>
              </a:ln>
            </p:spPr>
            <p:txBody>
              <a:bodyPr wrap="none" anchor="ctr"/>
              <a:lstStyle/>
              <a:p>
                <a:pPr>
                  <a:defRPr/>
                </a:pPr>
                <a:endParaRPr lang="en-US"/>
              </a:p>
            </p:txBody>
          </p:sp>
          <p:sp>
            <p:nvSpPr>
              <p:cNvPr id="3082" name="Freeform 10"/>
              <p:cNvSpPr>
                <a:spLocks/>
              </p:cNvSpPr>
              <p:nvPr/>
            </p:nvSpPr>
            <p:spPr bwMode="ltGray">
              <a:xfrm rot="-5400000">
                <a:off x="152" y="1728"/>
                <a:ext cx="632" cy="316"/>
              </a:xfrm>
              <a:custGeom>
                <a:avLst/>
                <a:gdLst/>
                <a:ahLst/>
                <a:cxnLst>
                  <a:cxn ang="0">
                    <a:pos x="8" y="45"/>
                  </a:cxn>
                  <a:cxn ang="0">
                    <a:pos x="8" y="317"/>
                  </a:cxn>
                  <a:cxn ang="0">
                    <a:pos x="248" y="317"/>
                  </a:cxn>
                  <a:cxn ang="0">
                    <a:pos x="632" y="317"/>
                  </a:cxn>
                  <a:cxn ang="0">
                    <a:pos x="632" y="45"/>
                  </a:cxn>
                  <a:cxn ang="0">
                    <a:pos x="104" y="45"/>
                  </a:cxn>
                  <a:cxn ang="0">
                    <a:pos x="8" y="45"/>
                  </a:cxn>
                </a:cxnLst>
                <a:rect l="0" t="0" r="r" b="b"/>
                <a:pathLst>
                  <a:path w="632" h="362">
                    <a:moveTo>
                      <a:pt x="8" y="45"/>
                    </a:moveTo>
                    <a:lnTo>
                      <a:pt x="8" y="317"/>
                    </a:lnTo>
                    <a:cubicBezTo>
                      <a:pt x="48" y="362"/>
                      <a:pt x="144" y="317"/>
                      <a:pt x="248" y="317"/>
                    </a:cubicBezTo>
                    <a:cubicBezTo>
                      <a:pt x="352" y="317"/>
                      <a:pt x="568" y="362"/>
                      <a:pt x="632" y="317"/>
                    </a:cubicBezTo>
                    <a:lnTo>
                      <a:pt x="632" y="45"/>
                    </a:lnTo>
                    <a:cubicBezTo>
                      <a:pt x="544" y="0"/>
                      <a:pt x="208" y="45"/>
                      <a:pt x="104" y="45"/>
                    </a:cubicBezTo>
                    <a:cubicBezTo>
                      <a:pt x="0" y="45"/>
                      <a:pt x="28" y="45"/>
                      <a:pt x="8" y="45"/>
                    </a:cubicBezTo>
                    <a:close/>
                  </a:path>
                </a:pathLst>
              </a:custGeom>
              <a:solidFill>
                <a:schemeClr val="tx2"/>
              </a:solidFill>
              <a:ln w="9525">
                <a:noFill/>
                <a:round/>
                <a:headEnd/>
                <a:tailEnd/>
              </a:ln>
            </p:spPr>
            <p:txBody>
              <a:bodyPr wrap="none" anchor="ctr"/>
              <a:lstStyle/>
              <a:p>
                <a:pPr>
                  <a:defRPr/>
                </a:pPr>
                <a:endParaRPr lang="en-US"/>
              </a:p>
            </p:txBody>
          </p:sp>
          <p:sp>
            <p:nvSpPr>
              <p:cNvPr id="3083" name="Freeform 11"/>
              <p:cNvSpPr>
                <a:spLocks/>
              </p:cNvSpPr>
              <p:nvPr/>
            </p:nvSpPr>
            <p:spPr bwMode="ltGray">
              <a:xfrm rot="-5400000">
                <a:off x="3203" y="1662"/>
                <a:ext cx="624" cy="420"/>
              </a:xfrm>
              <a:custGeom>
                <a:avLst/>
                <a:gdLst/>
                <a:ahLst/>
                <a:cxnLst>
                  <a:cxn ang="0">
                    <a:pos x="0" y="0"/>
                  </a:cxn>
                  <a:cxn ang="0">
                    <a:pos x="0" y="272"/>
                  </a:cxn>
                  <a:cxn ang="0">
                    <a:pos x="624" y="272"/>
                  </a:cxn>
                  <a:cxn ang="0">
                    <a:pos x="624" y="0"/>
                  </a:cxn>
                  <a:cxn ang="0">
                    <a:pos x="0" y="0"/>
                  </a:cxn>
                </a:cxnLst>
                <a:rect l="0" t="0" r="r" b="b"/>
                <a:pathLst>
                  <a:path w="624" h="317">
                    <a:moveTo>
                      <a:pt x="0" y="0"/>
                    </a:moveTo>
                    <a:cubicBezTo>
                      <a:pt x="0" y="0"/>
                      <a:pt x="0" y="272"/>
                      <a:pt x="0" y="272"/>
                    </a:cubicBezTo>
                    <a:cubicBezTo>
                      <a:pt x="432" y="224"/>
                      <a:pt x="520" y="317"/>
                      <a:pt x="624" y="272"/>
                    </a:cubicBezTo>
                    <a:lnTo>
                      <a:pt x="624" y="0"/>
                    </a:lnTo>
                    <a:lnTo>
                      <a:pt x="0" y="0"/>
                    </a:lnTo>
                    <a:close/>
                  </a:path>
                </a:pathLst>
              </a:custGeom>
              <a:solidFill>
                <a:schemeClr val="bg2"/>
              </a:solidFill>
              <a:ln w="9525">
                <a:noFill/>
                <a:round/>
                <a:headEnd/>
                <a:tailEnd/>
              </a:ln>
            </p:spPr>
            <p:txBody>
              <a:bodyPr wrap="none" anchor="ctr"/>
              <a:lstStyle/>
              <a:p>
                <a:pPr>
                  <a:defRPr/>
                </a:pPr>
                <a:endParaRPr lang="en-US"/>
              </a:p>
            </p:txBody>
          </p:sp>
          <p:sp>
            <p:nvSpPr>
              <p:cNvPr id="3084" name="Freeform 12"/>
              <p:cNvSpPr>
                <a:spLocks/>
              </p:cNvSpPr>
              <p:nvPr/>
            </p:nvSpPr>
            <p:spPr bwMode="ltGray">
              <a:xfrm rot="-5400000">
                <a:off x="2870" y="1664"/>
                <a:ext cx="624" cy="421"/>
              </a:xfrm>
              <a:custGeom>
                <a:avLst/>
                <a:gdLst/>
                <a:ahLst/>
                <a:cxnLst>
                  <a:cxn ang="0">
                    <a:pos x="0" y="0"/>
                  </a:cxn>
                  <a:cxn ang="0">
                    <a:pos x="0" y="272"/>
                  </a:cxn>
                  <a:cxn ang="0">
                    <a:pos x="624" y="272"/>
                  </a:cxn>
                  <a:cxn ang="0">
                    <a:pos x="624" y="0"/>
                  </a:cxn>
                  <a:cxn ang="0">
                    <a:pos x="0" y="0"/>
                  </a:cxn>
                </a:cxnLst>
                <a:rect l="0" t="0" r="r" b="b"/>
                <a:pathLst>
                  <a:path w="624" h="317">
                    <a:moveTo>
                      <a:pt x="0" y="0"/>
                    </a:moveTo>
                    <a:lnTo>
                      <a:pt x="0" y="272"/>
                    </a:lnTo>
                    <a:cubicBezTo>
                      <a:pt x="104" y="317"/>
                      <a:pt x="432" y="240"/>
                      <a:pt x="624" y="272"/>
                    </a:cubicBezTo>
                    <a:lnTo>
                      <a:pt x="624" y="0"/>
                    </a:lnTo>
                    <a:lnTo>
                      <a:pt x="0" y="0"/>
                    </a:lnTo>
                    <a:close/>
                  </a:path>
                </a:pathLst>
              </a:custGeom>
              <a:solidFill>
                <a:schemeClr val="tx1"/>
              </a:solidFill>
              <a:ln w="9525">
                <a:noFill/>
                <a:round/>
                <a:headEnd/>
                <a:tailEnd/>
              </a:ln>
            </p:spPr>
            <p:txBody>
              <a:bodyPr wrap="none" anchor="ctr"/>
              <a:lstStyle/>
              <a:p>
                <a:pPr>
                  <a:defRPr/>
                </a:pPr>
                <a:endParaRPr lang="en-US"/>
              </a:p>
            </p:txBody>
          </p:sp>
          <p:sp>
            <p:nvSpPr>
              <p:cNvPr id="3085" name="Freeform 13"/>
              <p:cNvSpPr>
                <a:spLocks/>
              </p:cNvSpPr>
              <p:nvPr/>
            </p:nvSpPr>
            <p:spPr bwMode="ltGray">
              <a:xfrm rot="-5400000">
                <a:off x="1829" y="1747"/>
                <a:ext cx="624" cy="256"/>
              </a:xfrm>
              <a:custGeom>
                <a:avLst/>
                <a:gdLst/>
                <a:ahLst/>
                <a:cxnLst>
                  <a:cxn ang="0">
                    <a:pos x="0" y="53"/>
                  </a:cxn>
                  <a:cxn ang="0">
                    <a:pos x="0" y="325"/>
                  </a:cxn>
                  <a:cxn ang="0">
                    <a:pos x="624" y="325"/>
                  </a:cxn>
                  <a:cxn ang="0">
                    <a:pos x="624" y="53"/>
                  </a:cxn>
                  <a:cxn ang="0">
                    <a:pos x="384" y="8"/>
                  </a:cxn>
                  <a:cxn ang="0">
                    <a:pos x="0" y="53"/>
                  </a:cxn>
                </a:cxnLst>
                <a:rect l="0" t="0" r="r" b="b"/>
                <a:pathLst>
                  <a:path w="624" h="370">
                    <a:moveTo>
                      <a:pt x="0" y="53"/>
                    </a:moveTo>
                    <a:lnTo>
                      <a:pt x="0" y="325"/>
                    </a:lnTo>
                    <a:cubicBezTo>
                      <a:pt x="104" y="370"/>
                      <a:pt x="520" y="370"/>
                      <a:pt x="624" y="325"/>
                    </a:cubicBezTo>
                    <a:lnTo>
                      <a:pt x="624" y="53"/>
                    </a:lnTo>
                    <a:cubicBezTo>
                      <a:pt x="584" y="0"/>
                      <a:pt x="488" y="8"/>
                      <a:pt x="384" y="8"/>
                    </a:cubicBezTo>
                    <a:cubicBezTo>
                      <a:pt x="280" y="8"/>
                      <a:pt x="80" y="44"/>
                      <a:pt x="0" y="53"/>
                    </a:cubicBezTo>
                    <a:close/>
                  </a:path>
                </a:pathLst>
              </a:custGeom>
              <a:solidFill>
                <a:schemeClr val="tx2"/>
              </a:solidFill>
              <a:ln w="9525">
                <a:noFill/>
                <a:round/>
                <a:headEnd/>
                <a:tailEnd/>
              </a:ln>
            </p:spPr>
            <p:txBody>
              <a:bodyPr wrap="none" anchor="ctr"/>
              <a:lstStyle/>
              <a:p>
                <a:pPr>
                  <a:defRPr/>
                </a:pPr>
                <a:endParaRPr lang="en-US"/>
              </a:p>
            </p:txBody>
          </p:sp>
          <p:sp>
            <p:nvSpPr>
              <p:cNvPr id="3086" name="Freeform 14"/>
              <p:cNvSpPr>
                <a:spLocks/>
              </p:cNvSpPr>
              <p:nvPr/>
            </p:nvSpPr>
            <p:spPr bwMode="ltGray">
              <a:xfrm rot="-5400000">
                <a:off x="2548" y="1729"/>
                <a:ext cx="624" cy="292"/>
              </a:xfrm>
              <a:custGeom>
                <a:avLst/>
                <a:gdLst/>
                <a:ahLst/>
                <a:cxnLst>
                  <a:cxn ang="0">
                    <a:pos x="0" y="0"/>
                  </a:cxn>
                  <a:cxn ang="0">
                    <a:pos x="0" y="272"/>
                  </a:cxn>
                  <a:cxn ang="0">
                    <a:pos x="624" y="272"/>
                  </a:cxn>
                  <a:cxn ang="0">
                    <a:pos x="624" y="0"/>
                  </a:cxn>
                  <a:cxn ang="0">
                    <a:pos x="0" y="0"/>
                  </a:cxn>
                </a:cxnLst>
                <a:rect l="0" t="0" r="r" b="b"/>
                <a:pathLst>
                  <a:path w="624" h="317">
                    <a:moveTo>
                      <a:pt x="0" y="0"/>
                    </a:moveTo>
                    <a:lnTo>
                      <a:pt x="0" y="272"/>
                    </a:lnTo>
                    <a:cubicBezTo>
                      <a:pt x="104" y="317"/>
                      <a:pt x="520" y="317"/>
                      <a:pt x="624" y="272"/>
                    </a:cubicBezTo>
                    <a:lnTo>
                      <a:pt x="624" y="0"/>
                    </a:lnTo>
                    <a:cubicBezTo>
                      <a:pt x="240" y="42"/>
                      <a:pt x="130" y="0"/>
                      <a:pt x="0" y="0"/>
                    </a:cubicBezTo>
                    <a:close/>
                  </a:path>
                </a:pathLst>
              </a:custGeom>
              <a:solidFill>
                <a:schemeClr val="folHlink"/>
              </a:solidFill>
              <a:ln w="9525">
                <a:noFill/>
                <a:round/>
                <a:headEnd/>
                <a:tailEnd/>
              </a:ln>
            </p:spPr>
            <p:txBody>
              <a:bodyPr wrap="none" anchor="ctr"/>
              <a:lstStyle/>
              <a:p>
                <a:pPr>
                  <a:defRPr/>
                </a:pPr>
                <a:endParaRPr lang="en-US"/>
              </a:p>
            </p:txBody>
          </p:sp>
          <p:sp>
            <p:nvSpPr>
              <p:cNvPr id="3087" name="Freeform 15"/>
              <p:cNvSpPr>
                <a:spLocks/>
              </p:cNvSpPr>
              <p:nvPr/>
            </p:nvSpPr>
            <p:spPr bwMode="ltGray">
              <a:xfrm rot="-5400000">
                <a:off x="2330" y="1695"/>
                <a:ext cx="624" cy="360"/>
              </a:xfrm>
              <a:custGeom>
                <a:avLst/>
                <a:gdLst/>
                <a:ahLst/>
                <a:cxnLst>
                  <a:cxn ang="0">
                    <a:pos x="0" y="0"/>
                  </a:cxn>
                  <a:cxn ang="0">
                    <a:pos x="0" y="272"/>
                  </a:cxn>
                  <a:cxn ang="0">
                    <a:pos x="240" y="240"/>
                  </a:cxn>
                  <a:cxn ang="0">
                    <a:pos x="624" y="272"/>
                  </a:cxn>
                  <a:cxn ang="0">
                    <a:pos x="624" y="0"/>
                  </a:cxn>
                  <a:cxn ang="0">
                    <a:pos x="0" y="0"/>
                  </a:cxn>
                </a:cxnLst>
                <a:rect l="0" t="0" r="r" b="b"/>
                <a:pathLst>
                  <a:path w="624" h="272">
                    <a:moveTo>
                      <a:pt x="0" y="0"/>
                    </a:moveTo>
                    <a:cubicBezTo>
                      <a:pt x="0" y="0"/>
                      <a:pt x="0" y="272"/>
                      <a:pt x="0" y="272"/>
                    </a:cubicBezTo>
                    <a:cubicBezTo>
                      <a:pt x="96" y="240"/>
                      <a:pt x="136" y="240"/>
                      <a:pt x="240" y="240"/>
                    </a:cubicBezTo>
                    <a:cubicBezTo>
                      <a:pt x="344" y="240"/>
                      <a:pt x="528" y="272"/>
                      <a:pt x="624" y="272"/>
                    </a:cubicBezTo>
                    <a:lnTo>
                      <a:pt x="624" y="0"/>
                    </a:lnTo>
                    <a:lnTo>
                      <a:pt x="0" y="0"/>
                    </a:lnTo>
                    <a:close/>
                  </a:path>
                </a:pathLst>
              </a:custGeom>
              <a:solidFill>
                <a:schemeClr val="accent2"/>
              </a:solidFill>
              <a:ln w="9525">
                <a:noFill/>
                <a:round/>
                <a:headEnd/>
                <a:tailEnd/>
              </a:ln>
            </p:spPr>
            <p:txBody>
              <a:bodyPr wrap="none" anchor="ctr"/>
              <a:lstStyle/>
              <a:p>
                <a:pPr>
                  <a:defRPr/>
                </a:pPr>
                <a:endParaRPr lang="en-US"/>
              </a:p>
            </p:txBody>
          </p:sp>
          <p:sp>
            <p:nvSpPr>
              <p:cNvPr id="3088" name="Freeform 16"/>
              <p:cNvSpPr>
                <a:spLocks/>
              </p:cNvSpPr>
              <p:nvPr/>
            </p:nvSpPr>
            <p:spPr bwMode="ltGray">
              <a:xfrm rot="-5400000">
                <a:off x="2039" y="1721"/>
                <a:ext cx="632" cy="316"/>
              </a:xfrm>
              <a:custGeom>
                <a:avLst/>
                <a:gdLst/>
                <a:ahLst/>
                <a:cxnLst>
                  <a:cxn ang="0">
                    <a:pos x="8" y="45"/>
                  </a:cxn>
                  <a:cxn ang="0">
                    <a:pos x="8" y="317"/>
                  </a:cxn>
                  <a:cxn ang="0">
                    <a:pos x="248" y="317"/>
                  </a:cxn>
                  <a:cxn ang="0">
                    <a:pos x="632" y="317"/>
                  </a:cxn>
                  <a:cxn ang="0">
                    <a:pos x="632" y="45"/>
                  </a:cxn>
                  <a:cxn ang="0">
                    <a:pos x="104" y="45"/>
                  </a:cxn>
                  <a:cxn ang="0">
                    <a:pos x="8" y="45"/>
                  </a:cxn>
                </a:cxnLst>
                <a:rect l="0" t="0" r="r" b="b"/>
                <a:pathLst>
                  <a:path w="632" h="362">
                    <a:moveTo>
                      <a:pt x="8" y="45"/>
                    </a:moveTo>
                    <a:lnTo>
                      <a:pt x="8" y="317"/>
                    </a:lnTo>
                    <a:cubicBezTo>
                      <a:pt x="48" y="362"/>
                      <a:pt x="144" y="317"/>
                      <a:pt x="248" y="317"/>
                    </a:cubicBezTo>
                    <a:cubicBezTo>
                      <a:pt x="352" y="317"/>
                      <a:pt x="568" y="362"/>
                      <a:pt x="632" y="317"/>
                    </a:cubicBezTo>
                    <a:lnTo>
                      <a:pt x="632" y="45"/>
                    </a:lnTo>
                    <a:cubicBezTo>
                      <a:pt x="544" y="0"/>
                      <a:pt x="208" y="45"/>
                      <a:pt x="104" y="45"/>
                    </a:cubicBezTo>
                    <a:cubicBezTo>
                      <a:pt x="0" y="45"/>
                      <a:pt x="28" y="45"/>
                      <a:pt x="8" y="45"/>
                    </a:cubicBezTo>
                    <a:close/>
                  </a:path>
                </a:pathLst>
              </a:custGeom>
              <a:solidFill>
                <a:schemeClr val="hlink"/>
              </a:solidFill>
              <a:ln w="9525">
                <a:noFill/>
                <a:round/>
                <a:headEnd/>
                <a:tailEnd/>
              </a:ln>
            </p:spPr>
            <p:txBody>
              <a:bodyPr wrap="none" anchor="ctr"/>
              <a:lstStyle/>
              <a:p>
                <a:pPr>
                  <a:defRPr/>
                </a:pPr>
                <a:endParaRPr lang="en-US"/>
              </a:p>
            </p:txBody>
          </p:sp>
          <p:sp>
            <p:nvSpPr>
              <p:cNvPr id="3089" name="Freeform 17"/>
              <p:cNvSpPr>
                <a:spLocks/>
              </p:cNvSpPr>
              <p:nvPr/>
            </p:nvSpPr>
            <p:spPr bwMode="ltGray">
              <a:xfrm rot="-5400000">
                <a:off x="4071" y="1664"/>
                <a:ext cx="624" cy="420"/>
              </a:xfrm>
              <a:custGeom>
                <a:avLst/>
                <a:gdLst/>
                <a:ahLst/>
                <a:cxnLst>
                  <a:cxn ang="0">
                    <a:pos x="0" y="0"/>
                  </a:cxn>
                  <a:cxn ang="0">
                    <a:pos x="0" y="272"/>
                  </a:cxn>
                  <a:cxn ang="0">
                    <a:pos x="624" y="272"/>
                  </a:cxn>
                  <a:cxn ang="0">
                    <a:pos x="624" y="0"/>
                  </a:cxn>
                  <a:cxn ang="0">
                    <a:pos x="0" y="0"/>
                  </a:cxn>
                </a:cxnLst>
                <a:rect l="0" t="0" r="r" b="b"/>
                <a:pathLst>
                  <a:path w="624" h="317">
                    <a:moveTo>
                      <a:pt x="0" y="0"/>
                    </a:moveTo>
                    <a:cubicBezTo>
                      <a:pt x="0" y="0"/>
                      <a:pt x="0" y="272"/>
                      <a:pt x="0" y="272"/>
                    </a:cubicBezTo>
                    <a:cubicBezTo>
                      <a:pt x="432" y="224"/>
                      <a:pt x="520" y="317"/>
                      <a:pt x="624" y="272"/>
                    </a:cubicBezTo>
                    <a:lnTo>
                      <a:pt x="624" y="0"/>
                    </a:lnTo>
                    <a:lnTo>
                      <a:pt x="0" y="0"/>
                    </a:lnTo>
                    <a:close/>
                  </a:path>
                </a:pathLst>
              </a:custGeom>
              <a:solidFill>
                <a:schemeClr val="hlink"/>
              </a:solidFill>
              <a:ln w="9525">
                <a:noFill/>
                <a:round/>
                <a:headEnd/>
                <a:tailEnd/>
              </a:ln>
            </p:spPr>
            <p:txBody>
              <a:bodyPr wrap="none" anchor="ctr"/>
              <a:lstStyle/>
              <a:p>
                <a:pPr>
                  <a:defRPr/>
                </a:pPr>
                <a:endParaRPr lang="en-US"/>
              </a:p>
            </p:txBody>
          </p:sp>
          <p:sp>
            <p:nvSpPr>
              <p:cNvPr id="3090" name="Freeform 18"/>
              <p:cNvSpPr>
                <a:spLocks/>
              </p:cNvSpPr>
              <p:nvPr/>
            </p:nvSpPr>
            <p:spPr bwMode="ltGray">
              <a:xfrm rot="-5400000">
                <a:off x="3725" y="1665"/>
                <a:ext cx="624" cy="423"/>
              </a:xfrm>
              <a:custGeom>
                <a:avLst/>
                <a:gdLst/>
                <a:ahLst/>
                <a:cxnLst>
                  <a:cxn ang="0">
                    <a:pos x="0" y="0"/>
                  </a:cxn>
                  <a:cxn ang="0">
                    <a:pos x="0" y="272"/>
                  </a:cxn>
                  <a:cxn ang="0">
                    <a:pos x="624" y="272"/>
                  </a:cxn>
                  <a:cxn ang="0">
                    <a:pos x="624" y="0"/>
                  </a:cxn>
                  <a:cxn ang="0">
                    <a:pos x="0" y="0"/>
                  </a:cxn>
                </a:cxnLst>
                <a:rect l="0" t="0" r="r" b="b"/>
                <a:pathLst>
                  <a:path w="624" h="317">
                    <a:moveTo>
                      <a:pt x="0" y="0"/>
                    </a:moveTo>
                    <a:lnTo>
                      <a:pt x="0" y="272"/>
                    </a:lnTo>
                    <a:cubicBezTo>
                      <a:pt x="104" y="317"/>
                      <a:pt x="432" y="240"/>
                      <a:pt x="624" y="272"/>
                    </a:cubicBezTo>
                    <a:lnTo>
                      <a:pt x="624" y="0"/>
                    </a:lnTo>
                    <a:lnTo>
                      <a:pt x="0" y="0"/>
                    </a:lnTo>
                    <a:close/>
                  </a:path>
                </a:pathLst>
              </a:custGeom>
              <a:solidFill>
                <a:schemeClr val="tx2"/>
              </a:solidFill>
              <a:ln w="9525">
                <a:noFill/>
                <a:round/>
                <a:headEnd/>
                <a:tailEnd/>
              </a:ln>
            </p:spPr>
            <p:txBody>
              <a:bodyPr wrap="none" anchor="ctr"/>
              <a:lstStyle/>
              <a:p>
                <a:pPr>
                  <a:defRPr/>
                </a:pPr>
                <a:endParaRPr lang="en-US"/>
              </a:p>
            </p:txBody>
          </p:sp>
          <p:sp>
            <p:nvSpPr>
              <p:cNvPr id="3091" name="Freeform 19"/>
              <p:cNvSpPr>
                <a:spLocks/>
              </p:cNvSpPr>
              <p:nvPr/>
            </p:nvSpPr>
            <p:spPr bwMode="ltGray">
              <a:xfrm rot="-5400000">
                <a:off x="4572" y="1744"/>
                <a:ext cx="624" cy="255"/>
              </a:xfrm>
              <a:custGeom>
                <a:avLst/>
                <a:gdLst/>
                <a:ahLst/>
                <a:cxnLst>
                  <a:cxn ang="0">
                    <a:pos x="0" y="53"/>
                  </a:cxn>
                  <a:cxn ang="0">
                    <a:pos x="0" y="325"/>
                  </a:cxn>
                  <a:cxn ang="0">
                    <a:pos x="624" y="325"/>
                  </a:cxn>
                  <a:cxn ang="0">
                    <a:pos x="624" y="53"/>
                  </a:cxn>
                  <a:cxn ang="0">
                    <a:pos x="384" y="8"/>
                  </a:cxn>
                  <a:cxn ang="0">
                    <a:pos x="0" y="53"/>
                  </a:cxn>
                </a:cxnLst>
                <a:rect l="0" t="0" r="r" b="b"/>
                <a:pathLst>
                  <a:path w="624" h="370">
                    <a:moveTo>
                      <a:pt x="0" y="53"/>
                    </a:moveTo>
                    <a:lnTo>
                      <a:pt x="0" y="325"/>
                    </a:lnTo>
                    <a:cubicBezTo>
                      <a:pt x="104" y="370"/>
                      <a:pt x="520" y="370"/>
                      <a:pt x="624" y="325"/>
                    </a:cubicBezTo>
                    <a:lnTo>
                      <a:pt x="624" y="53"/>
                    </a:lnTo>
                    <a:cubicBezTo>
                      <a:pt x="584" y="0"/>
                      <a:pt x="488" y="8"/>
                      <a:pt x="384" y="8"/>
                    </a:cubicBezTo>
                    <a:cubicBezTo>
                      <a:pt x="280" y="8"/>
                      <a:pt x="80" y="44"/>
                      <a:pt x="0" y="53"/>
                    </a:cubicBezTo>
                    <a:close/>
                  </a:path>
                </a:pathLst>
              </a:custGeom>
              <a:solidFill>
                <a:schemeClr val="folHlink"/>
              </a:solidFill>
              <a:ln w="9525">
                <a:noFill/>
                <a:round/>
                <a:headEnd/>
                <a:tailEnd/>
              </a:ln>
            </p:spPr>
            <p:txBody>
              <a:bodyPr wrap="none" anchor="ctr"/>
              <a:lstStyle/>
              <a:p>
                <a:pPr>
                  <a:defRPr/>
                </a:pPr>
                <a:endParaRPr lang="en-US"/>
              </a:p>
            </p:txBody>
          </p:sp>
          <p:sp>
            <p:nvSpPr>
              <p:cNvPr id="3092" name="Freeform 20"/>
              <p:cNvSpPr>
                <a:spLocks/>
              </p:cNvSpPr>
              <p:nvPr/>
            </p:nvSpPr>
            <p:spPr bwMode="ltGray">
              <a:xfrm>
                <a:off x="5469" y="1559"/>
                <a:ext cx="291" cy="625"/>
              </a:xfrm>
              <a:custGeom>
                <a:avLst/>
                <a:gdLst/>
                <a:ahLst/>
                <a:cxnLst>
                  <a:cxn ang="0">
                    <a:pos x="0" y="624"/>
                  </a:cxn>
                  <a:cxn ang="0">
                    <a:pos x="291" y="625"/>
                  </a:cxn>
                  <a:cxn ang="0">
                    <a:pos x="291" y="6"/>
                  </a:cxn>
                  <a:cxn ang="0">
                    <a:pos x="0" y="0"/>
                  </a:cxn>
                  <a:cxn ang="0">
                    <a:pos x="0" y="624"/>
                  </a:cxn>
                </a:cxnLst>
                <a:rect l="0" t="0" r="r" b="b"/>
                <a:pathLst>
                  <a:path w="291" h="625">
                    <a:moveTo>
                      <a:pt x="0" y="624"/>
                    </a:moveTo>
                    <a:lnTo>
                      <a:pt x="291" y="625"/>
                    </a:lnTo>
                    <a:lnTo>
                      <a:pt x="291" y="6"/>
                    </a:lnTo>
                    <a:lnTo>
                      <a:pt x="0" y="0"/>
                    </a:lnTo>
                    <a:cubicBezTo>
                      <a:pt x="39" y="384"/>
                      <a:pt x="0" y="494"/>
                      <a:pt x="0" y="624"/>
                    </a:cubicBezTo>
                    <a:close/>
                  </a:path>
                </a:pathLst>
              </a:custGeom>
              <a:solidFill>
                <a:schemeClr val="tx1"/>
              </a:solidFill>
              <a:ln w="9525">
                <a:noFill/>
                <a:round/>
                <a:headEnd/>
                <a:tailEnd/>
              </a:ln>
            </p:spPr>
            <p:txBody>
              <a:bodyPr wrap="none" anchor="ctr"/>
              <a:lstStyle/>
              <a:p>
                <a:pPr>
                  <a:defRPr/>
                </a:pPr>
                <a:endParaRPr lang="en-US"/>
              </a:p>
            </p:txBody>
          </p:sp>
          <p:sp>
            <p:nvSpPr>
              <p:cNvPr id="3093" name="Freeform 21"/>
              <p:cNvSpPr>
                <a:spLocks/>
              </p:cNvSpPr>
              <p:nvPr/>
            </p:nvSpPr>
            <p:spPr bwMode="ltGray">
              <a:xfrm rot="-5400000">
                <a:off x="5075" y="1688"/>
                <a:ext cx="624" cy="361"/>
              </a:xfrm>
              <a:custGeom>
                <a:avLst/>
                <a:gdLst/>
                <a:ahLst/>
                <a:cxnLst>
                  <a:cxn ang="0">
                    <a:pos x="0" y="0"/>
                  </a:cxn>
                  <a:cxn ang="0">
                    <a:pos x="0" y="272"/>
                  </a:cxn>
                  <a:cxn ang="0">
                    <a:pos x="240" y="240"/>
                  </a:cxn>
                  <a:cxn ang="0">
                    <a:pos x="624" y="272"/>
                  </a:cxn>
                  <a:cxn ang="0">
                    <a:pos x="624" y="0"/>
                  </a:cxn>
                  <a:cxn ang="0">
                    <a:pos x="0" y="0"/>
                  </a:cxn>
                </a:cxnLst>
                <a:rect l="0" t="0" r="r" b="b"/>
                <a:pathLst>
                  <a:path w="624" h="272">
                    <a:moveTo>
                      <a:pt x="0" y="0"/>
                    </a:moveTo>
                    <a:cubicBezTo>
                      <a:pt x="0" y="0"/>
                      <a:pt x="0" y="272"/>
                      <a:pt x="0" y="272"/>
                    </a:cubicBezTo>
                    <a:cubicBezTo>
                      <a:pt x="96" y="240"/>
                      <a:pt x="136" y="240"/>
                      <a:pt x="240" y="240"/>
                    </a:cubicBezTo>
                    <a:cubicBezTo>
                      <a:pt x="344" y="240"/>
                      <a:pt x="528" y="272"/>
                      <a:pt x="624" y="272"/>
                    </a:cubicBezTo>
                    <a:lnTo>
                      <a:pt x="624" y="0"/>
                    </a:lnTo>
                    <a:lnTo>
                      <a:pt x="0" y="0"/>
                    </a:lnTo>
                    <a:close/>
                  </a:path>
                </a:pathLst>
              </a:custGeom>
              <a:solidFill>
                <a:schemeClr val="accent2"/>
              </a:solidFill>
              <a:ln w="9525">
                <a:noFill/>
                <a:round/>
                <a:headEnd/>
                <a:tailEnd/>
              </a:ln>
            </p:spPr>
            <p:txBody>
              <a:bodyPr wrap="none" anchor="ctr"/>
              <a:lstStyle/>
              <a:p>
                <a:pPr>
                  <a:defRPr/>
                </a:pPr>
                <a:endParaRPr lang="en-US"/>
              </a:p>
            </p:txBody>
          </p:sp>
          <p:sp>
            <p:nvSpPr>
              <p:cNvPr id="3094" name="Freeform 22"/>
              <p:cNvSpPr>
                <a:spLocks/>
              </p:cNvSpPr>
              <p:nvPr/>
            </p:nvSpPr>
            <p:spPr bwMode="ltGray">
              <a:xfrm rot="-5400000">
                <a:off x="4788" y="1715"/>
                <a:ext cx="632" cy="316"/>
              </a:xfrm>
              <a:custGeom>
                <a:avLst/>
                <a:gdLst/>
                <a:ahLst/>
                <a:cxnLst>
                  <a:cxn ang="0">
                    <a:pos x="8" y="45"/>
                  </a:cxn>
                  <a:cxn ang="0">
                    <a:pos x="8" y="317"/>
                  </a:cxn>
                  <a:cxn ang="0">
                    <a:pos x="248" y="317"/>
                  </a:cxn>
                  <a:cxn ang="0">
                    <a:pos x="632" y="317"/>
                  </a:cxn>
                  <a:cxn ang="0">
                    <a:pos x="632" y="45"/>
                  </a:cxn>
                  <a:cxn ang="0">
                    <a:pos x="104" y="45"/>
                  </a:cxn>
                  <a:cxn ang="0">
                    <a:pos x="8" y="45"/>
                  </a:cxn>
                </a:cxnLst>
                <a:rect l="0" t="0" r="r" b="b"/>
                <a:pathLst>
                  <a:path w="632" h="362">
                    <a:moveTo>
                      <a:pt x="8" y="45"/>
                    </a:moveTo>
                    <a:lnTo>
                      <a:pt x="8" y="317"/>
                    </a:lnTo>
                    <a:cubicBezTo>
                      <a:pt x="48" y="362"/>
                      <a:pt x="144" y="317"/>
                      <a:pt x="248" y="317"/>
                    </a:cubicBezTo>
                    <a:cubicBezTo>
                      <a:pt x="352" y="317"/>
                      <a:pt x="568" y="362"/>
                      <a:pt x="632" y="317"/>
                    </a:cubicBezTo>
                    <a:lnTo>
                      <a:pt x="632" y="45"/>
                    </a:lnTo>
                    <a:cubicBezTo>
                      <a:pt x="544" y="0"/>
                      <a:pt x="208" y="45"/>
                      <a:pt x="104" y="45"/>
                    </a:cubicBezTo>
                    <a:cubicBezTo>
                      <a:pt x="0" y="45"/>
                      <a:pt x="28" y="45"/>
                      <a:pt x="8" y="45"/>
                    </a:cubicBezTo>
                    <a:close/>
                  </a:path>
                </a:pathLst>
              </a:custGeom>
              <a:solidFill>
                <a:schemeClr val="tx2"/>
              </a:solidFill>
              <a:ln w="9525">
                <a:noFill/>
                <a:round/>
                <a:headEnd/>
                <a:tailEnd/>
              </a:ln>
            </p:spPr>
            <p:txBody>
              <a:bodyPr wrap="none" anchor="ctr"/>
              <a:lstStyle/>
              <a:p>
                <a:pPr>
                  <a:defRPr/>
                </a:pPr>
                <a:endParaRPr lang="en-US"/>
              </a:p>
            </p:txBody>
          </p:sp>
        </p:grpSp>
        <p:sp>
          <p:nvSpPr>
            <p:cNvPr id="3095" name="Freeform 23"/>
            <p:cNvSpPr>
              <a:spLocks/>
            </p:cNvSpPr>
            <p:nvPr/>
          </p:nvSpPr>
          <p:spPr bwMode="ltGray">
            <a:xfrm rot="16200000" flipH="1">
              <a:off x="-1954" y="1951"/>
              <a:ext cx="4320" cy="412"/>
            </a:xfrm>
            <a:custGeom>
              <a:avLst/>
              <a:gdLst/>
              <a:ahLst/>
              <a:cxnLst>
                <a:cxn ang="0">
                  <a:pos x="0" y="196"/>
                </a:cxn>
                <a:cxn ang="0">
                  <a:pos x="5762" y="188"/>
                </a:cxn>
                <a:cxn ang="0">
                  <a:pos x="5762" y="4"/>
                </a:cxn>
                <a:cxn ang="0">
                  <a:pos x="0" y="0"/>
                </a:cxn>
                <a:cxn ang="0">
                  <a:pos x="0" y="196"/>
                </a:cxn>
              </a:cxnLst>
              <a:rect l="0" t="0" r="r" b="b"/>
              <a:pathLst>
                <a:path w="5762" h="385">
                  <a:moveTo>
                    <a:pt x="0" y="196"/>
                  </a:moveTo>
                  <a:cubicBezTo>
                    <a:pt x="1667" y="385"/>
                    <a:pt x="2275" y="93"/>
                    <a:pt x="5762" y="188"/>
                  </a:cubicBezTo>
                  <a:lnTo>
                    <a:pt x="5762" y="4"/>
                  </a:lnTo>
                  <a:lnTo>
                    <a:pt x="0" y="0"/>
                  </a:lnTo>
                  <a:lnTo>
                    <a:pt x="0" y="196"/>
                  </a:lnTo>
                  <a:close/>
                </a:path>
              </a:pathLst>
            </a:custGeom>
            <a:gradFill rotWithShape="0">
              <a:gsLst>
                <a:gs pos="0">
                  <a:schemeClr val="bg1"/>
                </a:gs>
                <a:gs pos="100000">
                  <a:srgbClr val="767676"/>
                </a:gs>
              </a:gsLst>
              <a:lin ang="0" scaled="1"/>
            </a:gradFill>
            <a:ln w="9525" cap="flat">
              <a:noFill/>
              <a:prstDash val="solid"/>
              <a:miter lim="800000"/>
              <a:headEnd type="none" w="med" len="med"/>
              <a:tailEnd type="none" w="med" len="med"/>
            </a:ln>
            <a:effectLst/>
          </p:spPr>
          <p:txBody>
            <a:bodyPr wrap="none" anchor="ctr"/>
            <a:lstStyle/>
            <a:p>
              <a:pPr>
                <a:defRPr/>
              </a:pPr>
              <a:endParaRPr lang="en-US"/>
            </a:p>
          </p:txBody>
        </p:sp>
        <p:sp>
          <p:nvSpPr>
            <p:cNvPr id="3096" name="Freeform 24"/>
            <p:cNvSpPr>
              <a:spLocks/>
            </p:cNvSpPr>
            <p:nvPr/>
          </p:nvSpPr>
          <p:spPr bwMode="ltGray">
            <a:xfrm rot="16200000" flipH="1">
              <a:off x="-1584" y="2062"/>
              <a:ext cx="4319" cy="189"/>
            </a:xfrm>
            <a:custGeom>
              <a:avLst/>
              <a:gdLst/>
              <a:ahLst/>
              <a:cxnLst>
                <a:cxn ang="0">
                  <a:pos x="0" y="28"/>
                </a:cxn>
                <a:cxn ang="0">
                  <a:pos x="5761" y="0"/>
                </a:cxn>
                <a:cxn ang="0">
                  <a:pos x="5761" y="189"/>
                </a:cxn>
                <a:cxn ang="0">
                  <a:pos x="1" y="189"/>
                </a:cxn>
                <a:cxn ang="0">
                  <a:pos x="0" y="28"/>
                </a:cxn>
              </a:cxnLst>
              <a:rect l="0" t="0" r="r" b="b"/>
              <a:pathLst>
                <a:path w="5761" h="189">
                  <a:moveTo>
                    <a:pt x="0" y="28"/>
                  </a:moveTo>
                  <a:cubicBezTo>
                    <a:pt x="961" y="0"/>
                    <a:pt x="4971" y="161"/>
                    <a:pt x="5761" y="0"/>
                  </a:cubicBezTo>
                  <a:lnTo>
                    <a:pt x="5761" y="189"/>
                  </a:lnTo>
                  <a:lnTo>
                    <a:pt x="1" y="189"/>
                  </a:lnTo>
                  <a:lnTo>
                    <a:pt x="0" y="28"/>
                  </a:lnTo>
                  <a:close/>
                </a:path>
              </a:pathLst>
            </a:custGeom>
            <a:gradFill rotWithShape="0">
              <a:gsLst>
                <a:gs pos="0">
                  <a:srgbClr val="767676"/>
                </a:gs>
                <a:gs pos="100000">
                  <a:schemeClr val="bg1"/>
                </a:gs>
              </a:gsLst>
              <a:lin ang="0" scaled="1"/>
            </a:gradFill>
            <a:ln w="9525" cap="flat">
              <a:noFill/>
              <a:prstDash val="solid"/>
              <a:miter lim="800000"/>
              <a:headEnd type="none" w="med" len="med"/>
              <a:tailEnd type="none" w="med" len="med"/>
            </a:ln>
            <a:effectLst/>
          </p:spPr>
          <p:txBody>
            <a:bodyPr wrap="none" anchor="ctr"/>
            <a:lstStyle/>
            <a:p>
              <a:pPr>
                <a:defRPr/>
              </a:pPr>
              <a:endParaRPr lang="en-US"/>
            </a:p>
          </p:txBody>
        </p:sp>
      </p:grpSp>
      <p:sp>
        <p:nvSpPr>
          <p:cNvPr id="3075" name="Rectangle 25"/>
          <p:cNvSpPr>
            <a:spLocks noGrp="1" noChangeArrowheads="1"/>
          </p:cNvSpPr>
          <p:nvPr>
            <p:ph type="title"/>
          </p:nvPr>
        </p:nvSpPr>
        <p:spPr bwMode="auto">
          <a:xfrm>
            <a:off x="1173163" y="4572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6" name="Rectangle 26"/>
          <p:cNvSpPr>
            <a:spLocks noGrp="1" noChangeArrowheads="1"/>
          </p:cNvSpPr>
          <p:nvPr>
            <p:ph type="body" idx="1"/>
          </p:nvPr>
        </p:nvSpPr>
        <p:spPr bwMode="auto">
          <a:xfrm>
            <a:off x="1173163"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99" name="Rectangle 27"/>
          <p:cNvSpPr>
            <a:spLocks noGrp="1" noChangeArrowheads="1"/>
          </p:cNvSpPr>
          <p:nvPr>
            <p:ph type="dt" sz="half" idx="2"/>
          </p:nvPr>
        </p:nvSpPr>
        <p:spPr bwMode="auto">
          <a:xfrm>
            <a:off x="1173163" y="6265863"/>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spcBef>
                <a:spcPct val="50000"/>
              </a:spcBef>
              <a:defRPr sz="1400">
                <a:latin typeface="+mn-lt"/>
              </a:defRPr>
            </a:lvl1pPr>
          </a:lstStyle>
          <a:p>
            <a:pPr>
              <a:defRPr/>
            </a:pPr>
            <a:endParaRPr lang="en-US"/>
          </a:p>
        </p:txBody>
      </p:sp>
      <p:sp>
        <p:nvSpPr>
          <p:cNvPr id="3100" name="Rectangle 28"/>
          <p:cNvSpPr>
            <a:spLocks noGrp="1" noChangeArrowheads="1"/>
          </p:cNvSpPr>
          <p:nvPr>
            <p:ph type="ftr" sz="quarter" idx="3"/>
          </p:nvPr>
        </p:nvSpPr>
        <p:spPr bwMode="auto">
          <a:xfrm>
            <a:off x="35814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spcBef>
                <a:spcPct val="50000"/>
              </a:spcBef>
              <a:defRPr sz="1400">
                <a:latin typeface="+mn-lt"/>
              </a:defRPr>
            </a:lvl1pPr>
          </a:lstStyle>
          <a:p>
            <a:pPr>
              <a:defRPr/>
            </a:pPr>
            <a:endParaRPr lang="en-US"/>
          </a:p>
        </p:txBody>
      </p:sp>
      <p:sp>
        <p:nvSpPr>
          <p:cNvPr id="3101" name="Rectangle 29"/>
          <p:cNvSpPr>
            <a:spLocks noGrp="1" noChangeArrowheads="1"/>
          </p:cNvSpPr>
          <p:nvPr>
            <p:ph type="sldNum" sz="quarter" idx="4"/>
          </p:nvPr>
        </p:nvSpPr>
        <p:spPr bwMode="auto">
          <a:xfrm>
            <a:off x="70104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spcBef>
                <a:spcPct val="50000"/>
              </a:spcBef>
              <a:defRPr sz="1400">
                <a:latin typeface="+mn-lt"/>
              </a:defRPr>
            </a:lvl1pPr>
          </a:lstStyle>
          <a:p>
            <a:pPr>
              <a:defRPr/>
            </a:pPr>
            <a:fld id="{4269D5B1-A31D-4356-8E8D-3F5CB13899F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6"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defRPr>
      </a:lvl2pPr>
      <a:lvl3pPr algn="l" rtl="0" eaLnBrk="0" fontAlgn="base" hangingPunct="0">
        <a:spcBef>
          <a:spcPct val="0"/>
        </a:spcBef>
        <a:spcAft>
          <a:spcPct val="0"/>
        </a:spcAft>
        <a:defRPr sz="4400">
          <a:solidFill>
            <a:schemeClr val="tx2"/>
          </a:solidFill>
          <a:latin typeface="Times New Roman" pitchFamily="18" charset="0"/>
        </a:defRPr>
      </a:lvl3pPr>
      <a:lvl4pPr algn="l" rtl="0" eaLnBrk="0" fontAlgn="base" hangingPunct="0">
        <a:spcBef>
          <a:spcPct val="0"/>
        </a:spcBef>
        <a:spcAft>
          <a:spcPct val="0"/>
        </a:spcAft>
        <a:defRPr sz="4400">
          <a:solidFill>
            <a:schemeClr val="tx2"/>
          </a:solidFill>
          <a:latin typeface="Times New Roman" pitchFamily="18" charset="0"/>
        </a:defRPr>
      </a:lvl4pPr>
      <a:lvl5pPr algn="l" rtl="0" eaLnBrk="0" fontAlgn="base" hangingPunct="0">
        <a:spcBef>
          <a:spcPct val="0"/>
        </a:spcBef>
        <a:spcAft>
          <a:spcPct val="0"/>
        </a:spcAft>
        <a:defRPr sz="4400">
          <a:solidFill>
            <a:schemeClr val="tx2"/>
          </a:solidFill>
          <a:latin typeface="Times New Roman" pitchFamily="18" charset="0"/>
        </a:defRPr>
      </a:lvl5pPr>
      <a:lvl6pPr marL="457200" algn="l" rtl="0" fontAlgn="base">
        <a:spcBef>
          <a:spcPct val="0"/>
        </a:spcBef>
        <a:spcAft>
          <a:spcPct val="0"/>
        </a:spcAft>
        <a:defRPr sz="4400">
          <a:solidFill>
            <a:schemeClr val="tx2"/>
          </a:solidFill>
          <a:latin typeface="Times New Roman" pitchFamily="18" charset="0"/>
        </a:defRPr>
      </a:lvl6pPr>
      <a:lvl7pPr marL="914400" algn="l" rtl="0" fontAlgn="base">
        <a:spcBef>
          <a:spcPct val="0"/>
        </a:spcBef>
        <a:spcAft>
          <a:spcPct val="0"/>
        </a:spcAft>
        <a:defRPr sz="4400">
          <a:solidFill>
            <a:schemeClr val="tx2"/>
          </a:solidFill>
          <a:latin typeface="Times New Roman" pitchFamily="18" charset="0"/>
        </a:defRPr>
      </a:lvl7pPr>
      <a:lvl8pPr marL="1371600" algn="l" rtl="0" fontAlgn="base">
        <a:spcBef>
          <a:spcPct val="0"/>
        </a:spcBef>
        <a:spcAft>
          <a:spcPct val="0"/>
        </a:spcAft>
        <a:defRPr sz="4400">
          <a:solidFill>
            <a:schemeClr val="tx2"/>
          </a:solidFill>
          <a:latin typeface="Times New Roman" pitchFamily="18" charset="0"/>
        </a:defRPr>
      </a:lvl8pPr>
      <a:lvl9pPr marL="1828800" algn="l"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lr>
          <a:schemeClr val="accent1"/>
        </a:buClr>
        <a:buSzPct val="8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animationfactory.com/free/science/earth_variant_page_earth_no_clouds.html" TargetMode="Externa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981200" y="0"/>
            <a:ext cx="6172200" cy="1143000"/>
          </a:xfrm>
        </p:spPr>
        <p:txBody>
          <a:bodyPr/>
          <a:lstStyle/>
          <a:p>
            <a:pPr eaLnBrk="1" hangingPunct="1"/>
            <a:r>
              <a:rPr lang="en-US" sz="4000" b="1" dirty="0" smtClean="0">
                <a:latin typeface="Comic Sans MS" pitchFamily="66" charset="0"/>
                <a:cs typeface="Times New Roman" pitchFamily="18" charset="0"/>
              </a:rPr>
              <a:t>Animal Tissues-1</a:t>
            </a:r>
            <a:r>
              <a:rPr lang="en-US" sz="4000" b="1" smtClean="0">
                <a:latin typeface="Comic Sans MS" pitchFamily="66" charset="0"/>
                <a:cs typeface="Times New Roman" pitchFamily="18" charset="0"/>
              </a:rPr>
              <a:t/>
            </a:r>
            <a:br>
              <a:rPr lang="en-US" sz="4000" b="1" smtClean="0">
                <a:latin typeface="Comic Sans MS" pitchFamily="66" charset="0"/>
                <a:cs typeface="Times New Roman" pitchFamily="18" charset="0"/>
              </a:rPr>
            </a:br>
            <a:r>
              <a:rPr lang="en-US" sz="3000" b="1" smtClean="0">
                <a:latin typeface="Comic Sans MS" pitchFamily="66" charset="0"/>
                <a:cs typeface="Times New Roman" pitchFamily="18" charset="0"/>
              </a:rPr>
              <a:t> </a:t>
            </a:r>
            <a:r>
              <a:rPr lang="en-US" sz="3000" b="1" dirty="0" smtClean="0">
                <a:latin typeface="Comic Sans MS" pitchFamily="66" charset="0"/>
                <a:cs typeface="Times New Roman" pitchFamily="18" charset="0"/>
              </a:rPr>
              <a:t>Epithelial Tissue</a:t>
            </a:r>
          </a:p>
        </p:txBody>
      </p:sp>
      <p:sp>
        <p:nvSpPr>
          <p:cNvPr id="3075" name="Rectangle 3"/>
          <p:cNvSpPr>
            <a:spLocks noGrp="1" noChangeArrowheads="1"/>
          </p:cNvSpPr>
          <p:nvPr>
            <p:ph type="body" idx="1"/>
          </p:nvPr>
        </p:nvSpPr>
        <p:spPr>
          <a:xfrm>
            <a:off x="1828800" y="4724400"/>
            <a:ext cx="5105400" cy="2133600"/>
          </a:xfrm>
        </p:spPr>
        <p:txBody>
          <a:bodyPr/>
          <a:lstStyle/>
          <a:p>
            <a:pPr>
              <a:buFont typeface="Wingdings" pitchFamily="2" charset="2"/>
              <a:buNone/>
              <a:defRPr/>
            </a:pPr>
            <a:r>
              <a:rPr lang="en-US" sz="2200" b="1" smtClean="0">
                <a:solidFill>
                  <a:schemeClr val="tx2">
                    <a:lumMod val="75000"/>
                  </a:schemeClr>
                </a:solidFill>
                <a:latin typeface="Comic Sans MS" pitchFamily="66" charset="0"/>
              </a:rPr>
              <a:t>A </a:t>
            </a:r>
            <a:r>
              <a:rPr lang="en-US" sz="2200" b="1" dirty="0" smtClean="0">
                <a:solidFill>
                  <a:schemeClr val="tx2">
                    <a:lumMod val="75000"/>
                  </a:schemeClr>
                </a:solidFill>
                <a:latin typeface="Comic Sans MS" pitchFamily="66" charset="0"/>
              </a:rPr>
              <a:t>Presentation for Class IX by</a:t>
            </a:r>
          </a:p>
          <a:p>
            <a:pPr>
              <a:buFont typeface="Wingdings" pitchFamily="2" charset="2"/>
              <a:buNone/>
              <a:defRPr/>
            </a:pPr>
            <a:r>
              <a:rPr lang="en-US" sz="2200" b="1" dirty="0" smtClean="0">
                <a:solidFill>
                  <a:schemeClr val="tx2">
                    <a:lumMod val="75000"/>
                  </a:schemeClr>
                </a:solidFill>
                <a:latin typeface="Comic Sans MS" pitchFamily="66" charset="0"/>
              </a:rPr>
              <a:t>Vandana Aggarwal</a:t>
            </a:r>
          </a:p>
          <a:p>
            <a:pPr>
              <a:buFont typeface="Wingdings" pitchFamily="2" charset="2"/>
              <a:buNone/>
              <a:defRPr/>
            </a:pPr>
            <a:r>
              <a:rPr lang="en-US" sz="2200" b="1" dirty="0" smtClean="0">
                <a:solidFill>
                  <a:schemeClr val="tx2">
                    <a:lumMod val="75000"/>
                  </a:schemeClr>
                </a:solidFill>
                <a:latin typeface="Comic Sans MS" pitchFamily="66" charset="0"/>
              </a:rPr>
              <a:t>Lecturer in Botany,</a:t>
            </a:r>
          </a:p>
          <a:p>
            <a:pPr>
              <a:buFont typeface="Wingdings" pitchFamily="2" charset="2"/>
              <a:buNone/>
              <a:defRPr/>
            </a:pPr>
            <a:r>
              <a:rPr lang="en-US" sz="2200" b="1" dirty="0" smtClean="0">
                <a:solidFill>
                  <a:schemeClr val="tx2">
                    <a:lumMod val="75000"/>
                  </a:schemeClr>
                </a:solidFill>
                <a:latin typeface="Comic Sans MS" pitchFamily="66" charset="0"/>
              </a:rPr>
              <a:t>Govt. College of Education , </a:t>
            </a:r>
          </a:p>
          <a:p>
            <a:pPr>
              <a:buFont typeface="Wingdings" pitchFamily="2" charset="2"/>
              <a:buNone/>
              <a:defRPr/>
            </a:pPr>
            <a:r>
              <a:rPr lang="en-US" sz="2200" b="1" dirty="0" smtClean="0">
                <a:solidFill>
                  <a:schemeClr val="tx2">
                    <a:lumMod val="75000"/>
                  </a:schemeClr>
                </a:solidFill>
                <a:latin typeface="Comic Sans MS" pitchFamily="66" charset="0"/>
              </a:rPr>
              <a:t>Chandigarh.</a:t>
            </a:r>
          </a:p>
        </p:txBody>
      </p:sp>
      <p:sp>
        <p:nvSpPr>
          <p:cNvPr id="5124" name="Rectangle 4"/>
          <p:cNvSpPr>
            <a:spLocks noChangeArrowheads="1"/>
          </p:cNvSpPr>
          <p:nvPr/>
        </p:nvSpPr>
        <p:spPr bwMode="auto">
          <a:xfrm>
            <a:off x="0" y="2871788"/>
            <a:ext cx="9144000" cy="0"/>
          </a:xfrm>
          <a:prstGeom prst="rect">
            <a:avLst/>
          </a:prstGeom>
          <a:noFill/>
          <a:ln w="9525">
            <a:noFill/>
            <a:miter lim="800000"/>
            <a:headEnd/>
            <a:tailEnd/>
          </a:ln>
        </p:spPr>
        <p:txBody>
          <a:bodyPr>
            <a:spAutoFit/>
          </a:bodyPr>
          <a:lstStyle/>
          <a:p>
            <a:endParaRPr lang="en-US"/>
          </a:p>
        </p:txBody>
      </p:sp>
      <p:grpSp>
        <p:nvGrpSpPr>
          <p:cNvPr id="5125" name="Group 10"/>
          <p:cNvGrpSpPr>
            <a:grpSpLocks/>
          </p:cNvGrpSpPr>
          <p:nvPr/>
        </p:nvGrpSpPr>
        <p:grpSpPr bwMode="auto">
          <a:xfrm>
            <a:off x="0" y="2819400"/>
            <a:ext cx="9144000" cy="1114425"/>
            <a:chOff x="0" y="0"/>
            <a:chExt cx="5760" cy="702"/>
          </a:xfrm>
        </p:grpSpPr>
        <p:sp>
          <p:nvSpPr>
            <p:cNvPr id="5128" name="Rectangle 5"/>
            <p:cNvSpPr>
              <a:spLocks noChangeArrowheads="1"/>
            </p:cNvSpPr>
            <p:nvPr/>
          </p:nvSpPr>
          <p:spPr bwMode="auto">
            <a:xfrm>
              <a:off x="0" y="0"/>
              <a:ext cx="4594" cy="0"/>
            </a:xfrm>
            <a:prstGeom prst="rect">
              <a:avLst/>
            </a:prstGeom>
            <a:noFill/>
            <a:ln w="9525">
              <a:noFill/>
              <a:miter lim="800000"/>
              <a:headEnd/>
              <a:tailEnd/>
            </a:ln>
          </p:spPr>
          <p:txBody>
            <a:bodyPr>
              <a:spAutoFit/>
            </a:bodyPr>
            <a:lstStyle/>
            <a:p>
              <a:endParaRPr lang="en-US"/>
            </a:p>
          </p:txBody>
        </p:sp>
        <p:grpSp>
          <p:nvGrpSpPr>
            <p:cNvPr id="5129" name="Group 9"/>
            <p:cNvGrpSpPr>
              <a:grpSpLocks/>
            </p:cNvGrpSpPr>
            <p:nvPr/>
          </p:nvGrpSpPr>
          <p:grpSpPr bwMode="auto">
            <a:xfrm>
              <a:off x="0" y="0"/>
              <a:ext cx="5760" cy="702"/>
              <a:chOff x="0" y="0"/>
              <a:chExt cx="5760" cy="702"/>
            </a:xfrm>
          </p:grpSpPr>
          <p:sp>
            <p:nvSpPr>
              <p:cNvPr id="5130" name="Rectangle 6"/>
              <p:cNvSpPr>
                <a:spLocks noChangeArrowheads="1"/>
              </p:cNvSpPr>
              <p:nvPr/>
            </p:nvSpPr>
            <p:spPr bwMode="auto">
              <a:xfrm>
                <a:off x="0" y="0"/>
                <a:ext cx="3636" cy="0"/>
              </a:xfrm>
              <a:prstGeom prst="rect">
                <a:avLst/>
              </a:prstGeom>
              <a:noFill/>
              <a:ln w="9525">
                <a:noFill/>
                <a:miter lim="800000"/>
                <a:headEnd/>
                <a:tailEnd/>
              </a:ln>
            </p:spPr>
            <p:txBody>
              <a:bodyPr>
                <a:spAutoFit/>
              </a:bodyPr>
              <a:lstStyle/>
              <a:p>
                <a:endParaRPr lang="en-US"/>
              </a:p>
            </p:txBody>
          </p:sp>
          <p:sp>
            <p:nvSpPr>
              <p:cNvPr id="5131" name="Rectangle 7"/>
              <p:cNvSpPr>
                <a:spLocks noChangeArrowheads="1"/>
              </p:cNvSpPr>
              <p:nvPr/>
            </p:nvSpPr>
            <p:spPr bwMode="auto">
              <a:xfrm>
                <a:off x="0" y="0"/>
                <a:ext cx="5760" cy="702"/>
              </a:xfrm>
              <a:prstGeom prst="rect">
                <a:avLst/>
              </a:prstGeom>
              <a:noFill/>
              <a:ln w="9525">
                <a:noFill/>
                <a:miter lim="800000"/>
                <a:headEnd/>
                <a:tailEnd/>
              </a:ln>
            </p:spPr>
            <p:txBody>
              <a:bodyPr/>
              <a:lstStyle/>
              <a:p>
                <a:pPr algn="ctr"/>
                <a:r>
                  <a:rPr lang="en-US" sz="600">
                    <a:solidFill>
                      <a:srgbClr val="000000"/>
                    </a:solidFill>
                    <a:latin typeface="Arial" charset="0"/>
                    <a:cs typeface="Arial" charset="0"/>
                    <a:hlinkClick r:id="rId2"/>
                  </a:rPr>
                  <a:t>  </a:t>
                </a:r>
                <a:r>
                  <a:rPr lang="en-US" sz="6100">
                    <a:solidFill>
                      <a:srgbClr val="000000"/>
                    </a:solidFill>
                    <a:latin typeface="Arial" charset="0"/>
                    <a:cs typeface="Arial" charset="0"/>
                  </a:rPr>
                  <a:t> </a:t>
                </a:r>
                <a:r>
                  <a:rPr lang="en-US" sz="600">
                    <a:solidFill>
                      <a:srgbClr val="000000"/>
                    </a:solidFill>
                    <a:latin typeface="Arial" charset="0"/>
                    <a:cs typeface="Arial" charset="0"/>
                  </a:rPr>
                  <a:t>                                                   </a:t>
                </a:r>
                <a:endParaRPr lang="en-US" sz="1400"/>
              </a:p>
              <a:p>
                <a:pPr algn="ctr" eaLnBrk="0" hangingPunct="0"/>
                <a:endParaRPr lang="en-US" sz="600">
                  <a:solidFill>
                    <a:srgbClr val="000000"/>
                  </a:solidFill>
                  <a:latin typeface="Arial" charset="0"/>
                  <a:cs typeface="Arial" charset="0"/>
                </a:endParaRPr>
              </a:p>
            </p:txBody>
          </p:sp>
        </p:grpSp>
      </p:grpSp>
      <p:sp>
        <p:nvSpPr>
          <p:cNvPr id="5126" name="Rectangle 12"/>
          <p:cNvSpPr>
            <a:spLocks noChangeArrowheads="1"/>
          </p:cNvSpPr>
          <p:nvPr/>
        </p:nvSpPr>
        <p:spPr bwMode="auto">
          <a:xfrm>
            <a:off x="0" y="2643188"/>
            <a:ext cx="9144000" cy="0"/>
          </a:xfrm>
          <a:prstGeom prst="rect">
            <a:avLst/>
          </a:prstGeom>
          <a:noFill/>
          <a:ln w="9525">
            <a:noFill/>
            <a:miter lim="800000"/>
            <a:headEnd/>
            <a:tailEnd/>
          </a:ln>
        </p:spPr>
        <p:txBody>
          <a:bodyPr>
            <a:spAutoFit/>
          </a:bodyPr>
          <a:lstStyle/>
          <a:p>
            <a:endParaRPr lang="en-US"/>
          </a:p>
        </p:txBody>
      </p:sp>
      <p:pic>
        <p:nvPicPr>
          <p:cNvPr id="12" name="Picture 11" descr="ccells1.jpg"/>
          <p:cNvPicPr>
            <a:picLocks noChangeAspect="1"/>
          </p:cNvPicPr>
          <p:nvPr/>
        </p:nvPicPr>
        <p:blipFill>
          <a:blip r:embed="rId3"/>
          <a:stretch>
            <a:fillRect/>
          </a:stretch>
        </p:blipFill>
        <p:spPr>
          <a:xfrm>
            <a:off x="3352800" y="1295400"/>
            <a:ext cx="2209800" cy="2209800"/>
          </a:xfrm>
          <a:prstGeom prst="rect">
            <a:avLst/>
          </a:prstGeom>
        </p:spPr>
      </p:pic>
      <p:pic>
        <p:nvPicPr>
          <p:cNvPr id="13" name="Picture 12" descr="thumbmicroscope.gif"/>
          <p:cNvPicPr>
            <a:picLocks noChangeAspect="1"/>
          </p:cNvPicPr>
          <p:nvPr/>
        </p:nvPicPr>
        <p:blipFill>
          <a:blip r:embed="rId4"/>
          <a:stretch>
            <a:fillRect/>
          </a:stretch>
        </p:blipFill>
        <p:spPr>
          <a:xfrm>
            <a:off x="5943600" y="1066800"/>
            <a:ext cx="752475" cy="1190625"/>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4"/>
          <p:cNvSpPr>
            <a:spLocks noGrp="1"/>
          </p:cNvSpPr>
          <p:nvPr>
            <p:ph type="ftr" sz="quarter" idx="11"/>
          </p:nvPr>
        </p:nvSpPr>
        <p:spPr>
          <a:xfrm>
            <a:off x="2590800" y="5715000"/>
            <a:ext cx="1905000" cy="457200"/>
          </a:xfrm>
        </p:spPr>
        <p:txBody>
          <a:bodyPr/>
          <a:lstStyle/>
          <a:p>
            <a:pPr algn="l">
              <a:defRPr/>
            </a:pPr>
            <a:r>
              <a:rPr lang="en-US" altLang="en-US" dirty="0"/>
              <a:t>Human Anatomy, Larry M. </a:t>
            </a:r>
            <a:r>
              <a:rPr lang="en-US" altLang="en-US" dirty="0" err="1"/>
              <a:t>Frolich</a:t>
            </a:r>
            <a:r>
              <a:rPr lang="en-US" altLang="en-US" dirty="0"/>
              <a:t>, Ph.D.</a:t>
            </a:r>
          </a:p>
        </p:txBody>
      </p:sp>
      <p:sp>
        <p:nvSpPr>
          <p:cNvPr id="7171" name="Rectangle 3"/>
          <p:cNvSpPr>
            <a:spLocks noGrp="1" noChangeArrowheads="1"/>
          </p:cNvSpPr>
          <p:nvPr>
            <p:ph type="body" sz="half" idx="1"/>
          </p:nvPr>
        </p:nvSpPr>
        <p:spPr>
          <a:xfrm>
            <a:off x="762000" y="914400"/>
            <a:ext cx="3810000" cy="4114800"/>
          </a:xfrm>
        </p:spPr>
        <p:txBody>
          <a:bodyPr/>
          <a:lstStyle/>
          <a:p>
            <a:pPr eaLnBrk="1" hangingPunct="1">
              <a:defRPr/>
            </a:pPr>
            <a:r>
              <a:rPr lang="en-US" altLang="en-US" sz="3200" b="1" dirty="0" smtClean="0">
                <a:solidFill>
                  <a:schemeClr val="tx2">
                    <a:lumMod val="75000"/>
                  </a:schemeClr>
                </a:solidFill>
                <a:latin typeface="Comic Sans MS" pitchFamily="66" charset="0"/>
              </a:rPr>
              <a:t>Simple:</a:t>
            </a:r>
            <a:r>
              <a:rPr lang="en-US" altLang="en-US" sz="3200" dirty="0" smtClean="0">
                <a:solidFill>
                  <a:schemeClr val="tx2">
                    <a:lumMod val="75000"/>
                  </a:schemeClr>
                </a:solidFill>
                <a:latin typeface="Comic Sans MS" pitchFamily="66" charset="0"/>
              </a:rPr>
              <a:t>  just one layer or cell shape</a:t>
            </a:r>
          </a:p>
        </p:txBody>
      </p:sp>
      <p:sp>
        <p:nvSpPr>
          <p:cNvPr id="7172" name="Rectangle 4"/>
          <p:cNvSpPr>
            <a:spLocks noGrp="1" noChangeArrowheads="1"/>
          </p:cNvSpPr>
          <p:nvPr>
            <p:ph type="body" sz="half" idx="2"/>
          </p:nvPr>
        </p:nvSpPr>
        <p:spPr>
          <a:xfrm>
            <a:off x="4724400" y="914400"/>
            <a:ext cx="3810000" cy="1752600"/>
          </a:xfrm>
        </p:spPr>
        <p:txBody>
          <a:bodyPr/>
          <a:lstStyle/>
          <a:p>
            <a:pPr eaLnBrk="1" hangingPunct="1">
              <a:defRPr/>
            </a:pPr>
            <a:r>
              <a:rPr lang="en-US" altLang="en-US" sz="3200" b="1" dirty="0" smtClean="0">
                <a:solidFill>
                  <a:schemeClr val="tx2">
                    <a:lumMod val="75000"/>
                  </a:schemeClr>
                </a:solidFill>
                <a:latin typeface="Comic Sans MS" pitchFamily="66" charset="0"/>
              </a:rPr>
              <a:t>Stratified:</a:t>
            </a:r>
            <a:r>
              <a:rPr lang="en-US" altLang="en-US" sz="3200" dirty="0" smtClean="0">
                <a:solidFill>
                  <a:schemeClr val="tx2">
                    <a:lumMod val="75000"/>
                  </a:schemeClr>
                </a:solidFill>
                <a:latin typeface="Comic Sans MS" pitchFamily="66" charset="0"/>
              </a:rPr>
              <a:t>  multiple layers and cell shapes</a:t>
            </a:r>
          </a:p>
        </p:txBody>
      </p:sp>
      <p:sp>
        <p:nvSpPr>
          <p:cNvPr id="7173" name="Rectangle 5"/>
          <p:cNvSpPr>
            <a:spLocks noGrp="1" noChangeArrowheads="1"/>
          </p:cNvSpPr>
          <p:nvPr>
            <p:ph type="title"/>
          </p:nvPr>
        </p:nvSpPr>
        <p:spPr>
          <a:xfrm>
            <a:off x="1219200" y="-152400"/>
            <a:ext cx="7772400" cy="1143000"/>
          </a:xfrm>
        </p:spPr>
        <p:txBody>
          <a:bodyPr/>
          <a:lstStyle/>
          <a:p>
            <a:pPr eaLnBrk="1" hangingPunct="1">
              <a:defRPr/>
            </a:pPr>
            <a:r>
              <a:rPr lang="en-US" altLang="en-US" dirty="0" smtClean="0">
                <a:solidFill>
                  <a:schemeClr val="tx2">
                    <a:lumMod val="75000"/>
                  </a:schemeClr>
                </a:solidFill>
                <a:latin typeface="Comic Sans MS" pitchFamily="66" charset="0"/>
              </a:rPr>
              <a:t>Classes of Epithelia	</a:t>
            </a:r>
          </a:p>
        </p:txBody>
      </p:sp>
      <p:pic>
        <p:nvPicPr>
          <p:cNvPr id="11270" name="Picture 6"/>
          <p:cNvPicPr>
            <a:picLocks noChangeAspect="1" noChangeArrowheads="1"/>
          </p:cNvPicPr>
          <p:nvPr/>
        </p:nvPicPr>
        <p:blipFill>
          <a:blip r:embed="rId3"/>
          <a:srcRect/>
          <a:stretch>
            <a:fillRect/>
          </a:stretch>
        </p:blipFill>
        <p:spPr bwMode="auto">
          <a:xfrm>
            <a:off x="1371600" y="2590800"/>
            <a:ext cx="5524500" cy="4038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7772400" cy="1143000"/>
          </a:xfrm>
        </p:spPr>
        <p:txBody>
          <a:bodyPr/>
          <a:lstStyle/>
          <a:p>
            <a:r>
              <a:rPr lang="en-US" sz="2800" b="1" dirty="0" smtClean="0">
                <a:latin typeface="Comic Sans MS" pitchFamily="66" charset="0"/>
              </a:rPr>
              <a:t>Types of Epithelial Tissue</a:t>
            </a:r>
            <a:endParaRPr lang="en-US" sz="2800" dirty="0"/>
          </a:p>
        </p:txBody>
      </p:sp>
      <p:sp>
        <p:nvSpPr>
          <p:cNvPr id="3" name="Content Placeholder 2"/>
          <p:cNvSpPr>
            <a:spLocks noGrp="1"/>
          </p:cNvSpPr>
          <p:nvPr>
            <p:ph idx="1"/>
          </p:nvPr>
        </p:nvSpPr>
        <p:spPr>
          <a:xfrm>
            <a:off x="990600" y="1447800"/>
            <a:ext cx="7772400" cy="4800600"/>
          </a:xfrm>
        </p:spPr>
        <p:txBody>
          <a:bodyPr/>
          <a:lstStyle/>
          <a:p>
            <a:pPr eaLnBrk="1" hangingPunct="1"/>
            <a:r>
              <a:rPr lang="en-US" sz="2400" b="1" dirty="0" smtClean="0">
                <a:solidFill>
                  <a:schemeClr val="accent6">
                    <a:lumMod val="50000"/>
                  </a:schemeClr>
                </a:solidFill>
                <a:latin typeface="Comic Sans MS" pitchFamily="66" charset="0"/>
              </a:rPr>
              <a:t>On the basis of shape of the cells that form this tissue, Epithelial Tissue is grouped as:</a:t>
            </a:r>
          </a:p>
          <a:p>
            <a:pPr eaLnBrk="1" hangingPunct="1"/>
            <a:endParaRPr lang="en-US" sz="2400" b="1" dirty="0" smtClean="0">
              <a:solidFill>
                <a:schemeClr val="accent6">
                  <a:lumMod val="50000"/>
                </a:schemeClr>
              </a:solidFill>
              <a:latin typeface="Comic Sans MS" pitchFamily="66" charset="0"/>
            </a:endParaRPr>
          </a:p>
          <a:p>
            <a:pPr lvl="1" eaLnBrk="1" hangingPunct="1"/>
            <a:r>
              <a:rPr lang="en-US" sz="2400" b="1" dirty="0" err="1" smtClean="0">
                <a:solidFill>
                  <a:schemeClr val="accent6">
                    <a:lumMod val="50000"/>
                  </a:schemeClr>
                </a:solidFill>
                <a:latin typeface="Comic Sans MS" pitchFamily="66" charset="0"/>
              </a:rPr>
              <a:t>Squamous</a:t>
            </a:r>
            <a:endParaRPr lang="en-US" sz="2400" b="1" dirty="0" smtClean="0">
              <a:solidFill>
                <a:schemeClr val="accent6">
                  <a:lumMod val="50000"/>
                </a:schemeClr>
              </a:solidFill>
              <a:latin typeface="Comic Sans MS" pitchFamily="66" charset="0"/>
            </a:endParaRPr>
          </a:p>
          <a:p>
            <a:pPr lvl="1" eaLnBrk="1" hangingPunct="1"/>
            <a:r>
              <a:rPr lang="en-US" sz="2400" b="1" dirty="0" err="1" smtClean="0">
                <a:solidFill>
                  <a:schemeClr val="accent6">
                    <a:lumMod val="50000"/>
                  </a:schemeClr>
                </a:solidFill>
                <a:latin typeface="Comic Sans MS" pitchFamily="66" charset="0"/>
              </a:rPr>
              <a:t>Cuboidal</a:t>
            </a:r>
            <a:endParaRPr lang="en-US" sz="2400" b="1" dirty="0" smtClean="0">
              <a:solidFill>
                <a:schemeClr val="accent6">
                  <a:lumMod val="50000"/>
                </a:schemeClr>
              </a:solidFill>
              <a:latin typeface="Comic Sans MS" pitchFamily="66" charset="0"/>
            </a:endParaRPr>
          </a:p>
          <a:p>
            <a:pPr lvl="1" eaLnBrk="1" hangingPunct="1"/>
            <a:r>
              <a:rPr lang="en-US" sz="2400" b="1" dirty="0" smtClean="0">
                <a:solidFill>
                  <a:schemeClr val="accent6">
                    <a:lumMod val="50000"/>
                  </a:schemeClr>
                </a:solidFill>
                <a:latin typeface="Comic Sans MS" pitchFamily="66" charset="0"/>
              </a:rPr>
              <a:t>Columnar</a:t>
            </a:r>
          </a:p>
          <a:p>
            <a:pPr lvl="1" eaLnBrk="1" hangingPunct="1">
              <a:buNone/>
            </a:pPr>
            <a:endParaRPr lang="en-US" sz="2400" b="1" dirty="0" smtClean="0">
              <a:solidFill>
                <a:schemeClr val="accent6">
                  <a:lumMod val="50000"/>
                </a:schemeClr>
              </a:solidFill>
              <a:latin typeface="Comic Sans MS" pitchFamily="66" charset="0"/>
            </a:endParaRPr>
          </a:p>
          <a:p>
            <a:pPr lvl="1" eaLnBrk="1" hangingPunct="1"/>
            <a:r>
              <a:rPr lang="en-US" sz="2400" b="1" dirty="0" smtClean="0">
                <a:solidFill>
                  <a:schemeClr val="accent6">
                    <a:lumMod val="50000"/>
                  </a:schemeClr>
                </a:solidFill>
                <a:latin typeface="Comic Sans MS" pitchFamily="66" charset="0"/>
              </a:rPr>
              <a:t>These tissues can be Simple or Stratified.</a:t>
            </a:r>
          </a:p>
          <a:p>
            <a:pPr lvl="1" eaLnBrk="1" hangingPunct="1">
              <a:buNone/>
            </a:pPr>
            <a:r>
              <a:rPr lang="en-US" sz="2400" b="1" dirty="0" smtClean="0">
                <a:solidFill>
                  <a:schemeClr val="accent6">
                    <a:lumMod val="50000"/>
                  </a:schemeClr>
                </a:solidFill>
                <a:latin typeface="Comic Sans MS" pitchFamily="66" charset="0"/>
              </a:rPr>
              <a:t>They are also found as Ciliated, </a:t>
            </a:r>
            <a:r>
              <a:rPr lang="en-US" sz="2400" b="1" dirty="0" err="1" smtClean="0">
                <a:solidFill>
                  <a:schemeClr val="accent6">
                    <a:lumMod val="50000"/>
                  </a:schemeClr>
                </a:solidFill>
                <a:latin typeface="Comic Sans MS" pitchFamily="66" charset="0"/>
              </a:rPr>
              <a:t>Pseudostratified,glandular</a:t>
            </a:r>
            <a:r>
              <a:rPr lang="en-US" sz="2400" b="1" dirty="0" smtClean="0">
                <a:solidFill>
                  <a:schemeClr val="accent6">
                    <a:lumMod val="50000"/>
                  </a:schemeClr>
                </a:solidFill>
                <a:latin typeface="Comic Sans MS" pitchFamily="66" charset="0"/>
              </a:rPr>
              <a:t> and Transitional.</a:t>
            </a:r>
          </a:p>
          <a:p>
            <a:endParaRPr lang="en-US" dirty="0">
              <a:solidFill>
                <a:schemeClr val="accent6">
                  <a:lumMod val="50000"/>
                </a:schemeClr>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srcRect/>
          <a:stretch>
            <a:fillRect/>
          </a:stretch>
        </p:blipFill>
        <p:spPr bwMode="auto">
          <a:xfrm>
            <a:off x="1143000" y="1447800"/>
            <a:ext cx="7162800" cy="4343400"/>
          </a:xfrm>
          <a:prstGeom prst="rect">
            <a:avLst/>
          </a:prstGeom>
          <a:noFill/>
          <a:ln w="9525">
            <a:noFill/>
            <a:miter lim="800000"/>
            <a:headEnd/>
            <a:tailEnd/>
          </a:ln>
        </p:spPr>
      </p:pic>
      <p:sp>
        <p:nvSpPr>
          <p:cNvPr id="3" name="TextBox 2"/>
          <p:cNvSpPr txBox="1"/>
          <p:nvPr/>
        </p:nvSpPr>
        <p:spPr>
          <a:xfrm>
            <a:off x="914400" y="457200"/>
            <a:ext cx="8385629" cy="461665"/>
          </a:xfrm>
          <a:prstGeom prst="rect">
            <a:avLst/>
          </a:prstGeom>
          <a:noFill/>
        </p:spPr>
        <p:txBody>
          <a:bodyPr wrap="none" rtlCol="0">
            <a:spAutoFit/>
          </a:bodyPr>
          <a:lstStyle/>
          <a:p>
            <a:r>
              <a:rPr lang="en-US" dirty="0" smtClean="0">
                <a:latin typeface="Comic Sans MS" pitchFamily="66" charset="0"/>
              </a:rPr>
              <a:t>The following images are of different types of epithelia .</a:t>
            </a:r>
            <a:endParaRPr lang="en-US" dirty="0">
              <a:latin typeface="Comic Sans MS" pitchFamily="66"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152400"/>
            <a:ext cx="6462025" cy="461665"/>
          </a:xfrm>
          <a:prstGeom prst="rect">
            <a:avLst/>
          </a:prstGeom>
          <a:noFill/>
        </p:spPr>
        <p:txBody>
          <a:bodyPr wrap="none" rtlCol="0">
            <a:spAutoFit/>
          </a:bodyPr>
          <a:lstStyle/>
          <a:p>
            <a:r>
              <a:rPr lang="en-US" b="1" dirty="0" smtClean="0">
                <a:latin typeface="Comic Sans MS" pitchFamily="66" charset="0"/>
              </a:rPr>
              <a:t>Let us first study about Simple Epithelia.</a:t>
            </a:r>
            <a:endParaRPr lang="en-US" b="1" dirty="0">
              <a:latin typeface="Comic Sans MS" pitchFamily="66" charset="0"/>
            </a:endParaRPr>
          </a:p>
        </p:txBody>
      </p:sp>
      <p:sp>
        <p:nvSpPr>
          <p:cNvPr id="3" name="TextBox 2"/>
          <p:cNvSpPr txBox="1"/>
          <p:nvPr/>
        </p:nvSpPr>
        <p:spPr>
          <a:xfrm>
            <a:off x="1066800" y="762000"/>
            <a:ext cx="7543800" cy="5632311"/>
          </a:xfrm>
          <a:prstGeom prst="rect">
            <a:avLst/>
          </a:prstGeom>
          <a:noFill/>
        </p:spPr>
        <p:txBody>
          <a:bodyPr wrap="square" rtlCol="0">
            <a:spAutoFit/>
          </a:bodyPr>
          <a:lstStyle/>
          <a:p>
            <a:r>
              <a:rPr lang="en-US" dirty="0" smtClean="0">
                <a:latin typeface="Comic Sans MS" pitchFamily="66" charset="0"/>
              </a:rPr>
              <a:t>As you can see in the diagram, the simple epithelia consists of a single layer of cells resting on a basement membrane which separates epithelial and connective tissues.</a:t>
            </a:r>
          </a:p>
          <a:p>
            <a:endParaRPr lang="en-US" dirty="0" smtClean="0">
              <a:latin typeface="Comic Sans MS" pitchFamily="66" charset="0"/>
            </a:endParaRPr>
          </a:p>
          <a:p>
            <a:r>
              <a:rPr lang="en-US" dirty="0" smtClean="0">
                <a:latin typeface="Comic Sans MS" pitchFamily="66" charset="0"/>
              </a:rPr>
              <a:t>                                                        </a:t>
            </a:r>
          </a:p>
          <a:p>
            <a:endParaRPr lang="en-US" dirty="0" smtClean="0">
              <a:latin typeface="Comic Sans MS" pitchFamily="66" charset="0"/>
            </a:endParaRPr>
          </a:p>
          <a:p>
            <a:endParaRPr lang="en-US" dirty="0" smtClean="0">
              <a:latin typeface="Comic Sans MS" pitchFamily="66" charset="0"/>
            </a:endParaRPr>
          </a:p>
          <a:p>
            <a:r>
              <a:rPr lang="en-US" dirty="0" smtClean="0">
                <a:latin typeface="Comic Sans MS" pitchFamily="66" charset="0"/>
              </a:rPr>
              <a:t>They are of five types according to the form and structure of their cells:</a:t>
            </a:r>
          </a:p>
          <a:p>
            <a:r>
              <a:rPr lang="en-US" b="1" dirty="0" err="1" smtClean="0">
                <a:latin typeface="Comic Sans MS" pitchFamily="66" charset="0"/>
              </a:rPr>
              <a:t>Squamous</a:t>
            </a:r>
            <a:endParaRPr lang="en-US" b="1" dirty="0" smtClean="0">
              <a:latin typeface="Comic Sans MS" pitchFamily="66" charset="0"/>
            </a:endParaRPr>
          </a:p>
          <a:p>
            <a:r>
              <a:rPr lang="en-US" b="1" dirty="0" err="1" smtClean="0">
                <a:latin typeface="Comic Sans MS" pitchFamily="66" charset="0"/>
              </a:rPr>
              <a:t>Cuboidal</a:t>
            </a:r>
            <a:endParaRPr lang="en-US" b="1" dirty="0" smtClean="0">
              <a:latin typeface="Comic Sans MS" pitchFamily="66" charset="0"/>
            </a:endParaRPr>
          </a:p>
          <a:p>
            <a:r>
              <a:rPr lang="en-US" b="1" dirty="0" smtClean="0">
                <a:latin typeface="Comic Sans MS" pitchFamily="66" charset="0"/>
              </a:rPr>
              <a:t>Columnar</a:t>
            </a:r>
          </a:p>
          <a:p>
            <a:r>
              <a:rPr lang="en-US" b="1" dirty="0" smtClean="0">
                <a:latin typeface="Comic Sans MS" pitchFamily="66" charset="0"/>
              </a:rPr>
              <a:t>Ciliated</a:t>
            </a:r>
          </a:p>
          <a:p>
            <a:r>
              <a:rPr lang="en-US" b="1" dirty="0" err="1" smtClean="0">
                <a:latin typeface="Comic Sans MS" pitchFamily="66" charset="0"/>
              </a:rPr>
              <a:t>Pseudostratified</a:t>
            </a:r>
            <a:endParaRPr lang="en-US" b="1" dirty="0">
              <a:latin typeface="Comic Sans MS" pitchFamily="66" charset="0"/>
            </a:endParaRPr>
          </a:p>
        </p:txBody>
      </p:sp>
      <p:grpSp>
        <p:nvGrpSpPr>
          <p:cNvPr id="5" name="Group 66"/>
          <p:cNvGrpSpPr>
            <a:grpSpLocks/>
          </p:cNvGrpSpPr>
          <p:nvPr/>
        </p:nvGrpSpPr>
        <p:grpSpPr bwMode="auto">
          <a:xfrm>
            <a:off x="1447800" y="2438400"/>
            <a:ext cx="5257800" cy="914400"/>
            <a:chOff x="1104" y="1728"/>
            <a:chExt cx="3312" cy="576"/>
          </a:xfrm>
        </p:grpSpPr>
        <p:sp>
          <p:nvSpPr>
            <p:cNvPr id="6" name="Line 6"/>
            <p:cNvSpPr>
              <a:spLocks noChangeShapeType="1"/>
            </p:cNvSpPr>
            <p:nvPr/>
          </p:nvSpPr>
          <p:spPr bwMode="auto">
            <a:xfrm>
              <a:off x="1104" y="1968"/>
              <a:ext cx="3264" cy="0"/>
            </a:xfrm>
            <a:prstGeom prst="line">
              <a:avLst/>
            </a:prstGeom>
            <a:noFill/>
            <a:ln w="19050">
              <a:solidFill>
                <a:schemeClr val="tx1"/>
              </a:solidFill>
              <a:round/>
              <a:headEnd/>
              <a:tailEnd/>
            </a:ln>
          </p:spPr>
          <p:txBody>
            <a:bodyPr wrap="none" anchor="ctr"/>
            <a:lstStyle/>
            <a:p>
              <a:endParaRPr lang="en-US"/>
            </a:p>
          </p:txBody>
        </p:sp>
        <p:grpSp>
          <p:nvGrpSpPr>
            <p:cNvPr id="7" name="Group 9"/>
            <p:cNvGrpSpPr>
              <a:grpSpLocks/>
            </p:cNvGrpSpPr>
            <p:nvPr/>
          </p:nvGrpSpPr>
          <p:grpSpPr bwMode="auto">
            <a:xfrm>
              <a:off x="1680" y="1728"/>
              <a:ext cx="288" cy="240"/>
              <a:chOff x="2592" y="1632"/>
              <a:chExt cx="288" cy="240"/>
            </a:xfrm>
          </p:grpSpPr>
          <p:sp>
            <p:nvSpPr>
              <p:cNvPr id="46" name="Rectangle 7"/>
              <p:cNvSpPr>
                <a:spLocks noChangeArrowheads="1"/>
              </p:cNvSpPr>
              <p:nvPr/>
            </p:nvSpPr>
            <p:spPr bwMode="auto">
              <a:xfrm>
                <a:off x="2592" y="1632"/>
                <a:ext cx="288" cy="240"/>
              </a:xfrm>
              <a:prstGeom prst="rect">
                <a:avLst/>
              </a:prstGeom>
              <a:noFill/>
              <a:ln w="9525">
                <a:solidFill>
                  <a:schemeClr val="tx1"/>
                </a:solidFill>
                <a:miter lim="800000"/>
                <a:headEnd/>
                <a:tailEnd/>
              </a:ln>
            </p:spPr>
            <p:txBody>
              <a:bodyPr wrap="none" anchor="ctr"/>
              <a:lstStyle/>
              <a:p>
                <a:endParaRPr lang="en-US"/>
              </a:p>
            </p:txBody>
          </p:sp>
          <p:sp>
            <p:nvSpPr>
              <p:cNvPr id="47" name="Oval 8"/>
              <p:cNvSpPr>
                <a:spLocks noChangeArrowheads="1"/>
              </p:cNvSpPr>
              <p:nvPr/>
            </p:nvSpPr>
            <p:spPr bwMode="auto">
              <a:xfrm>
                <a:off x="2688" y="1680"/>
                <a:ext cx="96" cy="96"/>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8" name="Group 10"/>
            <p:cNvGrpSpPr>
              <a:grpSpLocks/>
            </p:cNvGrpSpPr>
            <p:nvPr/>
          </p:nvGrpSpPr>
          <p:grpSpPr bwMode="auto">
            <a:xfrm>
              <a:off x="1968" y="1728"/>
              <a:ext cx="288" cy="240"/>
              <a:chOff x="2592" y="1632"/>
              <a:chExt cx="288" cy="240"/>
            </a:xfrm>
          </p:grpSpPr>
          <p:sp>
            <p:nvSpPr>
              <p:cNvPr id="44" name="Rectangle 11"/>
              <p:cNvSpPr>
                <a:spLocks noChangeArrowheads="1"/>
              </p:cNvSpPr>
              <p:nvPr/>
            </p:nvSpPr>
            <p:spPr bwMode="auto">
              <a:xfrm>
                <a:off x="2592" y="1632"/>
                <a:ext cx="288" cy="240"/>
              </a:xfrm>
              <a:prstGeom prst="rect">
                <a:avLst/>
              </a:prstGeom>
              <a:noFill/>
              <a:ln w="9525">
                <a:solidFill>
                  <a:schemeClr val="tx1"/>
                </a:solidFill>
                <a:miter lim="800000"/>
                <a:headEnd/>
                <a:tailEnd/>
              </a:ln>
            </p:spPr>
            <p:txBody>
              <a:bodyPr wrap="none" anchor="ctr"/>
              <a:lstStyle/>
              <a:p>
                <a:endParaRPr lang="en-US"/>
              </a:p>
            </p:txBody>
          </p:sp>
          <p:sp>
            <p:nvSpPr>
              <p:cNvPr id="45" name="Oval 12"/>
              <p:cNvSpPr>
                <a:spLocks noChangeArrowheads="1"/>
              </p:cNvSpPr>
              <p:nvPr/>
            </p:nvSpPr>
            <p:spPr bwMode="auto">
              <a:xfrm>
                <a:off x="2688" y="1680"/>
                <a:ext cx="96" cy="96"/>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9" name="Group 13"/>
            <p:cNvGrpSpPr>
              <a:grpSpLocks/>
            </p:cNvGrpSpPr>
            <p:nvPr/>
          </p:nvGrpSpPr>
          <p:grpSpPr bwMode="auto">
            <a:xfrm>
              <a:off x="2256" y="1728"/>
              <a:ext cx="288" cy="240"/>
              <a:chOff x="2592" y="1632"/>
              <a:chExt cx="288" cy="240"/>
            </a:xfrm>
          </p:grpSpPr>
          <p:sp>
            <p:nvSpPr>
              <p:cNvPr id="42" name="Rectangle 14"/>
              <p:cNvSpPr>
                <a:spLocks noChangeArrowheads="1"/>
              </p:cNvSpPr>
              <p:nvPr/>
            </p:nvSpPr>
            <p:spPr bwMode="auto">
              <a:xfrm>
                <a:off x="2592" y="1632"/>
                <a:ext cx="288" cy="240"/>
              </a:xfrm>
              <a:prstGeom prst="rect">
                <a:avLst/>
              </a:prstGeom>
              <a:noFill/>
              <a:ln w="9525">
                <a:solidFill>
                  <a:schemeClr val="tx1"/>
                </a:solidFill>
                <a:miter lim="800000"/>
                <a:headEnd/>
                <a:tailEnd/>
              </a:ln>
            </p:spPr>
            <p:txBody>
              <a:bodyPr wrap="none" anchor="ctr"/>
              <a:lstStyle/>
              <a:p>
                <a:endParaRPr lang="en-US"/>
              </a:p>
            </p:txBody>
          </p:sp>
          <p:sp>
            <p:nvSpPr>
              <p:cNvPr id="43" name="Oval 15"/>
              <p:cNvSpPr>
                <a:spLocks noChangeArrowheads="1"/>
              </p:cNvSpPr>
              <p:nvPr/>
            </p:nvSpPr>
            <p:spPr bwMode="auto">
              <a:xfrm>
                <a:off x="2688" y="1680"/>
                <a:ext cx="96" cy="96"/>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10" name="Group 16"/>
            <p:cNvGrpSpPr>
              <a:grpSpLocks/>
            </p:cNvGrpSpPr>
            <p:nvPr/>
          </p:nvGrpSpPr>
          <p:grpSpPr bwMode="auto">
            <a:xfrm>
              <a:off x="2544" y="1728"/>
              <a:ext cx="288" cy="240"/>
              <a:chOff x="2592" y="1632"/>
              <a:chExt cx="288" cy="240"/>
            </a:xfrm>
          </p:grpSpPr>
          <p:sp>
            <p:nvSpPr>
              <p:cNvPr id="40" name="Rectangle 17"/>
              <p:cNvSpPr>
                <a:spLocks noChangeArrowheads="1"/>
              </p:cNvSpPr>
              <p:nvPr/>
            </p:nvSpPr>
            <p:spPr bwMode="auto">
              <a:xfrm>
                <a:off x="2592" y="1632"/>
                <a:ext cx="288" cy="240"/>
              </a:xfrm>
              <a:prstGeom prst="rect">
                <a:avLst/>
              </a:prstGeom>
              <a:noFill/>
              <a:ln w="9525">
                <a:solidFill>
                  <a:schemeClr val="tx1"/>
                </a:solidFill>
                <a:miter lim="800000"/>
                <a:headEnd/>
                <a:tailEnd/>
              </a:ln>
            </p:spPr>
            <p:txBody>
              <a:bodyPr wrap="none" anchor="ctr"/>
              <a:lstStyle/>
              <a:p>
                <a:endParaRPr lang="en-US"/>
              </a:p>
            </p:txBody>
          </p:sp>
          <p:sp>
            <p:nvSpPr>
              <p:cNvPr id="41" name="Oval 18"/>
              <p:cNvSpPr>
                <a:spLocks noChangeArrowheads="1"/>
              </p:cNvSpPr>
              <p:nvPr/>
            </p:nvSpPr>
            <p:spPr bwMode="auto">
              <a:xfrm>
                <a:off x="2688" y="1680"/>
                <a:ext cx="96" cy="96"/>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11" name="Group 19"/>
            <p:cNvGrpSpPr>
              <a:grpSpLocks/>
            </p:cNvGrpSpPr>
            <p:nvPr/>
          </p:nvGrpSpPr>
          <p:grpSpPr bwMode="auto">
            <a:xfrm>
              <a:off x="2832" y="1728"/>
              <a:ext cx="288" cy="240"/>
              <a:chOff x="2592" y="1632"/>
              <a:chExt cx="288" cy="240"/>
            </a:xfrm>
          </p:grpSpPr>
          <p:sp>
            <p:nvSpPr>
              <p:cNvPr id="38" name="Rectangle 20"/>
              <p:cNvSpPr>
                <a:spLocks noChangeArrowheads="1"/>
              </p:cNvSpPr>
              <p:nvPr/>
            </p:nvSpPr>
            <p:spPr bwMode="auto">
              <a:xfrm>
                <a:off x="2592" y="1632"/>
                <a:ext cx="288" cy="240"/>
              </a:xfrm>
              <a:prstGeom prst="rect">
                <a:avLst/>
              </a:prstGeom>
              <a:noFill/>
              <a:ln w="9525">
                <a:solidFill>
                  <a:schemeClr val="tx1"/>
                </a:solidFill>
                <a:miter lim="800000"/>
                <a:headEnd/>
                <a:tailEnd/>
              </a:ln>
            </p:spPr>
            <p:txBody>
              <a:bodyPr wrap="none" anchor="ctr"/>
              <a:lstStyle/>
              <a:p>
                <a:endParaRPr lang="en-US"/>
              </a:p>
            </p:txBody>
          </p:sp>
          <p:sp>
            <p:nvSpPr>
              <p:cNvPr id="39" name="Oval 21"/>
              <p:cNvSpPr>
                <a:spLocks noChangeArrowheads="1"/>
              </p:cNvSpPr>
              <p:nvPr/>
            </p:nvSpPr>
            <p:spPr bwMode="auto">
              <a:xfrm>
                <a:off x="2688" y="1680"/>
                <a:ext cx="96" cy="96"/>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12" name="Group 22"/>
            <p:cNvGrpSpPr>
              <a:grpSpLocks/>
            </p:cNvGrpSpPr>
            <p:nvPr/>
          </p:nvGrpSpPr>
          <p:grpSpPr bwMode="auto">
            <a:xfrm>
              <a:off x="3696" y="1728"/>
              <a:ext cx="288" cy="240"/>
              <a:chOff x="2592" y="1632"/>
              <a:chExt cx="288" cy="240"/>
            </a:xfrm>
          </p:grpSpPr>
          <p:sp>
            <p:nvSpPr>
              <p:cNvPr id="36" name="Rectangle 23"/>
              <p:cNvSpPr>
                <a:spLocks noChangeArrowheads="1"/>
              </p:cNvSpPr>
              <p:nvPr/>
            </p:nvSpPr>
            <p:spPr bwMode="auto">
              <a:xfrm>
                <a:off x="2592" y="1632"/>
                <a:ext cx="288" cy="240"/>
              </a:xfrm>
              <a:prstGeom prst="rect">
                <a:avLst/>
              </a:prstGeom>
              <a:noFill/>
              <a:ln w="9525">
                <a:solidFill>
                  <a:schemeClr val="tx1"/>
                </a:solidFill>
                <a:miter lim="800000"/>
                <a:headEnd/>
                <a:tailEnd/>
              </a:ln>
            </p:spPr>
            <p:txBody>
              <a:bodyPr wrap="none" anchor="ctr"/>
              <a:lstStyle/>
              <a:p>
                <a:endParaRPr lang="en-US"/>
              </a:p>
            </p:txBody>
          </p:sp>
          <p:sp>
            <p:nvSpPr>
              <p:cNvPr id="37" name="Oval 24"/>
              <p:cNvSpPr>
                <a:spLocks noChangeArrowheads="1"/>
              </p:cNvSpPr>
              <p:nvPr/>
            </p:nvSpPr>
            <p:spPr bwMode="auto">
              <a:xfrm>
                <a:off x="2688" y="1680"/>
                <a:ext cx="96" cy="96"/>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13" name="Group 25"/>
            <p:cNvGrpSpPr>
              <a:grpSpLocks/>
            </p:cNvGrpSpPr>
            <p:nvPr/>
          </p:nvGrpSpPr>
          <p:grpSpPr bwMode="auto">
            <a:xfrm>
              <a:off x="3120" y="1728"/>
              <a:ext cx="288" cy="240"/>
              <a:chOff x="2592" y="1632"/>
              <a:chExt cx="288" cy="240"/>
            </a:xfrm>
          </p:grpSpPr>
          <p:sp>
            <p:nvSpPr>
              <p:cNvPr id="34" name="Rectangle 26"/>
              <p:cNvSpPr>
                <a:spLocks noChangeArrowheads="1"/>
              </p:cNvSpPr>
              <p:nvPr/>
            </p:nvSpPr>
            <p:spPr bwMode="auto">
              <a:xfrm>
                <a:off x="2592" y="1632"/>
                <a:ext cx="288" cy="240"/>
              </a:xfrm>
              <a:prstGeom prst="rect">
                <a:avLst/>
              </a:prstGeom>
              <a:noFill/>
              <a:ln w="9525">
                <a:solidFill>
                  <a:schemeClr val="tx1"/>
                </a:solidFill>
                <a:miter lim="800000"/>
                <a:headEnd/>
                <a:tailEnd/>
              </a:ln>
            </p:spPr>
            <p:txBody>
              <a:bodyPr wrap="none" anchor="ctr"/>
              <a:lstStyle/>
              <a:p>
                <a:endParaRPr lang="en-US"/>
              </a:p>
            </p:txBody>
          </p:sp>
          <p:sp>
            <p:nvSpPr>
              <p:cNvPr id="35" name="Oval 27"/>
              <p:cNvSpPr>
                <a:spLocks noChangeArrowheads="1"/>
              </p:cNvSpPr>
              <p:nvPr/>
            </p:nvSpPr>
            <p:spPr bwMode="auto">
              <a:xfrm>
                <a:off x="2688" y="1680"/>
                <a:ext cx="96" cy="96"/>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14" name="Group 28"/>
            <p:cNvGrpSpPr>
              <a:grpSpLocks/>
            </p:cNvGrpSpPr>
            <p:nvPr/>
          </p:nvGrpSpPr>
          <p:grpSpPr bwMode="auto">
            <a:xfrm>
              <a:off x="3408" y="1728"/>
              <a:ext cx="288" cy="240"/>
              <a:chOff x="2592" y="1632"/>
              <a:chExt cx="288" cy="240"/>
            </a:xfrm>
          </p:grpSpPr>
          <p:sp>
            <p:nvSpPr>
              <p:cNvPr id="32" name="Rectangle 29"/>
              <p:cNvSpPr>
                <a:spLocks noChangeArrowheads="1"/>
              </p:cNvSpPr>
              <p:nvPr/>
            </p:nvSpPr>
            <p:spPr bwMode="auto">
              <a:xfrm>
                <a:off x="2592" y="1632"/>
                <a:ext cx="288" cy="240"/>
              </a:xfrm>
              <a:prstGeom prst="rect">
                <a:avLst/>
              </a:prstGeom>
              <a:noFill/>
              <a:ln w="9525">
                <a:solidFill>
                  <a:schemeClr val="tx1"/>
                </a:solidFill>
                <a:miter lim="800000"/>
                <a:headEnd/>
                <a:tailEnd/>
              </a:ln>
            </p:spPr>
            <p:txBody>
              <a:bodyPr wrap="none" anchor="ctr"/>
              <a:lstStyle/>
              <a:p>
                <a:endParaRPr lang="en-US"/>
              </a:p>
            </p:txBody>
          </p:sp>
          <p:sp>
            <p:nvSpPr>
              <p:cNvPr id="33" name="Oval 30"/>
              <p:cNvSpPr>
                <a:spLocks noChangeArrowheads="1"/>
              </p:cNvSpPr>
              <p:nvPr/>
            </p:nvSpPr>
            <p:spPr bwMode="auto">
              <a:xfrm>
                <a:off x="2688" y="1680"/>
                <a:ext cx="96" cy="96"/>
              </a:xfrm>
              <a:prstGeom prst="ellipse">
                <a:avLst/>
              </a:prstGeom>
              <a:solidFill>
                <a:schemeClr val="accent1"/>
              </a:solidFill>
              <a:ln w="9525">
                <a:solidFill>
                  <a:schemeClr val="tx1"/>
                </a:solidFill>
                <a:round/>
                <a:headEnd/>
                <a:tailEnd/>
              </a:ln>
            </p:spPr>
            <p:txBody>
              <a:bodyPr wrap="none" anchor="ctr"/>
              <a:lstStyle/>
              <a:p>
                <a:endParaRPr lang="en-US"/>
              </a:p>
            </p:txBody>
          </p:sp>
        </p:grpSp>
        <p:sp>
          <p:nvSpPr>
            <p:cNvPr id="15" name="Line 32"/>
            <p:cNvSpPr>
              <a:spLocks noChangeShapeType="1"/>
            </p:cNvSpPr>
            <p:nvPr/>
          </p:nvSpPr>
          <p:spPr bwMode="auto">
            <a:xfrm flipH="1">
              <a:off x="1152" y="2016"/>
              <a:ext cx="336" cy="288"/>
            </a:xfrm>
            <a:prstGeom prst="line">
              <a:avLst/>
            </a:prstGeom>
            <a:noFill/>
            <a:ln w="9525">
              <a:solidFill>
                <a:srgbClr val="F01A33"/>
              </a:solidFill>
              <a:round/>
              <a:headEnd/>
              <a:tailEnd/>
            </a:ln>
          </p:spPr>
          <p:txBody>
            <a:bodyPr wrap="none" anchor="ctr"/>
            <a:lstStyle/>
            <a:p>
              <a:endParaRPr lang="en-US"/>
            </a:p>
          </p:txBody>
        </p:sp>
        <p:sp>
          <p:nvSpPr>
            <p:cNvPr id="16" name="Line 33"/>
            <p:cNvSpPr>
              <a:spLocks noChangeShapeType="1"/>
            </p:cNvSpPr>
            <p:nvPr/>
          </p:nvSpPr>
          <p:spPr bwMode="auto">
            <a:xfrm flipH="1">
              <a:off x="1344" y="2016"/>
              <a:ext cx="336" cy="288"/>
            </a:xfrm>
            <a:prstGeom prst="line">
              <a:avLst/>
            </a:prstGeom>
            <a:noFill/>
            <a:ln w="9525">
              <a:solidFill>
                <a:srgbClr val="F01A33"/>
              </a:solidFill>
              <a:round/>
              <a:headEnd/>
              <a:tailEnd/>
            </a:ln>
          </p:spPr>
          <p:txBody>
            <a:bodyPr wrap="none" anchor="ctr"/>
            <a:lstStyle/>
            <a:p>
              <a:endParaRPr lang="en-US"/>
            </a:p>
          </p:txBody>
        </p:sp>
        <p:sp>
          <p:nvSpPr>
            <p:cNvPr id="17" name="Line 34"/>
            <p:cNvSpPr>
              <a:spLocks noChangeShapeType="1"/>
            </p:cNvSpPr>
            <p:nvPr/>
          </p:nvSpPr>
          <p:spPr bwMode="auto">
            <a:xfrm flipH="1">
              <a:off x="1536" y="2016"/>
              <a:ext cx="336" cy="288"/>
            </a:xfrm>
            <a:prstGeom prst="line">
              <a:avLst/>
            </a:prstGeom>
            <a:noFill/>
            <a:ln w="9525">
              <a:solidFill>
                <a:srgbClr val="F01A33"/>
              </a:solidFill>
              <a:round/>
              <a:headEnd/>
              <a:tailEnd/>
            </a:ln>
          </p:spPr>
          <p:txBody>
            <a:bodyPr wrap="none" anchor="ctr"/>
            <a:lstStyle/>
            <a:p>
              <a:endParaRPr lang="en-US"/>
            </a:p>
          </p:txBody>
        </p:sp>
        <p:sp>
          <p:nvSpPr>
            <p:cNvPr id="18" name="Line 35"/>
            <p:cNvSpPr>
              <a:spLocks noChangeShapeType="1"/>
            </p:cNvSpPr>
            <p:nvPr/>
          </p:nvSpPr>
          <p:spPr bwMode="auto">
            <a:xfrm flipH="1">
              <a:off x="1728" y="2016"/>
              <a:ext cx="336" cy="288"/>
            </a:xfrm>
            <a:prstGeom prst="line">
              <a:avLst/>
            </a:prstGeom>
            <a:noFill/>
            <a:ln w="9525">
              <a:solidFill>
                <a:srgbClr val="F01A33"/>
              </a:solidFill>
              <a:round/>
              <a:headEnd/>
              <a:tailEnd/>
            </a:ln>
          </p:spPr>
          <p:txBody>
            <a:bodyPr wrap="none" anchor="ctr"/>
            <a:lstStyle/>
            <a:p>
              <a:endParaRPr lang="en-US"/>
            </a:p>
          </p:txBody>
        </p:sp>
        <p:sp>
          <p:nvSpPr>
            <p:cNvPr id="19" name="Line 36"/>
            <p:cNvSpPr>
              <a:spLocks noChangeShapeType="1"/>
            </p:cNvSpPr>
            <p:nvPr/>
          </p:nvSpPr>
          <p:spPr bwMode="auto">
            <a:xfrm flipH="1">
              <a:off x="3504" y="2016"/>
              <a:ext cx="336" cy="288"/>
            </a:xfrm>
            <a:prstGeom prst="line">
              <a:avLst/>
            </a:prstGeom>
            <a:noFill/>
            <a:ln w="9525">
              <a:solidFill>
                <a:srgbClr val="F01A33"/>
              </a:solidFill>
              <a:round/>
              <a:headEnd/>
              <a:tailEnd/>
            </a:ln>
          </p:spPr>
          <p:txBody>
            <a:bodyPr wrap="none" anchor="ctr"/>
            <a:lstStyle/>
            <a:p>
              <a:endParaRPr lang="en-US"/>
            </a:p>
          </p:txBody>
        </p:sp>
        <p:sp>
          <p:nvSpPr>
            <p:cNvPr id="20" name="Line 37"/>
            <p:cNvSpPr>
              <a:spLocks noChangeShapeType="1"/>
            </p:cNvSpPr>
            <p:nvPr/>
          </p:nvSpPr>
          <p:spPr bwMode="auto">
            <a:xfrm flipH="1">
              <a:off x="3696" y="2016"/>
              <a:ext cx="336" cy="288"/>
            </a:xfrm>
            <a:prstGeom prst="line">
              <a:avLst/>
            </a:prstGeom>
            <a:noFill/>
            <a:ln w="9525">
              <a:solidFill>
                <a:srgbClr val="F01A33"/>
              </a:solidFill>
              <a:round/>
              <a:headEnd/>
              <a:tailEnd/>
            </a:ln>
          </p:spPr>
          <p:txBody>
            <a:bodyPr wrap="none" anchor="ctr"/>
            <a:lstStyle/>
            <a:p>
              <a:endParaRPr lang="en-US"/>
            </a:p>
          </p:txBody>
        </p:sp>
        <p:sp>
          <p:nvSpPr>
            <p:cNvPr id="21" name="Line 38"/>
            <p:cNvSpPr>
              <a:spLocks noChangeShapeType="1"/>
            </p:cNvSpPr>
            <p:nvPr/>
          </p:nvSpPr>
          <p:spPr bwMode="auto">
            <a:xfrm flipH="1">
              <a:off x="3888" y="2016"/>
              <a:ext cx="336" cy="288"/>
            </a:xfrm>
            <a:prstGeom prst="line">
              <a:avLst/>
            </a:prstGeom>
            <a:noFill/>
            <a:ln w="9525">
              <a:solidFill>
                <a:srgbClr val="F01A33"/>
              </a:solidFill>
              <a:round/>
              <a:headEnd/>
              <a:tailEnd/>
            </a:ln>
          </p:spPr>
          <p:txBody>
            <a:bodyPr wrap="none" anchor="ctr"/>
            <a:lstStyle/>
            <a:p>
              <a:endParaRPr lang="en-US"/>
            </a:p>
          </p:txBody>
        </p:sp>
        <p:sp>
          <p:nvSpPr>
            <p:cNvPr id="22" name="Line 39"/>
            <p:cNvSpPr>
              <a:spLocks noChangeShapeType="1"/>
            </p:cNvSpPr>
            <p:nvPr/>
          </p:nvSpPr>
          <p:spPr bwMode="auto">
            <a:xfrm flipH="1">
              <a:off x="4080" y="2016"/>
              <a:ext cx="336" cy="288"/>
            </a:xfrm>
            <a:prstGeom prst="line">
              <a:avLst/>
            </a:prstGeom>
            <a:noFill/>
            <a:ln w="9525">
              <a:solidFill>
                <a:srgbClr val="F01A33"/>
              </a:solidFill>
              <a:round/>
              <a:headEnd/>
              <a:tailEnd/>
            </a:ln>
          </p:spPr>
          <p:txBody>
            <a:bodyPr wrap="none" anchor="ctr"/>
            <a:lstStyle/>
            <a:p>
              <a:endParaRPr lang="en-US"/>
            </a:p>
          </p:txBody>
        </p:sp>
        <p:sp>
          <p:nvSpPr>
            <p:cNvPr id="23" name="Line 40"/>
            <p:cNvSpPr>
              <a:spLocks noChangeShapeType="1"/>
            </p:cNvSpPr>
            <p:nvPr/>
          </p:nvSpPr>
          <p:spPr bwMode="auto">
            <a:xfrm flipH="1">
              <a:off x="1920" y="2016"/>
              <a:ext cx="336" cy="288"/>
            </a:xfrm>
            <a:prstGeom prst="line">
              <a:avLst/>
            </a:prstGeom>
            <a:noFill/>
            <a:ln w="9525">
              <a:solidFill>
                <a:srgbClr val="F01A33"/>
              </a:solidFill>
              <a:round/>
              <a:headEnd/>
              <a:tailEnd/>
            </a:ln>
          </p:spPr>
          <p:txBody>
            <a:bodyPr wrap="none" anchor="ctr"/>
            <a:lstStyle/>
            <a:p>
              <a:endParaRPr lang="en-US"/>
            </a:p>
          </p:txBody>
        </p:sp>
        <p:sp>
          <p:nvSpPr>
            <p:cNvPr id="24" name="Line 44"/>
            <p:cNvSpPr>
              <a:spLocks noChangeShapeType="1"/>
            </p:cNvSpPr>
            <p:nvPr/>
          </p:nvSpPr>
          <p:spPr bwMode="auto">
            <a:xfrm flipH="1">
              <a:off x="3312" y="2016"/>
              <a:ext cx="336" cy="288"/>
            </a:xfrm>
            <a:prstGeom prst="line">
              <a:avLst/>
            </a:prstGeom>
            <a:noFill/>
            <a:ln w="9525">
              <a:solidFill>
                <a:srgbClr val="F01A33"/>
              </a:solidFill>
              <a:round/>
              <a:headEnd/>
              <a:tailEnd/>
            </a:ln>
          </p:spPr>
          <p:txBody>
            <a:bodyPr wrap="none" anchor="ctr"/>
            <a:lstStyle/>
            <a:p>
              <a:endParaRPr lang="en-US"/>
            </a:p>
          </p:txBody>
        </p:sp>
        <p:sp>
          <p:nvSpPr>
            <p:cNvPr id="25" name="Line 55"/>
            <p:cNvSpPr>
              <a:spLocks noChangeShapeType="1"/>
            </p:cNvSpPr>
            <p:nvPr/>
          </p:nvSpPr>
          <p:spPr bwMode="auto">
            <a:xfrm flipH="1">
              <a:off x="2112" y="2016"/>
              <a:ext cx="336" cy="288"/>
            </a:xfrm>
            <a:prstGeom prst="line">
              <a:avLst/>
            </a:prstGeom>
            <a:noFill/>
            <a:ln w="9525">
              <a:solidFill>
                <a:srgbClr val="F01A33"/>
              </a:solidFill>
              <a:round/>
              <a:headEnd/>
              <a:tailEnd/>
            </a:ln>
          </p:spPr>
          <p:txBody>
            <a:bodyPr wrap="none" anchor="ctr"/>
            <a:lstStyle/>
            <a:p>
              <a:endParaRPr lang="en-US"/>
            </a:p>
          </p:txBody>
        </p:sp>
        <p:sp>
          <p:nvSpPr>
            <p:cNvPr id="26" name="Line 56"/>
            <p:cNvSpPr>
              <a:spLocks noChangeShapeType="1"/>
            </p:cNvSpPr>
            <p:nvPr/>
          </p:nvSpPr>
          <p:spPr bwMode="auto">
            <a:xfrm flipH="1">
              <a:off x="2304" y="2016"/>
              <a:ext cx="336" cy="288"/>
            </a:xfrm>
            <a:prstGeom prst="line">
              <a:avLst/>
            </a:prstGeom>
            <a:noFill/>
            <a:ln w="9525">
              <a:solidFill>
                <a:srgbClr val="F01A33"/>
              </a:solidFill>
              <a:round/>
              <a:headEnd/>
              <a:tailEnd/>
            </a:ln>
          </p:spPr>
          <p:txBody>
            <a:bodyPr wrap="none" anchor="ctr"/>
            <a:lstStyle/>
            <a:p>
              <a:endParaRPr lang="en-US"/>
            </a:p>
          </p:txBody>
        </p:sp>
        <p:sp>
          <p:nvSpPr>
            <p:cNvPr id="27" name="Line 57"/>
            <p:cNvSpPr>
              <a:spLocks noChangeShapeType="1"/>
            </p:cNvSpPr>
            <p:nvPr/>
          </p:nvSpPr>
          <p:spPr bwMode="auto">
            <a:xfrm flipH="1">
              <a:off x="2496" y="2016"/>
              <a:ext cx="336" cy="288"/>
            </a:xfrm>
            <a:prstGeom prst="line">
              <a:avLst/>
            </a:prstGeom>
            <a:noFill/>
            <a:ln w="9525">
              <a:solidFill>
                <a:srgbClr val="F01A33"/>
              </a:solidFill>
              <a:round/>
              <a:headEnd/>
              <a:tailEnd/>
            </a:ln>
          </p:spPr>
          <p:txBody>
            <a:bodyPr wrap="none" anchor="ctr"/>
            <a:lstStyle/>
            <a:p>
              <a:endParaRPr lang="en-US"/>
            </a:p>
          </p:txBody>
        </p:sp>
        <p:sp>
          <p:nvSpPr>
            <p:cNvPr id="28" name="Line 58"/>
            <p:cNvSpPr>
              <a:spLocks noChangeShapeType="1"/>
            </p:cNvSpPr>
            <p:nvPr/>
          </p:nvSpPr>
          <p:spPr bwMode="auto">
            <a:xfrm flipH="1">
              <a:off x="2688" y="2016"/>
              <a:ext cx="336" cy="288"/>
            </a:xfrm>
            <a:prstGeom prst="line">
              <a:avLst/>
            </a:prstGeom>
            <a:noFill/>
            <a:ln w="9525">
              <a:solidFill>
                <a:srgbClr val="F01A33"/>
              </a:solidFill>
              <a:round/>
              <a:headEnd/>
              <a:tailEnd/>
            </a:ln>
          </p:spPr>
          <p:txBody>
            <a:bodyPr wrap="none" anchor="ctr"/>
            <a:lstStyle/>
            <a:p>
              <a:endParaRPr lang="en-US"/>
            </a:p>
          </p:txBody>
        </p:sp>
        <p:sp>
          <p:nvSpPr>
            <p:cNvPr id="29" name="Line 59"/>
            <p:cNvSpPr>
              <a:spLocks noChangeShapeType="1"/>
            </p:cNvSpPr>
            <p:nvPr/>
          </p:nvSpPr>
          <p:spPr bwMode="auto">
            <a:xfrm flipH="1">
              <a:off x="3072" y="2016"/>
              <a:ext cx="336" cy="288"/>
            </a:xfrm>
            <a:prstGeom prst="line">
              <a:avLst/>
            </a:prstGeom>
            <a:noFill/>
            <a:ln w="9525">
              <a:solidFill>
                <a:srgbClr val="F01A33"/>
              </a:solidFill>
              <a:round/>
              <a:headEnd/>
              <a:tailEnd/>
            </a:ln>
          </p:spPr>
          <p:txBody>
            <a:bodyPr wrap="none" anchor="ctr"/>
            <a:lstStyle/>
            <a:p>
              <a:endParaRPr lang="en-US"/>
            </a:p>
          </p:txBody>
        </p:sp>
        <p:sp>
          <p:nvSpPr>
            <p:cNvPr id="30" name="Line 60"/>
            <p:cNvSpPr>
              <a:spLocks noChangeShapeType="1"/>
            </p:cNvSpPr>
            <p:nvPr/>
          </p:nvSpPr>
          <p:spPr bwMode="auto">
            <a:xfrm flipH="1">
              <a:off x="2880" y="2016"/>
              <a:ext cx="336" cy="288"/>
            </a:xfrm>
            <a:prstGeom prst="line">
              <a:avLst/>
            </a:prstGeom>
            <a:noFill/>
            <a:ln w="9525">
              <a:solidFill>
                <a:srgbClr val="F01A33"/>
              </a:solidFill>
              <a:round/>
              <a:headEnd/>
              <a:tailEnd/>
            </a:ln>
          </p:spPr>
          <p:txBody>
            <a:bodyPr wrap="none" anchor="ctr"/>
            <a:lstStyle/>
            <a:p>
              <a:endParaRPr lang="en-US"/>
            </a:p>
          </p:txBody>
        </p:sp>
        <p:sp>
          <p:nvSpPr>
            <p:cNvPr id="31" name="Text Box 61"/>
            <p:cNvSpPr txBox="1">
              <a:spLocks noChangeArrowheads="1"/>
            </p:cNvSpPr>
            <p:nvPr/>
          </p:nvSpPr>
          <p:spPr bwMode="auto">
            <a:xfrm>
              <a:off x="2208" y="2016"/>
              <a:ext cx="1220" cy="231"/>
            </a:xfrm>
            <a:prstGeom prst="rect">
              <a:avLst/>
            </a:prstGeom>
            <a:noFill/>
            <a:ln w="9525">
              <a:noFill/>
              <a:miter lim="800000"/>
              <a:headEnd/>
              <a:tailEnd/>
            </a:ln>
          </p:spPr>
          <p:txBody>
            <a:bodyPr wrap="none">
              <a:spAutoFit/>
            </a:bodyPr>
            <a:lstStyle/>
            <a:p>
              <a:r>
                <a:rPr lang="en-US" sz="1800">
                  <a:latin typeface="Arial" charset="0"/>
                </a:rPr>
                <a:t>connective tissue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7772400" cy="1143000"/>
          </a:xfrm>
        </p:spPr>
        <p:txBody>
          <a:bodyPr rtlCol="0">
            <a:normAutofit/>
          </a:bodyPr>
          <a:lstStyle/>
          <a:p>
            <a:pPr fontAlgn="auto">
              <a:spcAft>
                <a:spcPts val="0"/>
              </a:spcAft>
              <a:defRPr/>
            </a:pPr>
            <a:r>
              <a:rPr lang="en-US" sz="3200" b="1" dirty="0" smtClean="0">
                <a:latin typeface="Comic Sans MS" pitchFamily="66" charset="0"/>
              </a:rPr>
              <a:t>Simple Squamous Epithelium</a:t>
            </a:r>
            <a:br>
              <a:rPr lang="en-US" sz="3200" b="1" dirty="0" smtClean="0">
                <a:latin typeface="Comic Sans MS" pitchFamily="66" charset="0"/>
              </a:rPr>
            </a:br>
            <a:endParaRPr lang="en-US" sz="3200" b="1" dirty="0">
              <a:latin typeface="Comic Sans MS" pitchFamily="66" charset="0"/>
            </a:endParaRPr>
          </a:p>
        </p:txBody>
      </p:sp>
      <p:sp>
        <p:nvSpPr>
          <p:cNvPr id="5123" name="Content Placeholder 2"/>
          <p:cNvSpPr>
            <a:spLocks noGrp="1"/>
          </p:cNvSpPr>
          <p:nvPr>
            <p:ph sz="half" idx="1"/>
          </p:nvPr>
        </p:nvSpPr>
        <p:spPr>
          <a:xfrm>
            <a:off x="762000" y="609600"/>
            <a:ext cx="4114800" cy="5715000"/>
          </a:xfrm>
        </p:spPr>
        <p:txBody>
          <a:bodyPr/>
          <a:lstStyle/>
          <a:p>
            <a:pPr>
              <a:buFont typeface="Arial" pitchFamily="34" charset="0"/>
              <a:buNone/>
              <a:defRPr/>
            </a:pPr>
            <a:r>
              <a:rPr lang="en-US" dirty="0" smtClean="0"/>
              <a:t>    </a:t>
            </a:r>
            <a:r>
              <a:rPr lang="en-US" sz="2400" dirty="0" smtClean="0">
                <a:latin typeface="Comic Sans MS" pitchFamily="66" charset="0"/>
              </a:rPr>
              <a:t>Students, as you can see in the images, </a:t>
            </a:r>
            <a:r>
              <a:rPr lang="en-US" sz="2400" dirty="0" err="1" smtClean="0">
                <a:solidFill>
                  <a:schemeClr val="tx2">
                    <a:lumMod val="75000"/>
                  </a:schemeClr>
                </a:solidFill>
                <a:latin typeface="Comic Sans MS" pitchFamily="66" charset="0"/>
              </a:rPr>
              <a:t>Squamous</a:t>
            </a:r>
            <a:r>
              <a:rPr lang="en-US" sz="2400" dirty="0" smtClean="0">
                <a:solidFill>
                  <a:schemeClr val="tx2">
                    <a:lumMod val="75000"/>
                  </a:schemeClr>
                </a:solidFill>
                <a:latin typeface="Comic Sans MS" pitchFamily="66" charset="0"/>
              </a:rPr>
              <a:t> cells have the appearance of </a:t>
            </a:r>
            <a:r>
              <a:rPr lang="en-US" sz="2400" b="1" dirty="0" smtClean="0">
                <a:solidFill>
                  <a:schemeClr val="tx2">
                    <a:lumMod val="75000"/>
                  </a:schemeClr>
                </a:solidFill>
                <a:latin typeface="Comic Sans MS" pitchFamily="66" charset="0"/>
              </a:rPr>
              <a:t>thin, flat plates</a:t>
            </a:r>
            <a:r>
              <a:rPr lang="en-US" sz="2400" dirty="0" smtClean="0">
                <a:solidFill>
                  <a:schemeClr val="tx2">
                    <a:lumMod val="75000"/>
                  </a:schemeClr>
                </a:solidFill>
                <a:latin typeface="Comic Sans MS" pitchFamily="66" charset="0"/>
              </a:rPr>
              <a:t>. The nuclei are also flattened like the  cells. These cells form the lining of cavities such as the </a:t>
            </a:r>
            <a:r>
              <a:rPr lang="en-US" sz="2400" b="1" dirty="0" smtClean="0">
                <a:solidFill>
                  <a:schemeClr val="tx2">
                    <a:lumMod val="75000"/>
                  </a:schemeClr>
                </a:solidFill>
                <a:latin typeface="Comic Sans MS" pitchFamily="66" charset="0"/>
              </a:rPr>
              <a:t>blood vessels, heart</a:t>
            </a:r>
            <a:r>
              <a:rPr lang="en-US" sz="2400" dirty="0" smtClean="0">
                <a:solidFill>
                  <a:schemeClr val="tx2">
                    <a:lumMod val="75000"/>
                  </a:schemeClr>
                </a:solidFill>
                <a:latin typeface="Comic Sans MS" pitchFamily="66" charset="0"/>
              </a:rPr>
              <a:t> and </a:t>
            </a:r>
            <a:r>
              <a:rPr lang="en-US" sz="2400" b="1" dirty="0" smtClean="0">
                <a:solidFill>
                  <a:schemeClr val="tx2">
                    <a:lumMod val="75000"/>
                  </a:schemeClr>
                </a:solidFill>
                <a:latin typeface="Comic Sans MS" pitchFamily="66" charset="0"/>
              </a:rPr>
              <a:t>lungs</a:t>
            </a:r>
            <a:r>
              <a:rPr lang="en-US" sz="2400" dirty="0" smtClean="0">
                <a:solidFill>
                  <a:schemeClr val="tx2">
                    <a:lumMod val="75000"/>
                  </a:schemeClr>
                </a:solidFill>
                <a:latin typeface="Comic Sans MS" pitchFamily="66" charset="0"/>
              </a:rPr>
              <a:t> and make up the outer layers of the skin. </a:t>
            </a:r>
            <a:r>
              <a:rPr lang="en-US" sz="2400" dirty="0" smtClean="0">
                <a:solidFill>
                  <a:srgbClr val="C00000"/>
                </a:solidFill>
                <a:latin typeface="Comic Sans MS" pitchFamily="66" charset="0"/>
              </a:rPr>
              <a:t>Functions of this tissue are:</a:t>
            </a:r>
            <a:r>
              <a:rPr lang="en-US" sz="2400" dirty="0" smtClean="0">
                <a:solidFill>
                  <a:schemeClr val="tx2">
                    <a:lumMod val="75000"/>
                  </a:schemeClr>
                </a:solidFill>
                <a:latin typeface="Comic Sans MS" pitchFamily="66" charset="0"/>
              </a:rPr>
              <a:t> protection, excretion, secretion of fluid and gas exchange.   </a:t>
            </a:r>
          </a:p>
          <a:p>
            <a:pPr>
              <a:buFont typeface="Arial" pitchFamily="34" charset="0"/>
              <a:buNone/>
              <a:defRPr/>
            </a:pPr>
            <a:endParaRPr lang="en-US" sz="2400" dirty="0" smtClean="0">
              <a:solidFill>
                <a:schemeClr val="tx2">
                  <a:lumMod val="75000"/>
                </a:schemeClr>
              </a:solidFill>
              <a:latin typeface="Comic Sans MS" pitchFamily="66" charset="0"/>
            </a:endParaRPr>
          </a:p>
          <a:p>
            <a:pPr>
              <a:buFont typeface="Arial" pitchFamily="34" charset="0"/>
              <a:buNone/>
              <a:defRPr/>
            </a:pPr>
            <a:r>
              <a:rPr lang="en-US" sz="2400" dirty="0" smtClean="0">
                <a:solidFill>
                  <a:schemeClr val="tx2">
                    <a:lumMod val="75000"/>
                  </a:schemeClr>
                </a:solidFill>
                <a:latin typeface="Comic Sans MS" pitchFamily="66" charset="0"/>
              </a:rPr>
              <a:t>    </a:t>
            </a:r>
          </a:p>
        </p:txBody>
      </p:sp>
      <p:pic>
        <p:nvPicPr>
          <p:cNvPr id="13316" name="Picture 2"/>
          <p:cNvPicPr>
            <a:picLocks noGrp="1" noChangeAspect="1" noChangeArrowheads="1"/>
          </p:cNvPicPr>
          <p:nvPr>
            <p:ph sz="half" idx="2"/>
          </p:nvPr>
        </p:nvPicPr>
        <p:blipFill>
          <a:blip r:embed="rId2"/>
          <a:srcRect/>
          <a:stretch>
            <a:fillRect/>
          </a:stretch>
        </p:blipFill>
        <p:spPr>
          <a:xfrm>
            <a:off x="5029200" y="2057400"/>
            <a:ext cx="3505200" cy="2514600"/>
          </a:xfrm>
        </p:spPr>
      </p:pic>
      <p:pic>
        <p:nvPicPr>
          <p:cNvPr id="13317" name="Picture 3"/>
          <p:cNvPicPr>
            <a:picLocks noChangeAspect="1" noChangeArrowheads="1"/>
          </p:cNvPicPr>
          <p:nvPr/>
        </p:nvPicPr>
        <p:blipFill>
          <a:blip r:embed="rId3"/>
          <a:srcRect/>
          <a:stretch>
            <a:fillRect/>
          </a:stretch>
        </p:blipFill>
        <p:spPr bwMode="auto">
          <a:xfrm>
            <a:off x="5019675" y="4648200"/>
            <a:ext cx="4124325" cy="1133475"/>
          </a:xfrm>
          <a:prstGeom prst="rect">
            <a:avLst/>
          </a:prstGeom>
          <a:noFill/>
          <a:ln w="9525">
            <a:noFill/>
            <a:miter lim="800000"/>
            <a:headEnd/>
            <a:tailEnd/>
          </a:ln>
        </p:spPr>
      </p:pic>
      <p:sp>
        <p:nvSpPr>
          <p:cNvPr id="13318" name="Rectangle 5"/>
          <p:cNvSpPr>
            <a:spLocks noChangeArrowheads="1"/>
          </p:cNvSpPr>
          <p:nvPr/>
        </p:nvSpPr>
        <p:spPr bwMode="auto">
          <a:xfrm>
            <a:off x="5029200" y="5791200"/>
            <a:ext cx="4114800" cy="707886"/>
          </a:xfrm>
          <a:prstGeom prst="rect">
            <a:avLst/>
          </a:prstGeom>
          <a:noFill/>
          <a:ln w="9525">
            <a:noFill/>
            <a:miter lim="800000"/>
            <a:headEnd/>
            <a:tailEnd/>
          </a:ln>
        </p:spPr>
        <p:txBody>
          <a:bodyPr wrap="square">
            <a:spAutoFit/>
          </a:bodyPr>
          <a:lstStyle/>
          <a:p>
            <a:r>
              <a:rPr lang="en-GB" sz="1600" dirty="0"/>
              <a:t>Schematic representation of simple </a:t>
            </a:r>
            <a:r>
              <a:rPr lang="en-GB" sz="1600" dirty="0" err="1"/>
              <a:t>squamous</a:t>
            </a:r>
            <a:r>
              <a:rPr lang="en-GB" sz="1600" dirty="0"/>
              <a:t> epithelium</a:t>
            </a:r>
            <a:r>
              <a:rPr lang="en-GB" dirty="0"/>
              <a:t>.</a:t>
            </a:r>
            <a:endParaRPr lang="en-US" dirty="0"/>
          </a:p>
        </p:txBody>
      </p:sp>
      <p:pic>
        <p:nvPicPr>
          <p:cNvPr id="7" name="Picture 3" descr="simsquam.gif                                                   000570A7Junior                         ABA78158:"/>
          <p:cNvPicPr>
            <a:picLocks noChangeAspect="1" noChangeArrowheads="1"/>
          </p:cNvPicPr>
          <p:nvPr/>
        </p:nvPicPr>
        <p:blipFill>
          <a:blip r:embed="rId4"/>
          <a:srcRect/>
          <a:stretch>
            <a:fillRect/>
          </a:stretch>
        </p:blipFill>
        <p:spPr bwMode="auto">
          <a:xfrm>
            <a:off x="4800600" y="533400"/>
            <a:ext cx="3581400" cy="14605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133600" y="0"/>
            <a:ext cx="5151437" cy="838200"/>
          </a:xfrm>
        </p:spPr>
        <p:txBody>
          <a:bodyPr/>
          <a:lstStyle/>
          <a:p>
            <a:r>
              <a:rPr lang="en-US" sz="2800" b="1" dirty="0" smtClean="0">
                <a:latin typeface="Comic Sans MS" pitchFamily="66" charset="0"/>
              </a:rPr>
              <a:t>Simple </a:t>
            </a:r>
            <a:r>
              <a:rPr lang="en-US" sz="2800" b="1" dirty="0" err="1" smtClean="0">
                <a:latin typeface="Comic Sans MS" pitchFamily="66" charset="0"/>
              </a:rPr>
              <a:t>Cuboidal</a:t>
            </a:r>
            <a:r>
              <a:rPr lang="en-US" sz="2800" b="1" dirty="0" smtClean="0">
                <a:latin typeface="Comic Sans MS" pitchFamily="66" charset="0"/>
              </a:rPr>
              <a:t> Epithelium:</a:t>
            </a:r>
          </a:p>
        </p:txBody>
      </p:sp>
      <p:sp>
        <p:nvSpPr>
          <p:cNvPr id="17411" name="Content Placeholder 2"/>
          <p:cNvSpPr>
            <a:spLocks noGrp="1"/>
          </p:cNvSpPr>
          <p:nvPr>
            <p:ph sz="half" idx="1"/>
          </p:nvPr>
        </p:nvSpPr>
        <p:spPr>
          <a:xfrm>
            <a:off x="762000" y="685800"/>
            <a:ext cx="4800600" cy="5257800"/>
          </a:xfrm>
        </p:spPr>
        <p:txBody>
          <a:bodyPr/>
          <a:lstStyle/>
          <a:p>
            <a:pPr>
              <a:buNone/>
            </a:pPr>
            <a:r>
              <a:rPr lang="en-US" sz="2200" dirty="0" smtClean="0">
                <a:latin typeface="Comic Sans MS" pitchFamily="66" charset="0"/>
              </a:rPr>
              <a:t>     </a:t>
            </a:r>
            <a:r>
              <a:rPr lang="en-US" sz="2000" dirty="0" smtClean="0">
                <a:latin typeface="Comic Sans MS" pitchFamily="66" charset="0"/>
              </a:rPr>
              <a:t>As their name implies, Simple </a:t>
            </a:r>
            <a:r>
              <a:rPr lang="en-US" sz="2000" dirty="0" err="1" smtClean="0">
                <a:latin typeface="Comic Sans MS" pitchFamily="66" charset="0"/>
              </a:rPr>
              <a:t>cuboidal</a:t>
            </a:r>
            <a:r>
              <a:rPr lang="en-US" sz="2000" dirty="0" smtClean="0">
                <a:latin typeface="Comic Sans MS" pitchFamily="66" charset="0"/>
              </a:rPr>
              <a:t> epithelium is made up of one layer of cube-shaped cells.  Each cell has a </a:t>
            </a:r>
            <a:r>
              <a:rPr lang="en-US" sz="2000" b="1" dirty="0" smtClean="0">
                <a:latin typeface="Comic Sans MS" pitchFamily="66" charset="0"/>
              </a:rPr>
              <a:t>spherical nucleus</a:t>
            </a:r>
            <a:r>
              <a:rPr lang="en-US" sz="2000" dirty="0" smtClean="0">
                <a:latin typeface="Comic Sans MS" pitchFamily="66" charset="0"/>
              </a:rPr>
              <a:t> in the centre These cells frequently make up the tubes of your body.</a:t>
            </a:r>
          </a:p>
          <a:p>
            <a:pPr>
              <a:buNone/>
            </a:pPr>
            <a:r>
              <a:rPr lang="en-US" sz="2000" dirty="0" smtClean="0">
                <a:latin typeface="Comic Sans MS" pitchFamily="66" charset="0"/>
              </a:rPr>
              <a:t> </a:t>
            </a:r>
            <a:r>
              <a:rPr lang="en-US" sz="2000" dirty="0" err="1" smtClean="0">
                <a:latin typeface="Comic Sans MS" pitchFamily="66" charset="0"/>
              </a:rPr>
              <a:t>Cuboidal</a:t>
            </a:r>
            <a:r>
              <a:rPr lang="en-US" sz="2000" dirty="0" smtClean="0">
                <a:latin typeface="Comic Sans MS" pitchFamily="66" charset="0"/>
              </a:rPr>
              <a:t> epithelium is found in </a:t>
            </a:r>
            <a:r>
              <a:rPr lang="en-US" sz="2000" b="1" dirty="0" smtClean="0">
                <a:latin typeface="Comic Sans MS" pitchFamily="66" charset="0"/>
              </a:rPr>
              <a:t>glands</a:t>
            </a:r>
            <a:r>
              <a:rPr lang="en-US" sz="2000" dirty="0" smtClean="0">
                <a:latin typeface="Comic Sans MS" pitchFamily="66" charset="0"/>
              </a:rPr>
              <a:t> and in the lining of the </a:t>
            </a:r>
            <a:r>
              <a:rPr lang="en-US" sz="2000" b="1" dirty="0" smtClean="0">
                <a:latin typeface="Comic Sans MS" pitchFamily="66" charset="0"/>
              </a:rPr>
              <a:t>kidney tubules</a:t>
            </a:r>
            <a:r>
              <a:rPr lang="en-US" sz="2000" dirty="0" smtClean="0">
                <a:latin typeface="Comic Sans MS" pitchFamily="66" charset="0"/>
              </a:rPr>
              <a:t> as well as in the </a:t>
            </a:r>
            <a:r>
              <a:rPr lang="en-US" sz="2000" b="1" dirty="0" smtClean="0">
                <a:latin typeface="Comic Sans MS" pitchFamily="66" charset="0"/>
              </a:rPr>
              <a:t>ducts of the glands</a:t>
            </a:r>
            <a:r>
              <a:rPr lang="en-US" sz="2000" dirty="0" smtClean="0">
                <a:latin typeface="Comic Sans MS" pitchFamily="66" charset="0"/>
              </a:rPr>
              <a:t>. They also constitute the </a:t>
            </a:r>
            <a:r>
              <a:rPr lang="en-US" sz="2000" b="1" dirty="0" smtClean="0">
                <a:latin typeface="Comic Sans MS" pitchFamily="66" charset="0"/>
              </a:rPr>
              <a:t>germinal epithelium</a:t>
            </a:r>
            <a:r>
              <a:rPr lang="en-US" sz="2000" dirty="0" smtClean="0">
                <a:latin typeface="Comic Sans MS" pitchFamily="66" charset="0"/>
              </a:rPr>
              <a:t> which produces the </a:t>
            </a:r>
            <a:r>
              <a:rPr lang="en-US" sz="2000" b="1" dirty="0" smtClean="0">
                <a:latin typeface="Comic Sans MS" pitchFamily="66" charset="0"/>
              </a:rPr>
              <a:t>egg cells</a:t>
            </a:r>
            <a:r>
              <a:rPr lang="en-US" sz="2000" dirty="0" smtClean="0">
                <a:latin typeface="Comic Sans MS" pitchFamily="66" charset="0"/>
              </a:rPr>
              <a:t> in the </a:t>
            </a:r>
            <a:r>
              <a:rPr lang="en-US" sz="2000" b="1" dirty="0" smtClean="0">
                <a:latin typeface="Comic Sans MS" pitchFamily="66" charset="0"/>
              </a:rPr>
              <a:t>female ovary</a:t>
            </a:r>
            <a:r>
              <a:rPr lang="en-US" sz="2000" dirty="0" smtClean="0">
                <a:latin typeface="Comic Sans MS" pitchFamily="66" charset="0"/>
              </a:rPr>
              <a:t> and the </a:t>
            </a:r>
            <a:r>
              <a:rPr lang="en-US" sz="2000" b="1" dirty="0" smtClean="0">
                <a:latin typeface="Comic Sans MS" pitchFamily="66" charset="0"/>
              </a:rPr>
              <a:t>sperm cells</a:t>
            </a:r>
            <a:r>
              <a:rPr lang="en-US" sz="2000" dirty="0" smtClean="0">
                <a:latin typeface="Comic Sans MS" pitchFamily="66" charset="0"/>
              </a:rPr>
              <a:t> in the </a:t>
            </a:r>
            <a:r>
              <a:rPr lang="en-US" sz="2000" b="1" dirty="0" smtClean="0">
                <a:latin typeface="Comic Sans MS" pitchFamily="66" charset="0"/>
              </a:rPr>
              <a:t>male.</a:t>
            </a:r>
          </a:p>
          <a:p>
            <a:pPr>
              <a:buNone/>
            </a:pPr>
            <a:r>
              <a:rPr lang="en-US" sz="2000" b="1" dirty="0" smtClean="0">
                <a:latin typeface="Comic Sans MS" pitchFamily="66" charset="0"/>
              </a:rPr>
              <a:t>The functions of this tissue are: protection, secretion, absorption and gamete formation.</a:t>
            </a:r>
            <a:endParaRPr lang="en-US" sz="2000" dirty="0" smtClean="0">
              <a:latin typeface="Comic Sans MS" pitchFamily="66" charset="0"/>
            </a:endParaRPr>
          </a:p>
          <a:p>
            <a:endParaRPr lang="en-US" sz="2200" dirty="0" smtClean="0">
              <a:latin typeface="Comic Sans MS" pitchFamily="66" charset="0"/>
            </a:endParaRPr>
          </a:p>
        </p:txBody>
      </p:sp>
      <p:sp>
        <p:nvSpPr>
          <p:cNvPr id="17413" name="Rectangle 5"/>
          <p:cNvSpPr>
            <a:spLocks noChangeArrowheads="1"/>
          </p:cNvSpPr>
          <p:nvPr/>
        </p:nvSpPr>
        <p:spPr bwMode="auto">
          <a:xfrm>
            <a:off x="5334000" y="5934670"/>
            <a:ext cx="3810000" cy="830997"/>
          </a:xfrm>
          <a:prstGeom prst="rect">
            <a:avLst/>
          </a:prstGeom>
          <a:noFill/>
          <a:ln w="9525">
            <a:noFill/>
            <a:miter lim="800000"/>
            <a:headEnd/>
            <a:tailEnd/>
          </a:ln>
        </p:spPr>
        <p:txBody>
          <a:bodyPr wrap="square">
            <a:spAutoFit/>
          </a:bodyPr>
          <a:lstStyle/>
          <a:p>
            <a:r>
              <a:rPr lang="en-US" sz="1600" dirty="0" smtClean="0">
                <a:latin typeface="Comic Sans MS" pitchFamily="66" charset="0"/>
              </a:rPr>
              <a:t>Collecting </a:t>
            </a:r>
            <a:r>
              <a:rPr lang="en-US" sz="1600" dirty="0">
                <a:latin typeface="Comic Sans MS" pitchFamily="66" charset="0"/>
              </a:rPr>
              <a:t>ducts in the medulla of a mammalian </a:t>
            </a:r>
            <a:r>
              <a:rPr lang="en-US" sz="1600" dirty="0" err="1" smtClean="0">
                <a:latin typeface="Comic Sans MS" pitchFamily="66" charset="0"/>
              </a:rPr>
              <a:t>kidney.Each</a:t>
            </a:r>
            <a:r>
              <a:rPr lang="en-US" sz="1600" dirty="0" smtClean="0">
                <a:latin typeface="Comic Sans MS" pitchFamily="66" charset="0"/>
              </a:rPr>
              <a:t> duct is lined by simple </a:t>
            </a:r>
            <a:r>
              <a:rPr lang="en-US" sz="1600" dirty="0" err="1" smtClean="0">
                <a:latin typeface="Comic Sans MS" pitchFamily="66" charset="0"/>
              </a:rPr>
              <a:t>cuboidal</a:t>
            </a:r>
            <a:r>
              <a:rPr lang="en-US" sz="1600" dirty="0" smtClean="0">
                <a:latin typeface="Comic Sans MS" pitchFamily="66" charset="0"/>
              </a:rPr>
              <a:t> epithelium.</a:t>
            </a:r>
            <a:endParaRPr lang="en-US" sz="1600" dirty="0">
              <a:latin typeface="Comic Sans MS" pitchFamily="66" charset="0"/>
            </a:endParaRPr>
          </a:p>
        </p:txBody>
      </p:sp>
      <p:pic>
        <p:nvPicPr>
          <p:cNvPr id="17414" name="Picture 4"/>
          <p:cNvPicPr>
            <a:picLocks noChangeAspect="1" noChangeArrowheads="1"/>
          </p:cNvPicPr>
          <p:nvPr/>
        </p:nvPicPr>
        <p:blipFill>
          <a:blip r:embed="rId3"/>
          <a:srcRect/>
          <a:stretch>
            <a:fillRect/>
          </a:stretch>
        </p:blipFill>
        <p:spPr bwMode="auto">
          <a:xfrm>
            <a:off x="5486400" y="1219200"/>
            <a:ext cx="3657600" cy="1524000"/>
          </a:xfrm>
          <a:prstGeom prst="rect">
            <a:avLst/>
          </a:prstGeom>
          <a:noFill/>
          <a:ln w="9525">
            <a:noFill/>
            <a:miter lim="800000"/>
            <a:headEnd/>
            <a:tailEnd/>
          </a:ln>
        </p:spPr>
      </p:pic>
      <p:sp>
        <p:nvSpPr>
          <p:cNvPr id="17415" name="Rectangle 8"/>
          <p:cNvSpPr>
            <a:spLocks noChangeArrowheads="1"/>
          </p:cNvSpPr>
          <p:nvPr/>
        </p:nvSpPr>
        <p:spPr bwMode="auto">
          <a:xfrm>
            <a:off x="5562600" y="2743200"/>
            <a:ext cx="3048000" cy="584200"/>
          </a:xfrm>
          <a:prstGeom prst="rect">
            <a:avLst/>
          </a:prstGeom>
          <a:noFill/>
          <a:ln w="9525">
            <a:noFill/>
            <a:miter lim="800000"/>
            <a:headEnd/>
            <a:tailEnd/>
          </a:ln>
        </p:spPr>
        <p:txBody>
          <a:bodyPr wrap="square">
            <a:spAutoFit/>
          </a:bodyPr>
          <a:lstStyle/>
          <a:p>
            <a:r>
              <a:rPr lang="en-GB" sz="1600" dirty="0"/>
              <a:t>Schematic representation of simple </a:t>
            </a:r>
            <a:r>
              <a:rPr lang="en-GB" sz="1600" dirty="0" err="1"/>
              <a:t>cuboidal</a:t>
            </a:r>
            <a:r>
              <a:rPr lang="en-GB" sz="1600" dirty="0"/>
              <a:t> epithelium.</a:t>
            </a:r>
            <a:endParaRPr lang="en-US" sz="1600" dirty="0"/>
          </a:p>
        </p:txBody>
      </p:sp>
      <p:pic>
        <p:nvPicPr>
          <p:cNvPr id="8" name="Picture 2"/>
          <p:cNvPicPr>
            <a:picLocks noChangeAspect="1" noChangeArrowheads="1"/>
          </p:cNvPicPr>
          <p:nvPr/>
        </p:nvPicPr>
        <p:blipFill>
          <a:blip r:embed="rId4"/>
          <a:srcRect/>
          <a:stretch>
            <a:fillRect/>
          </a:stretch>
        </p:blipFill>
        <p:spPr bwMode="auto">
          <a:xfrm>
            <a:off x="5562600" y="3276600"/>
            <a:ext cx="2895600" cy="2505075"/>
          </a:xfrm>
          <a:prstGeom prst="rect">
            <a:avLst/>
          </a:prstGeom>
          <a:noFill/>
          <a:ln w="9525">
            <a:noFill/>
            <a:miter lim="800000"/>
            <a:headEnd/>
            <a:tailEnd/>
          </a:ln>
        </p:spPr>
      </p:pic>
      <p:sp>
        <p:nvSpPr>
          <p:cNvPr id="9" name="Content Placeholder 8"/>
          <p:cNvSpPr>
            <a:spLocks noGrp="1"/>
          </p:cNvSpPr>
          <p:nvPr>
            <p:ph sz="half" idx="2"/>
          </p:nvPr>
        </p:nvSpPr>
        <p:spPr/>
        <p:txBody>
          <a:bodyPr/>
          <a:lstStyle/>
          <a:p>
            <a:endParaRPr 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2514600" y="0"/>
            <a:ext cx="5227637" cy="762000"/>
          </a:xfrm>
        </p:spPr>
        <p:txBody>
          <a:bodyPr/>
          <a:lstStyle/>
          <a:p>
            <a:r>
              <a:rPr lang="en-US" sz="2800" b="1" dirty="0" smtClean="0">
                <a:latin typeface="Comic Sans MS" pitchFamily="66" charset="0"/>
              </a:rPr>
              <a:t>Simple Columnar Epithelium</a:t>
            </a:r>
            <a:endParaRPr lang="en-US" sz="2800" dirty="0" smtClean="0">
              <a:latin typeface="Comic Sans MS" pitchFamily="66" charset="0"/>
            </a:endParaRPr>
          </a:p>
        </p:txBody>
      </p:sp>
      <p:sp>
        <p:nvSpPr>
          <p:cNvPr id="20483" name="Content Placeholder 2"/>
          <p:cNvSpPr>
            <a:spLocks noGrp="1"/>
          </p:cNvSpPr>
          <p:nvPr>
            <p:ph sz="half" idx="1"/>
          </p:nvPr>
        </p:nvSpPr>
        <p:spPr>
          <a:xfrm>
            <a:off x="914400" y="838200"/>
            <a:ext cx="4343399" cy="5638800"/>
          </a:xfrm>
        </p:spPr>
        <p:txBody>
          <a:bodyPr/>
          <a:lstStyle/>
          <a:p>
            <a:r>
              <a:rPr lang="en-GB" sz="2400" dirty="0" smtClean="0">
                <a:latin typeface="Comic Sans MS" pitchFamily="66" charset="0"/>
              </a:rPr>
              <a:t>This type of epithelium appears as a single layer of tall, column-shaped cells with oblong nuclei.</a:t>
            </a:r>
            <a:r>
              <a:rPr lang="en-US" sz="2400" dirty="0" smtClean="0">
                <a:latin typeface="Comic Sans MS" pitchFamily="66" charset="0"/>
              </a:rPr>
              <a:t> It is found in the lining of your gut and parts of the respiratory tract.</a:t>
            </a:r>
            <a:r>
              <a:rPr lang="en-GB" sz="2400" dirty="0" smtClean="0">
                <a:latin typeface="Comic Sans MS" pitchFamily="66" charset="0"/>
              </a:rPr>
              <a:t> The primary function of this type of epithelium is absorption of nutrients, secretion of digestive juices as well as secretion of mucus by goblet cells. </a:t>
            </a:r>
            <a:endParaRPr lang="en-US" sz="2400" dirty="0" smtClean="0">
              <a:latin typeface="Comic Sans MS" pitchFamily="66" charset="0"/>
            </a:endParaRPr>
          </a:p>
        </p:txBody>
      </p:sp>
      <p:pic>
        <p:nvPicPr>
          <p:cNvPr id="20484" name="Picture 2"/>
          <p:cNvPicPr>
            <a:picLocks noGrp="1" noChangeAspect="1" noChangeArrowheads="1"/>
          </p:cNvPicPr>
          <p:nvPr>
            <p:ph sz="half" idx="2"/>
          </p:nvPr>
        </p:nvPicPr>
        <p:blipFill>
          <a:blip r:embed="rId2"/>
          <a:srcRect/>
          <a:stretch>
            <a:fillRect/>
          </a:stretch>
        </p:blipFill>
        <p:spPr>
          <a:xfrm>
            <a:off x="5334000" y="3886200"/>
            <a:ext cx="3810000" cy="1489075"/>
          </a:xfrm>
          <a:noFill/>
        </p:spPr>
      </p:pic>
      <p:sp>
        <p:nvSpPr>
          <p:cNvPr id="20485" name="Rectangle 5"/>
          <p:cNvSpPr>
            <a:spLocks noChangeArrowheads="1"/>
          </p:cNvSpPr>
          <p:nvPr/>
        </p:nvSpPr>
        <p:spPr bwMode="auto">
          <a:xfrm>
            <a:off x="5181600" y="5486400"/>
            <a:ext cx="3962400" cy="708025"/>
          </a:xfrm>
          <a:prstGeom prst="rect">
            <a:avLst/>
          </a:prstGeom>
          <a:noFill/>
          <a:ln w="9525">
            <a:noFill/>
            <a:miter lim="800000"/>
            <a:headEnd/>
            <a:tailEnd/>
          </a:ln>
        </p:spPr>
        <p:txBody>
          <a:bodyPr wrap="square">
            <a:spAutoFit/>
          </a:bodyPr>
          <a:lstStyle/>
          <a:p>
            <a:r>
              <a:rPr lang="en-GB" sz="1600" dirty="0"/>
              <a:t>Schematic</a:t>
            </a:r>
            <a:r>
              <a:rPr lang="en-GB" dirty="0"/>
              <a:t> </a:t>
            </a:r>
            <a:r>
              <a:rPr lang="en-GB" sz="1600" dirty="0"/>
              <a:t>representation of simple columnar epithelium</a:t>
            </a:r>
            <a:endParaRPr lang="en-US" sz="1600" dirty="0"/>
          </a:p>
        </p:txBody>
      </p:sp>
      <p:pic>
        <p:nvPicPr>
          <p:cNvPr id="20486" name="Picture 4"/>
          <p:cNvPicPr>
            <a:picLocks noChangeAspect="1" noChangeArrowheads="1"/>
          </p:cNvPicPr>
          <p:nvPr/>
        </p:nvPicPr>
        <p:blipFill>
          <a:blip r:embed="rId3"/>
          <a:srcRect/>
          <a:stretch>
            <a:fillRect/>
          </a:stretch>
        </p:blipFill>
        <p:spPr bwMode="auto">
          <a:xfrm>
            <a:off x="5943600" y="914400"/>
            <a:ext cx="3019425" cy="2019300"/>
          </a:xfrm>
          <a:prstGeom prst="rect">
            <a:avLst/>
          </a:prstGeom>
          <a:noFill/>
          <a:ln w="9525">
            <a:noFill/>
            <a:miter lim="800000"/>
            <a:headEnd/>
            <a:tailEnd/>
          </a:ln>
        </p:spPr>
      </p:pic>
      <p:sp>
        <p:nvSpPr>
          <p:cNvPr id="20487" name="Rectangle 8"/>
          <p:cNvSpPr>
            <a:spLocks noChangeArrowheads="1"/>
          </p:cNvSpPr>
          <p:nvPr/>
        </p:nvSpPr>
        <p:spPr bwMode="auto">
          <a:xfrm>
            <a:off x="5657850" y="2971800"/>
            <a:ext cx="3486150" cy="461963"/>
          </a:xfrm>
          <a:prstGeom prst="rect">
            <a:avLst/>
          </a:prstGeom>
          <a:noFill/>
          <a:ln w="9525">
            <a:noFill/>
            <a:miter lim="800000"/>
            <a:headEnd/>
            <a:tailEnd/>
          </a:ln>
        </p:spPr>
        <p:txBody>
          <a:bodyPr wrap="none">
            <a:spAutoFit/>
          </a:bodyPr>
          <a:lstStyle/>
          <a:p>
            <a:r>
              <a:rPr lang="en-US" dirty="0"/>
              <a:t>Columnar epithelial tissue.</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2"/>
          <p:cNvPicPr>
            <a:picLocks noGrp="1" noChangeAspect="1" noChangeArrowheads="1"/>
          </p:cNvPicPr>
          <p:nvPr>
            <p:ph sz="half" idx="4294967295"/>
          </p:nvPr>
        </p:nvPicPr>
        <p:blipFill>
          <a:blip r:embed="rId3"/>
          <a:srcRect/>
          <a:stretch>
            <a:fillRect/>
          </a:stretch>
        </p:blipFill>
        <p:spPr>
          <a:xfrm>
            <a:off x="1447800" y="381000"/>
            <a:ext cx="6400800" cy="4572000"/>
          </a:xfrm>
          <a:noFill/>
        </p:spPr>
      </p:pic>
      <p:sp>
        <p:nvSpPr>
          <p:cNvPr id="16389" name="Rectangle 5"/>
          <p:cNvSpPr>
            <a:spLocks noChangeArrowheads="1"/>
          </p:cNvSpPr>
          <p:nvPr/>
        </p:nvSpPr>
        <p:spPr bwMode="auto">
          <a:xfrm>
            <a:off x="1524000" y="5334000"/>
            <a:ext cx="6705600" cy="830997"/>
          </a:xfrm>
          <a:prstGeom prst="rect">
            <a:avLst/>
          </a:prstGeom>
          <a:noFill/>
          <a:ln w="9525">
            <a:noFill/>
            <a:miter lim="800000"/>
            <a:headEnd/>
            <a:tailEnd/>
          </a:ln>
        </p:spPr>
        <p:txBody>
          <a:bodyPr wrap="square">
            <a:spAutoFit/>
          </a:bodyPr>
          <a:lstStyle/>
          <a:p>
            <a:r>
              <a:rPr lang="en-US" dirty="0" smtClean="0">
                <a:latin typeface="Comic Sans MS" pitchFamily="66" charset="0"/>
              </a:rPr>
              <a:t>In this image, you can see </a:t>
            </a:r>
            <a:r>
              <a:rPr lang="en-US" b="1" dirty="0" smtClean="0">
                <a:latin typeface="Comic Sans MS" pitchFamily="66" charset="0"/>
              </a:rPr>
              <a:t>Simple Columnar Epithelium</a:t>
            </a:r>
            <a:r>
              <a:rPr lang="en-US" dirty="0" smtClean="0">
                <a:latin typeface="Comic Sans MS" pitchFamily="66" charset="0"/>
              </a:rPr>
              <a:t>  of the </a:t>
            </a:r>
            <a:r>
              <a:rPr lang="en-US" b="1" dirty="0" smtClean="0">
                <a:latin typeface="Comic Sans MS" pitchFamily="66" charset="0"/>
              </a:rPr>
              <a:t>Small </a:t>
            </a:r>
            <a:r>
              <a:rPr lang="en-US" b="1" dirty="0">
                <a:latin typeface="Comic Sans MS" pitchFamily="66" charset="0"/>
              </a:rPr>
              <a:t>Intestine </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0"/>
            <a:ext cx="7772400" cy="914400"/>
          </a:xfrm>
        </p:spPr>
        <p:txBody>
          <a:bodyPr/>
          <a:lstStyle/>
          <a:p>
            <a:r>
              <a:rPr lang="en-US" sz="3200" b="1" dirty="0" smtClean="0">
                <a:latin typeface="Comic Sans MS" pitchFamily="66" charset="0"/>
              </a:rPr>
              <a:t>Ciliated Columnar Epithelium</a:t>
            </a:r>
            <a:endParaRPr lang="en-US" sz="3200" dirty="0">
              <a:latin typeface="Comic Sans MS" pitchFamily="66" charset="0"/>
            </a:endParaRPr>
          </a:p>
        </p:txBody>
      </p:sp>
      <p:sp>
        <p:nvSpPr>
          <p:cNvPr id="3" name="Rectangle 2"/>
          <p:cNvSpPr/>
          <p:nvPr/>
        </p:nvSpPr>
        <p:spPr>
          <a:xfrm>
            <a:off x="1143000" y="2514599"/>
            <a:ext cx="7696200" cy="3416320"/>
          </a:xfrm>
          <a:prstGeom prst="rect">
            <a:avLst/>
          </a:prstGeom>
        </p:spPr>
        <p:txBody>
          <a:bodyPr wrap="square">
            <a:spAutoFit/>
          </a:bodyPr>
          <a:lstStyle/>
          <a:p>
            <a:r>
              <a:rPr lang="en-US" dirty="0" smtClean="0">
                <a:latin typeface="Comic Sans MS" pitchFamily="66" charset="0"/>
              </a:rPr>
              <a:t>These are </a:t>
            </a:r>
            <a:r>
              <a:rPr lang="en-US" b="1" dirty="0" smtClean="0">
                <a:latin typeface="Comic Sans MS" pitchFamily="66" charset="0"/>
              </a:rPr>
              <a:t>simple columnar epithelial cells</a:t>
            </a:r>
            <a:r>
              <a:rPr lang="en-US" dirty="0" smtClean="0">
                <a:latin typeface="Comic Sans MS" pitchFamily="66" charset="0"/>
              </a:rPr>
              <a:t>, but in addition, they posses </a:t>
            </a:r>
            <a:r>
              <a:rPr lang="en-US" b="1" dirty="0" smtClean="0">
                <a:latin typeface="Comic Sans MS" pitchFamily="66" charset="0"/>
              </a:rPr>
              <a:t>fine hair-like outgrowths, cilia</a:t>
            </a:r>
            <a:r>
              <a:rPr lang="en-US" dirty="0" smtClean="0">
                <a:latin typeface="Comic Sans MS" pitchFamily="66" charset="0"/>
              </a:rPr>
              <a:t> on their free surfaces. The movement of the cilia in a certain direction causes the mucus, which is secreted by the goblet cells, to move in that direction. Ciliated epithelium is usually found in the </a:t>
            </a:r>
            <a:r>
              <a:rPr lang="en-US" b="1" dirty="0" smtClean="0">
                <a:latin typeface="Comic Sans MS" pitchFamily="66" charset="0"/>
              </a:rPr>
              <a:t>air passages like the nose</a:t>
            </a:r>
            <a:r>
              <a:rPr lang="en-US" dirty="0" smtClean="0">
                <a:latin typeface="Comic Sans MS" pitchFamily="66" charset="0"/>
              </a:rPr>
              <a:t>. It is also found in the </a:t>
            </a:r>
            <a:r>
              <a:rPr lang="en-US" b="1" dirty="0" smtClean="0">
                <a:latin typeface="Comic Sans MS" pitchFamily="66" charset="0"/>
              </a:rPr>
              <a:t>uterus and Fallopian tubes</a:t>
            </a:r>
            <a:r>
              <a:rPr lang="en-US" dirty="0" smtClean="0">
                <a:latin typeface="Comic Sans MS" pitchFamily="66" charset="0"/>
              </a:rPr>
              <a:t> of females. The movement of the cilia propel the ovum to the uterus.</a:t>
            </a:r>
            <a:endParaRPr lang="en-US" dirty="0">
              <a:latin typeface="Comic Sans MS" pitchFamily="66" charset="0"/>
            </a:endParaRPr>
          </a:p>
        </p:txBody>
      </p:sp>
      <p:pic>
        <p:nvPicPr>
          <p:cNvPr id="64514" name="Picture 2"/>
          <p:cNvPicPr>
            <a:picLocks noChangeAspect="1" noChangeArrowheads="1"/>
          </p:cNvPicPr>
          <p:nvPr/>
        </p:nvPicPr>
        <p:blipFill>
          <a:blip r:embed="rId2"/>
          <a:srcRect/>
          <a:stretch>
            <a:fillRect/>
          </a:stretch>
        </p:blipFill>
        <p:spPr bwMode="auto">
          <a:xfrm>
            <a:off x="2590800" y="762000"/>
            <a:ext cx="3619500" cy="18288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838200" y="0"/>
            <a:ext cx="7742237" cy="685800"/>
          </a:xfrm>
        </p:spPr>
        <p:txBody>
          <a:bodyPr/>
          <a:lstStyle/>
          <a:p>
            <a:r>
              <a:rPr lang="en-GB" dirty="0" smtClean="0"/>
              <a:t>      </a:t>
            </a:r>
            <a:r>
              <a:rPr lang="en-GB" sz="2800" b="1" u="sng" dirty="0" err="1" smtClean="0">
                <a:latin typeface="Comic Sans MS" pitchFamily="66" charset="0"/>
              </a:rPr>
              <a:t>Pseudostratified</a:t>
            </a:r>
            <a:r>
              <a:rPr lang="en-GB" sz="2800" b="1" u="sng" dirty="0" smtClean="0">
                <a:latin typeface="Comic Sans MS" pitchFamily="66" charset="0"/>
              </a:rPr>
              <a:t> Ciliated Epithelium</a:t>
            </a:r>
            <a:r>
              <a:rPr lang="en-GB" sz="2800" b="1" dirty="0" smtClean="0">
                <a:latin typeface="Comic Sans MS" pitchFamily="66" charset="0"/>
              </a:rPr>
              <a:t> </a:t>
            </a:r>
            <a:endParaRPr lang="en-US" sz="2800" b="1" dirty="0" smtClean="0">
              <a:latin typeface="Comic Sans MS" pitchFamily="66" charset="0"/>
            </a:endParaRPr>
          </a:p>
        </p:txBody>
      </p:sp>
      <p:sp>
        <p:nvSpPr>
          <p:cNvPr id="18435" name="Content Placeholder 2"/>
          <p:cNvSpPr>
            <a:spLocks noGrp="1"/>
          </p:cNvSpPr>
          <p:nvPr>
            <p:ph sz="half" idx="1"/>
          </p:nvPr>
        </p:nvSpPr>
        <p:spPr>
          <a:xfrm>
            <a:off x="990600" y="762000"/>
            <a:ext cx="4419600" cy="5181600"/>
          </a:xfrm>
        </p:spPr>
        <p:txBody>
          <a:bodyPr/>
          <a:lstStyle/>
          <a:p>
            <a:pPr>
              <a:buNone/>
            </a:pPr>
            <a:r>
              <a:rPr lang="en-GB" sz="2200" dirty="0" smtClean="0">
                <a:latin typeface="Comic Sans MS" pitchFamily="66" charset="0"/>
              </a:rPr>
              <a:t>   </a:t>
            </a:r>
            <a:r>
              <a:rPr lang="en-GB" sz="2100" dirty="0" smtClean="0">
                <a:latin typeface="Comic Sans MS" pitchFamily="66" charset="0"/>
              </a:rPr>
              <a:t>The term </a:t>
            </a:r>
            <a:r>
              <a:rPr lang="en-GB" sz="2100" b="1" dirty="0" smtClean="0">
                <a:solidFill>
                  <a:srgbClr val="C00000"/>
                </a:solidFill>
                <a:latin typeface="Comic Sans MS" pitchFamily="66" charset="0"/>
              </a:rPr>
              <a:t>“</a:t>
            </a:r>
            <a:r>
              <a:rPr lang="en-GB" sz="2100" b="1" dirty="0" err="1" smtClean="0">
                <a:solidFill>
                  <a:srgbClr val="C00000"/>
                </a:solidFill>
                <a:latin typeface="Comic Sans MS" pitchFamily="66" charset="0"/>
              </a:rPr>
              <a:t>pseudostratified</a:t>
            </a:r>
            <a:r>
              <a:rPr lang="en-GB" sz="2100" b="1" dirty="0" smtClean="0">
                <a:solidFill>
                  <a:srgbClr val="C00000"/>
                </a:solidFill>
                <a:latin typeface="Comic Sans MS" pitchFamily="66" charset="0"/>
              </a:rPr>
              <a:t>” </a:t>
            </a:r>
            <a:r>
              <a:rPr lang="en-GB" sz="2100" dirty="0" smtClean="0">
                <a:latin typeface="Comic Sans MS" pitchFamily="66" charset="0"/>
              </a:rPr>
              <a:t>literally means “falsely stratified”. In other words, the epithelium looks as if it has multiple layers but it only has one layer. This is due to the fact that the cells are of differing heights. </a:t>
            </a:r>
          </a:p>
          <a:p>
            <a:pPr>
              <a:buNone/>
            </a:pPr>
            <a:r>
              <a:rPr lang="en-GB" sz="2100" dirty="0" smtClean="0">
                <a:latin typeface="Comic Sans MS" pitchFamily="66" charset="0"/>
              </a:rPr>
              <a:t>This type of epithelium consists of a </a:t>
            </a:r>
            <a:r>
              <a:rPr lang="en-GB" sz="2100" u="sng" dirty="0" smtClean="0">
                <a:solidFill>
                  <a:srgbClr val="C00000"/>
                </a:solidFill>
                <a:latin typeface="Comic Sans MS" pitchFamily="66" charset="0"/>
              </a:rPr>
              <a:t>single row of cells</a:t>
            </a:r>
            <a:r>
              <a:rPr lang="en-GB" sz="2100" dirty="0" smtClean="0">
                <a:solidFill>
                  <a:srgbClr val="C00000"/>
                </a:solidFill>
                <a:latin typeface="Comic Sans MS" pitchFamily="66" charset="0"/>
              </a:rPr>
              <a:t>. </a:t>
            </a:r>
            <a:r>
              <a:rPr lang="en-GB" sz="2100" dirty="0" smtClean="0">
                <a:latin typeface="Comic Sans MS" pitchFamily="66" charset="0"/>
              </a:rPr>
              <a:t>Most of these cells have a columnar shape, while other, shorter cells, which are more </a:t>
            </a:r>
            <a:r>
              <a:rPr lang="en-GB" sz="2100" dirty="0" err="1" smtClean="0">
                <a:latin typeface="Comic Sans MS" pitchFamily="66" charset="0"/>
              </a:rPr>
              <a:t>cuboidal</a:t>
            </a:r>
            <a:r>
              <a:rPr lang="en-GB" sz="2100" dirty="0" smtClean="0">
                <a:latin typeface="Comic Sans MS" pitchFamily="66" charset="0"/>
              </a:rPr>
              <a:t>. This tissue is found </a:t>
            </a:r>
            <a:r>
              <a:rPr lang="en-US" sz="2100" dirty="0" smtClean="0">
                <a:latin typeface="Comic Sans MS" pitchFamily="66" charset="0"/>
              </a:rPr>
              <a:t>in the upper or lower respiratory tract. </a:t>
            </a:r>
          </a:p>
        </p:txBody>
      </p:sp>
      <p:pic>
        <p:nvPicPr>
          <p:cNvPr id="18436" name="Picture 2"/>
          <p:cNvPicPr>
            <a:picLocks noGrp="1" noChangeAspect="1" noChangeArrowheads="1"/>
          </p:cNvPicPr>
          <p:nvPr>
            <p:ph sz="half" idx="2"/>
          </p:nvPr>
        </p:nvPicPr>
        <p:blipFill>
          <a:blip r:embed="rId3"/>
          <a:srcRect/>
          <a:stretch>
            <a:fillRect/>
          </a:stretch>
        </p:blipFill>
        <p:spPr>
          <a:xfrm>
            <a:off x="5334000" y="3581400"/>
            <a:ext cx="3810000" cy="1317625"/>
          </a:xfrm>
          <a:noFill/>
        </p:spPr>
      </p:pic>
      <p:sp>
        <p:nvSpPr>
          <p:cNvPr id="18437" name="Rectangle 5"/>
          <p:cNvSpPr>
            <a:spLocks noChangeArrowheads="1"/>
          </p:cNvSpPr>
          <p:nvPr/>
        </p:nvSpPr>
        <p:spPr bwMode="auto">
          <a:xfrm>
            <a:off x="5486400" y="4953000"/>
            <a:ext cx="2819400" cy="584775"/>
          </a:xfrm>
          <a:prstGeom prst="rect">
            <a:avLst/>
          </a:prstGeom>
          <a:noFill/>
          <a:ln w="9525">
            <a:noFill/>
            <a:miter lim="800000"/>
            <a:headEnd/>
            <a:tailEnd/>
          </a:ln>
        </p:spPr>
        <p:txBody>
          <a:bodyPr wrap="square">
            <a:spAutoFit/>
          </a:bodyPr>
          <a:lstStyle/>
          <a:p>
            <a:r>
              <a:rPr lang="en-GB" sz="1600" dirty="0"/>
              <a:t>Schematic representation of </a:t>
            </a:r>
            <a:r>
              <a:rPr lang="en-GB" sz="1600" dirty="0" err="1"/>
              <a:t>pseudostratified</a:t>
            </a:r>
            <a:r>
              <a:rPr lang="en-GB" sz="1600" dirty="0"/>
              <a:t> epithelium.</a:t>
            </a:r>
            <a:endParaRPr lang="en-US" sz="1600" dirty="0"/>
          </a:p>
        </p:txBody>
      </p:sp>
      <p:pic>
        <p:nvPicPr>
          <p:cNvPr id="6" name="Picture 2"/>
          <p:cNvPicPr>
            <a:picLocks noChangeAspect="1" noChangeArrowheads="1"/>
          </p:cNvPicPr>
          <p:nvPr/>
        </p:nvPicPr>
        <p:blipFill>
          <a:blip r:embed="rId4"/>
          <a:srcRect/>
          <a:stretch>
            <a:fillRect/>
          </a:stretch>
        </p:blipFill>
        <p:spPr bwMode="auto">
          <a:xfrm>
            <a:off x="5486400" y="838200"/>
            <a:ext cx="3200400" cy="2333625"/>
          </a:xfrm>
          <a:prstGeom prst="rect">
            <a:avLst/>
          </a:prstGeom>
          <a:noFill/>
          <a:ln w="9525">
            <a:noFill/>
            <a:miter lim="800000"/>
            <a:headEnd/>
            <a:tailEnd/>
          </a:ln>
          <a:effectLst/>
        </p:spPr>
      </p:pic>
      <p:sp>
        <p:nvSpPr>
          <p:cNvPr id="7" name="TextBox 6"/>
          <p:cNvSpPr txBox="1"/>
          <p:nvPr/>
        </p:nvSpPr>
        <p:spPr>
          <a:xfrm>
            <a:off x="990600" y="5934670"/>
            <a:ext cx="8153400" cy="923330"/>
          </a:xfrm>
          <a:prstGeom prst="rect">
            <a:avLst/>
          </a:prstGeom>
          <a:noFill/>
        </p:spPr>
        <p:txBody>
          <a:bodyPr wrap="square" rtlCol="0">
            <a:spAutoFit/>
          </a:bodyPr>
          <a:lstStyle/>
          <a:p>
            <a:r>
              <a:rPr lang="en-US" sz="1800" b="1" dirty="0" smtClean="0">
                <a:latin typeface="Comic Sans MS" pitchFamily="66" charset="0"/>
              </a:rPr>
              <a:t> Its functions include protection, producing mucus, trapping and moving dust and other toxins out of the lungs. </a:t>
            </a:r>
            <a:br>
              <a:rPr lang="en-US" sz="1800" b="1" dirty="0" smtClean="0">
                <a:latin typeface="Comic Sans MS" pitchFamily="66" charset="0"/>
              </a:rPr>
            </a:br>
            <a:endParaRPr lang="en-US" sz="1800" b="1" dirty="0" smtClean="0">
              <a:latin typeface="Comic Sans MS" pitchFamily="66"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381000"/>
            <a:ext cx="8153400" cy="707886"/>
          </a:xfrm>
          <a:prstGeom prst="rect">
            <a:avLst/>
          </a:prstGeom>
          <a:noFill/>
        </p:spPr>
        <p:txBody>
          <a:bodyPr wrap="square" rtlCol="0">
            <a:spAutoFit/>
          </a:bodyPr>
          <a:lstStyle/>
          <a:p>
            <a:r>
              <a:rPr lang="en-US" sz="2000" b="1" dirty="0" smtClean="0">
                <a:latin typeface="Comic Sans MS" pitchFamily="66" charset="0"/>
              </a:rPr>
              <a:t>Before we study about animal tissues, let us understand why plants and animals are composed of different types of tissues.</a:t>
            </a:r>
            <a:endParaRPr lang="en-US" sz="2000" b="1" dirty="0">
              <a:latin typeface="Comic Sans MS" pitchFamily="66" charset="0"/>
            </a:endParaRPr>
          </a:p>
        </p:txBody>
      </p:sp>
      <p:sp>
        <p:nvSpPr>
          <p:cNvPr id="3" name="TextBox 2"/>
          <p:cNvSpPr txBox="1"/>
          <p:nvPr/>
        </p:nvSpPr>
        <p:spPr>
          <a:xfrm>
            <a:off x="1219200" y="1295400"/>
            <a:ext cx="7772400" cy="5632311"/>
          </a:xfrm>
          <a:prstGeom prst="rect">
            <a:avLst/>
          </a:prstGeom>
          <a:noFill/>
        </p:spPr>
        <p:txBody>
          <a:bodyPr wrap="square" rtlCol="0">
            <a:spAutoFit/>
          </a:bodyPr>
          <a:lstStyle/>
          <a:p>
            <a:r>
              <a:rPr lang="en-US" sz="1800" dirty="0" smtClean="0">
                <a:latin typeface="Comic Sans MS" pitchFamily="66" charset="0"/>
              </a:rPr>
              <a:t>As plants are stationary, they have the tissue which provides them with structural strength. Most of these tissues are dead since they are as efficient in providing mechanical strength as the live ones, and need less maintenance. Animals on the other hand move around. They consume more energy as compared to plant cell. Most of the tissues they contain is living.</a:t>
            </a:r>
          </a:p>
          <a:p>
            <a:endParaRPr lang="en-US" sz="1800" dirty="0" smtClean="0">
              <a:latin typeface="Comic Sans MS" pitchFamily="66" charset="0"/>
            </a:endParaRPr>
          </a:p>
          <a:p>
            <a:r>
              <a:rPr lang="en-US" sz="1800" dirty="0" smtClean="0">
                <a:latin typeface="Comic Sans MS" pitchFamily="66" charset="0"/>
              </a:rPr>
              <a:t>Growth in plants is limited to certain regions called meristematic cells which divide continuously through out their life, other cells remain non dividing. Cell growth in animals is more uniform and there is no demarcation of dividing and non dividing cells.</a:t>
            </a:r>
          </a:p>
          <a:p>
            <a:endParaRPr lang="en-US" sz="1800" dirty="0" smtClean="0">
              <a:latin typeface="Comic Sans MS" pitchFamily="66" charset="0"/>
            </a:endParaRPr>
          </a:p>
          <a:p>
            <a:r>
              <a:rPr lang="en-US" sz="1800" dirty="0" smtClean="0">
                <a:latin typeface="Comic Sans MS" pitchFamily="66" charset="0"/>
              </a:rPr>
              <a:t>The structural organization of organs and organ systems is far more specialized in complex animals than even in very complex plants. Plants are Adaptation  to the sedentary existence  by plants and active locomotion  by animals contribute to the structural differences of their tissues and organ systems. </a:t>
            </a:r>
            <a:r>
              <a:rPr lang="en-US" sz="1800" b="1" dirty="0" smtClean="0">
                <a:solidFill>
                  <a:schemeClr val="tx2">
                    <a:lumMod val="50000"/>
                  </a:schemeClr>
                </a:solidFill>
                <a:latin typeface="Comic Sans MS" pitchFamily="66" charset="0"/>
              </a:rPr>
              <a:t>Due to the structural and functional differences between plants and animals, they are made of different types of tissues.</a:t>
            </a:r>
          </a:p>
          <a:p>
            <a:r>
              <a:rPr lang="en-US" sz="1800" dirty="0" smtClean="0">
                <a:latin typeface="Comic Sans MS" pitchFamily="66" charset="0"/>
              </a:rPr>
              <a:t>  </a:t>
            </a:r>
            <a:endParaRPr lang="en-US" sz="1800" dirty="0">
              <a:latin typeface="Comic Sans MS" pitchFamily="66"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sz="3200" dirty="0" err="1" smtClean="0">
                <a:latin typeface="Comic Sans MS" pitchFamily="66" charset="0"/>
              </a:rPr>
              <a:t>Pseudostratified</a:t>
            </a:r>
            <a:r>
              <a:rPr lang="en-US" sz="3200" dirty="0" smtClean="0">
                <a:latin typeface="Comic Sans MS" pitchFamily="66" charset="0"/>
              </a:rPr>
              <a:t> Epithelial Tissue</a:t>
            </a:r>
          </a:p>
        </p:txBody>
      </p:sp>
      <p:pic>
        <p:nvPicPr>
          <p:cNvPr id="32771" name="Picture 3" descr="img0042"/>
          <p:cNvPicPr>
            <a:picLocks noGrp="1" noChangeAspect="1" noChangeArrowheads="1"/>
          </p:cNvPicPr>
          <p:nvPr>
            <p:ph idx="1"/>
          </p:nvPr>
        </p:nvPicPr>
        <p:blipFill>
          <a:blip r:embed="rId3"/>
          <a:srcRect/>
          <a:stretch>
            <a:fillRect/>
          </a:stretch>
        </p:blipFill>
        <p:spPr>
          <a:xfrm>
            <a:off x="1295400" y="1676400"/>
            <a:ext cx="6096000" cy="4435475"/>
          </a:xfrm>
          <a:noFill/>
        </p:spPr>
      </p:pic>
      <p:sp>
        <p:nvSpPr>
          <p:cNvPr id="32772" name="Text Box 4"/>
          <p:cNvSpPr txBox="1">
            <a:spLocks noChangeArrowheads="1"/>
          </p:cNvSpPr>
          <p:nvPr/>
        </p:nvSpPr>
        <p:spPr bwMode="auto">
          <a:xfrm>
            <a:off x="2057400" y="6172200"/>
            <a:ext cx="4341253" cy="461665"/>
          </a:xfrm>
          <a:prstGeom prst="rect">
            <a:avLst/>
          </a:prstGeom>
          <a:noFill/>
          <a:ln w="9525">
            <a:noFill/>
            <a:miter lim="800000"/>
            <a:headEnd/>
            <a:tailEnd/>
          </a:ln>
        </p:spPr>
        <p:txBody>
          <a:bodyPr wrap="none">
            <a:spAutoFit/>
          </a:bodyPr>
          <a:lstStyle/>
          <a:p>
            <a:r>
              <a:rPr lang="en-US" dirty="0">
                <a:latin typeface="Comic Sans MS" pitchFamily="66" charset="0"/>
              </a:rPr>
              <a:t>Trachea of respiratory tract</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4237037" cy="457200"/>
          </a:xfrm>
        </p:spPr>
        <p:txBody>
          <a:bodyPr/>
          <a:lstStyle/>
          <a:p>
            <a:r>
              <a:rPr lang="en-US" sz="3200" b="1" dirty="0" smtClean="0">
                <a:latin typeface="Comic Sans MS" pitchFamily="66" charset="0"/>
              </a:rPr>
              <a:t>Glandular Epithelium</a:t>
            </a:r>
            <a:endParaRPr lang="en-US" sz="3200" dirty="0">
              <a:latin typeface="Comic Sans MS" pitchFamily="66" charset="0"/>
            </a:endParaRPr>
          </a:p>
        </p:txBody>
      </p:sp>
      <p:pic>
        <p:nvPicPr>
          <p:cNvPr id="3" name="Picture 2" descr="glandular1.gif"/>
          <p:cNvPicPr>
            <a:picLocks noChangeAspect="1"/>
          </p:cNvPicPr>
          <p:nvPr/>
        </p:nvPicPr>
        <p:blipFill>
          <a:blip r:embed="rId3"/>
          <a:stretch>
            <a:fillRect/>
          </a:stretch>
        </p:blipFill>
        <p:spPr>
          <a:xfrm>
            <a:off x="2590800" y="685800"/>
            <a:ext cx="3638550" cy="1676400"/>
          </a:xfrm>
          <a:prstGeom prst="rect">
            <a:avLst/>
          </a:prstGeom>
        </p:spPr>
      </p:pic>
      <p:sp>
        <p:nvSpPr>
          <p:cNvPr id="4" name="Rectangle 3"/>
          <p:cNvSpPr/>
          <p:nvPr/>
        </p:nvSpPr>
        <p:spPr>
          <a:xfrm>
            <a:off x="914400" y="2333685"/>
            <a:ext cx="8001000" cy="3785652"/>
          </a:xfrm>
          <a:prstGeom prst="rect">
            <a:avLst/>
          </a:prstGeom>
        </p:spPr>
        <p:txBody>
          <a:bodyPr wrap="square">
            <a:spAutoFit/>
          </a:bodyPr>
          <a:lstStyle/>
          <a:p>
            <a:r>
              <a:rPr lang="en-US" dirty="0" smtClean="0">
                <a:latin typeface="Comic Sans MS" pitchFamily="66" charset="0"/>
              </a:rPr>
              <a:t>Columnar and </a:t>
            </a:r>
            <a:r>
              <a:rPr lang="en-US" dirty="0" err="1" smtClean="0">
                <a:latin typeface="Comic Sans MS" pitchFamily="66" charset="0"/>
              </a:rPr>
              <a:t>cuboidal</a:t>
            </a:r>
            <a:r>
              <a:rPr lang="en-US" dirty="0" smtClean="0">
                <a:latin typeface="Comic Sans MS" pitchFamily="66" charset="0"/>
              </a:rPr>
              <a:t> epithelial cells often become </a:t>
            </a:r>
            <a:r>
              <a:rPr lang="en-US" b="1" dirty="0" err="1" smtClean="0">
                <a:latin typeface="Comic Sans MS" pitchFamily="66" charset="0"/>
              </a:rPr>
              <a:t>specialised</a:t>
            </a:r>
            <a:r>
              <a:rPr lang="en-US" b="1" dirty="0" smtClean="0">
                <a:latin typeface="Comic Sans MS" pitchFamily="66" charset="0"/>
              </a:rPr>
              <a:t> as gland cells</a:t>
            </a:r>
            <a:r>
              <a:rPr lang="en-US" dirty="0" smtClean="0">
                <a:latin typeface="Comic Sans MS" pitchFamily="66" charset="0"/>
              </a:rPr>
              <a:t> which are capable of </a:t>
            </a:r>
            <a:r>
              <a:rPr lang="en-US" b="1" dirty="0" err="1" smtClean="0">
                <a:latin typeface="Comic Sans MS" pitchFamily="66" charset="0"/>
              </a:rPr>
              <a:t>synthesising</a:t>
            </a:r>
            <a:r>
              <a:rPr lang="en-US" b="1" dirty="0" smtClean="0">
                <a:latin typeface="Comic Sans MS" pitchFamily="66" charset="0"/>
              </a:rPr>
              <a:t> and secreting</a:t>
            </a:r>
            <a:r>
              <a:rPr lang="en-US" dirty="0" smtClean="0">
                <a:latin typeface="Comic Sans MS" pitchFamily="66" charset="0"/>
              </a:rPr>
              <a:t> certain substances such as </a:t>
            </a:r>
            <a:r>
              <a:rPr lang="en-US" b="1" dirty="0" smtClean="0">
                <a:latin typeface="Comic Sans MS" pitchFamily="66" charset="0"/>
              </a:rPr>
              <a:t>enzymes, hormones, milk, mucus, sweat, wax and saliva</a:t>
            </a:r>
            <a:r>
              <a:rPr lang="en-US" dirty="0" smtClean="0">
                <a:latin typeface="Comic Sans MS" pitchFamily="66" charset="0"/>
              </a:rPr>
              <a:t>. </a:t>
            </a:r>
            <a:r>
              <a:rPr lang="en-US" b="1" dirty="0" smtClean="0">
                <a:latin typeface="Comic Sans MS" pitchFamily="66" charset="0"/>
              </a:rPr>
              <a:t>Unicellular glands</a:t>
            </a:r>
            <a:r>
              <a:rPr lang="en-US" dirty="0" smtClean="0">
                <a:latin typeface="Comic Sans MS" pitchFamily="66" charset="0"/>
              </a:rPr>
              <a:t> consist of single, isolated glandular cells such as the goblet cells. Sometimes a portion of the epithelial tissue becomes </a:t>
            </a:r>
            <a:r>
              <a:rPr lang="en-US" dirty="0" err="1" smtClean="0">
                <a:latin typeface="Comic Sans MS" pitchFamily="66" charset="0"/>
              </a:rPr>
              <a:t>invaginated</a:t>
            </a:r>
            <a:r>
              <a:rPr lang="en-US" dirty="0" smtClean="0">
                <a:latin typeface="Comic Sans MS" pitchFamily="66" charset="0"/>
              </a:rPr>
              <a:t> and a </a:t>
            </a:r>
            <a:r>
              <a:rPr lang="en-US" b="1" dirty="0" err="1" smtClean="0">
                <a:latin typeface="Comic Sans MS" pitchFamily="66" charset="0"/>
              </a:rPr>
              <a:t>multicellular</a:t>
            </a:r>
            <a:r>
              <a:rPr lang="en-US" b="1" dirty="0" smtClean="0">
                <a:latin typeface="Comic Sans MS" pitchFamily="66" charset="0"/>
              </a:rPr>
              <a:t> gland</a:t>
            </a:r>
            <a:r>
              <a:rPr lang="en-US" dirty="0" smtClean="0">
                <a:latin typeface="Comic Sans MS" pitchFamily="66" charset="0"/>
              </a:rPr>
              <a:t> is formed. This is </a:t>
            </a:r>
            <a:r>
              <a:rPr lang="en-US" b="1" dirty="0" smtClean="0">
                <a:latin typeface="Comic Sans MS" pitchFamily="66" charset="0"/>
              </a:rPr>
              <a:t>Glandular Epithelium.</a:t>
            </a:r>
            <a:r>
              <a:rPr lang="en-US" dirty="0" smtClean="0">
                <a:latin typeface="Comic Sans MS" pitchFamily="66" charset="0"/>
              </a:rPr>
              <a:t> </a:t>
            </a:r>
            <a:r>
              <a:rPr lang="en-US" b="1" dirty="0" smtClean="0">
                <a:latin typeface="Comic Sans MS" pitchFamily="66" charset="0"/>
              </a:rPr>
              <a:t>Most glands</a:t>
            </a:r>
            <a:r>
              <a:rPr lang="en-US" dirty="0" smtClean="0">
                <a:latin typeface="Comic Sans MS" pitchFamily="66" charset="0"/>
              </a:rPr>
              <a:t> are </a:t>
            </a:r>
            <a:r>
              <a:rPr lang="en-US" dirty="0" err="1" smtClean="0">
                <a:latin typeface="Comic Sans MS" pitchFamily="66" charset="0"/>
              </a:rPr>
              <a:t>multicellular</a:t>
            </a:r>
            <a:r>
              <a:rPr lang="en-US" dirty="0" smtClean="0">
                <a:latin typeface="Comic Sans MS" pitchFamily="66" charset="0"/>
              </a:rPr>
              <a:t> including the </a:t>
            </a:r>
            <a:r>
              <a:rPr lang="en-US" dirty="0" err="1" smtClean="0">
                <a:latin typeface="Comic Sans MS" pitchFamily="66" charset="0"/>
              </a:rPr>
              <a:t>the</a:t>
            </a:r>
            <a:r>
              <a:rPr lang="en-US" dirty="0" smtClean="0">
                <a:latin typeface="Comic Sans MS" pitchFamily="66" charset="0"/>
              </a:rPr>
              <a:t> salivary glands.</a:t>
            </a:r>
            <a:endParaRPr lang="en-US" dirty="0">
              <a:latin typeface="Comic Sans MS" pitchFamily="66"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524000" y="228600"/>
            <a:ext cx="4495800" cy="838200"/>
          </a:xfrm>
        </p:spPr>
        <p:txBody>
          <a:bodyPr/>
          <a:lstStyle/>
          <a:p>
            <a:pPr eaLnBrk="1" hangingPunct="1"/>
            <a:r>
              <a:rPr lang="en-US" sz="3200" b="1" dirty="0" smtClean="0">
                <a:latin typeface="Comic Sans MS" pitchFamily="66" charset="0"/>
              </a:rPr>
              <a:t>Stratified Epithelium.</a:t>
            </a:r>
            <a:endParaRPr lang="en-US" sz="3200" dirty="0" smtClean="0">
              <a:latin typeface="Comic Sans MS" pitchFamily="66" charset="0"/>
            </a:endParaRPr>
          </a:p>
        </p:txBody>
      </p:sp>
      <p:sp>
        <p:nvSpPr>
          <p:cNvPr id="3" name="Content Placeholder 2"/>
          <p:cNvSpPr>
            <a:spLocks noGrp="1"/>
          </p:cNvSpPr>
          <p:nvPr>
            <p:ph idx="1"/>
          </p:nvPr>
        </p:nvSpPr>
        <p:spPr>
          <a:xfrm>
            <a:off x="914400" y="1676400"/>
            <a:ext cx="7848600" cy="6324600"/>
          </a:xfrm>
        </p:spPr>
        <p:txBody>
          <a:bodyPr rtlCol="0">
            <a:normAutofit fontScale="70000" lnSpcReduction="20000"/>
          </a:bodyPr>
          <a:lstStyle/>
          <a:p>
            <a:pPr>
              <a:buNone/>
            </a:pPr>
            <a:endParaRPr lang="en-US" b="1" dirty="0" smtClean="0"/>
          </a:p>
          <a:p>
            <a:r>
              <a:rPr lang="en-US" sz="3400" dirty="0" smtClean="0">
                <a:latin typeface="Comic Sans MS" pitchFamily="66" charset="0"/>
              </a:rPr>
              <a:t>Where body linings have to withstand wear and tear, the epithelia are </a:t>
            </a:r>
            <a:r>
              <a:rPr lang="en-US" sz="3400" b="1" dirty="0" smtClean="0">
                <a:latin typeface="Comic Sans MS" pitchFamily="66" charset="0"/>
              </a:rPr>
              <a:t>composed of several layers of cells and are then called stratified epithelium</a:t>
            </a:r>
            <a:r>
              <a:rPr lang="en-US" sz="3400" dirty="0" smtClean="0">
                <a:latin typeface="Comic Sans MS" pitchFamily="66" charset="0"/>
              </a:rPr>
              <a:t>. Stratified </a:t>
            </a:r>
            <a:r>
              <a:rPr lang="en-US" sz="3400" dirty="0" err="1" smtClean="0">
                <a:latin typeface="Comic Sans MS" pitchFamily="66" charset="0"/>
              </a:rPr>
              <a:t>squamous</a:t>
            </a:r>
            <a:r>
              <a:rPr lang="en-US" sz="3400" dirty="0" smtClean="0">
                <a:latin typeface="Comic Sans MS" pitchFamily="66" charset="0"/>
              </a:rPr>
              <a:t> epithelium is made up of multiple layers of flat cells.  This tissue makes up the outer layer of the skin, as well as the lining of the mouth, </a:t>
            </a:r>
            <a:r>
              <a:rPr lang="en-US" sz="3400" dirty="0" err="1" smtClean="0">
                <a:latin typeface="Comic Sans MS" pitchFamily="66" charset="0"/>
              </a:rPr>
              <a:t>oesophagus</a:t>
            </a:r>
            <a:r>
              <a:rPr lang="en-US" sz="3400" dirty="0" smtClean="0">
                <a:latin typeface="Comic Sans MS" pitchFamily="66" charset="0"/>
              </a:rPr>
              <a:t> and vagina.</a:t>
            </a:r>
            <a:r>
              <a:rPr lang="en-US" sz="3400" b="1" dirty="0" smtClean="0">
                <a:latin typeface="Comic Sans MS" pitchFamily="66" charset="0"/>
              </a:rPr>
              <a:t> </a:t>
            </a:r>
          </a:p>
          <a:p>
            <a:r>
              <a:rPr lang="en-US" sz="3400" b="1" dirty="0" smtClean="0">
                <a:latin typeface="Comic Sans MS" pitchFamily="66" charset="0"/>
              </a:rPr>
              <a:t>Functions: This epithelium acts like a wall of protection against </a:t>
            </a:r>
            <a:r>
              <a:rPr lang="en-US" sz="3400" b="1" dirty="0" err="1" smtClean="0">
                <a:latin typeface="Comic Sans MS" pitchFamily="66" charset="0"/>
              </a:rPr>
              <a:t>waterloss</a:t>
            </a:r>
            <a:r>
              <a:rPr lang="en-US" sz="3400" b="1" dirty="0" smtClean="0">
                <a:latin typeface="Comic Sans MS" pitchFamily="66" charset="0"/>
              </a:rPr>
              <a:t>, abrasion infection, etc. </a:t>
            </a:r>
          </a:p>
          <a:p>
            <a:r>
              <a:rPr lang="en-US" sz="3400" b="1" dirty="0" smtClean="0">
                <a:solidFill>
                  <a:srgbClr val="C00000"/>
                </a:solidFill>
                <a:latin typeface="Comic Sans MS" pitchFamily="66" charset="0"/>
              </a:rPr>
              <a:t>On the following slide, you will see pictures of skin and </a:t>
            </a:r>
            <a:r>
              <a:rPr lang="en-US" sz="3400" b="1" dirty="0" err="1" smtClean="0">
                <a:solidFill>
                  <a:srgbClr val="C00000"/>
                </a:solidFill>
                <a:latin typeface="Comic Sans MS" pitchFamily="66" charset="0"/>
              </a:rPr>
              <a:t>oesophagus</a:t>
            </a:r>
            <a:r>
              <a:rPr lang="en-US" sz="3400" b="1" dirty="0" smtClean="0">
                <a:solidFill>
                  <a:srgbClr val="C00000"/>
                </a:solidFill>
                <a:latin typeface="Comic Sans MS" pitchFamily="66" charset="0"/>
              </a:rPr>
              <a:t> showing stratified epithelium.  </a:t>
            </a:r>
            <a:endParaRPr lang="en-US" sz="3400" dirty="0" smtClean="0">
              <a:solidFill>
                <a:srgbClr val="C00000"/>
              </a:solidFill>
              <a:latin typeface="Comic Sans MS" pitchFamily="66" charset="0"/>
            </a:endParaRPr>
          </a:p>
          <a:p>
            <a:endParaRPr lang="en-US" sz="3400" b="1" dirty="0" smtClean="0">
              <a:latin typeface="Comic Sans MS" pitchFamily="66" charset="0"/>
            </a:endParaRPr>
          </a:p>
          <a:p>
            <a:pPr>
              <a:buNone/>
            </a:pPr>
            <a:endParaRPr lang="en-US" b="1" dirty="0" smtClean="0">
              <a:solidFill>
                <a:srgbClr val="C00000"/>
              </a:solidFill>
              <a:latin typeface="Comic Sans MS" pitchFamily="66" charset="0"/>
            </a:endParaRPr>
          </a:p>
          <a:p>
            <a:pPr>
              <a:buNone/>
            </a:pPr>
            <a:endParaRPr lang="en-US" b="1" dirty="0" smtClean="0">
              <a:solidFill>
                <a:srgbClr val="C00000"/>
              </a:solidFill>
              <a:latin typeface="Comic Sans MS" pitchFamily="66" charset="0"/>
            </a:endParaRPr>
          </a:p>
          <a:p>
            <a:pPr>
              <a:buNone/>
            </a:pPr>
            <a:r>
              <a:rPr lang="en-US" b="1" dirty="0" smtClean="0">
                <a:solidFill>
                  <a:srgbClr val="C00000"/>
                </a:solidFill>
                <a:latin typeface="Comic Sans MS" pitchFamily="66" charset="0"/>
              </a:rPr>
              <a:t>.  </a:t>
            </a:r>
            <a:endParaRPr lang="en-US" dirty="0">
              <a:solidFill>
                <a:srgbClr val="C00000"/>
              </a:solidFill>
              <a:latin typeface="Comic Sans MS" pitchFamily="66" charset="0"/>
            </a:endParaRPr>
          </a:p>
        </p:txBody>
      </p:sp>
      <p:pic>
        <p:nvPicPr>
          <p:cNvPr id="7" name="Picture 2"/>
          <p:cNvPicPr>
            <a:picLocks noChangeAspect="1" noChangeArrowheads="1"/>
          </p:cNvPicPr>
          <p:nvPr/>
        </p:nvPicPr>
        <p:blipFill>
          <a:blip r:embed="rId3"/>
          <a:srcRect/>
          <a:stretch>
            <a:fillRect/>
          </a:stretch>
        </p:blipFill>
        <p:spPr>
          <a:xfrm>
            <a:off x="4114800" y="0"/>
            <a:ext cx="3810000" cy="1333500"/>
          </a:xfrm>
          <a:prstGeom prst="rect">
            <a:avLst/>
          </a:prstGeom>
          <a:noFill/>
        </p:spPr>
      </p:pic>
      <p:sp>
        <p:nvSpPr>
          <p:cNvPr id="8" name="Rectangle 7"/>
          <p:cNvSpPr/>
          <p:nvPr/>
        </p:nvSpPr>
        <p:spPr>
          <a:xfrm>
            <a:off x="3352800" y="1219200"/>
            <a:ext cx="5486400" cy="338554"/>
          </a:xfrm>
          <a:prstGeom prst="rect">
            <a:avLst/>
          </a:prstGeom>
        </p:spPr>
        <p:txBody>
          <a:bodyPr wrap="square">
            <a:spAutoFit/>
          </a:bodyPr>
          <a:lstStyle/>
          <a:p>
            <a:r>
              <a:rPr lang="en-US" sz="1600" dirty="0" smtClean="0"/>
              <a:t>Schematic representation of stratified </a:t>
            </a:r>
            <a:r>
              <a:rPr lang="en-US" sz="1600" dirty="0" err="1" smtClean="0"/>
              <a:t>squamous</a:t>
            </a:r>
            <a:r>
              <a:rPr lang="en-US" sz="1600" dirty="0" smtClean="0"/>
              <a:t> epithelium.</a:t>
            </a:r>
            <a:endParaRPr lang="en-US" sz="1600"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IN008b1.jpg"/>
          <p:cNvPicPr>
            <a:picLocks noGrp="1" noChangeAspect="1"/>
          </p:cNvPicPr>
          <p:nvPr>
            <p:ph sz="half" idx="1"/>
          </p:nvPr>
        </p:nvPicPr>
        <p:blipFill>
          <a:blip r:embed="rId3"/>
          <a:stretch>
            <a:fillRect/>
          </a:stretch>
        </p:blipFill>
        <p:spPr>
          <a:xfrm>
            <a:off x="1219200" y="914400"/>
            <a:ext cx="3733800" cy="3886199"/>
          </a:xfrm>
        </p:spPr>
      </p:pic>
      <p:pic>
        <p:nvPicPr>
          <p:cNvPr id="7" name="Content Placeholder 6" descr="GI006c.jpg"/>
          <p:cNvPicPr>
            <a:picLocks noGrp="1" noChangeAspect="1"/>
          </p:cNvPicPr>
          <p:nvPr>
            <p:ph sz="half" idx="2"/>
          </p:nvPr>
        </p:nvPicPr>
        <p:blipFill>
          <a:blip r:embed="rId4"/>
          <a:stretch>
            <a:fillRect/>
          </a:stretch>
        </p:blipFill>
        <p:spPr>
          <a:xfrm>
            <a:off x="5257800" y="914400"/>
            <a:ext cx="3657600" cy="3886200"/>
          </a:xfrm>
        </p:spPr>
      </p:pic>
      <p:sp>
        <p:nvSpPr>
          <p:cNvPr id="6" name="Rectangle 5"/>
          <p:cNvSpPr/>
          <p:nvPr/>
        </p:nvSpPr>
        <p:spPr>
          <a:xfrm>
            <a:off x="1066800" y="5105400"/>
            <a:ext cx="4114800" cy="646331"/>
          </a:xfrm>
          <a:prstGeom prst="rect">
            <a:avLst/>
          </a:prstGeom>
        </p:spPr>
        <p:txBody>
          <a:bodyPr wrap="square">
            <a:spAutoFit/>
          </a:bodyPr>
          <a:lstStyle/>
          <a:p>
            <a:r>
              <a:rPr lang="en-US" sz="1800" b="1" dirty="0" smtClean="0">
                <a:latin typeface="Comic Sans MS" pitchFamily="66" charset="0"/>
              </a:rPr>
              <a:t>The epidermis of the skin is composed of stratified epithelium.</a:t>
            </a:r>
            <a:endParaRPr lang="en-US" sz="1800" b="1" dirty="0"/>
          </a:p>
        </p:txBody>
      </p:sp>
      <p:sp>
        <p:nvSpPr>
          <p:cNvPr id="8" name="Rectangle 7"/>
          <p:cNvSpPr/>
          <p:nvPr/>
        </p:nvSpPr>
        <p:spPr>
          <a:xfrm>
            <a:off x="5257800" y="5105400"/>
            <a:ext cx="3657600" cy="923330"/>
          </a:xfrm>
          <a:prstGeom prst="rect">
            <a:avLst/>
          </a:prstGeom>
        </p:spPr>
        <p:txBody>
          <a:bodyPr wrap="square">
            <a:spAutoFit/>
          </a:bodyPr>
          <a:lstStyle/>
          <a:p>
            <a:r>
              <a:rPr lang="en-US" sz="1800" b="1" dirty="0" smtClean="0">
                <a:latin typeface="Comic Sans MS" pitchFamily="66" charset="0"/>
              </a:rPr>
              <a:t>The lining of the </a:t>
            </a:r>
            <a:r>
              <a:rPr lang="en-US" sz="1800" b="1" dirty="0" err="1" smtClean="0">
                <a:latin typeface="Comic Sans MS" pitchFamily="66" charset="0"/>
              </a:rPr>
              <a:t>Oesophagus</a:t>
            </a:r>
            <a:r>
              <a:rPr lang="en-US" sz="1800" b="1" dirty="0" smtClean="0">
                <a:latin typeface="Comic Sans MS" pitchFamily="66" charset="0"/>
              </a:rPr>
              <a:t> is composed of stratified epithelium.</a:t>
            </a:r>
            <a:endParaRPr lang="en-US" sz="1800" b="1"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219200" y="381000"/>
            <a:ext cx="7772400" cy="457200"/>
          </a:xfrm>
        </p:spPr>
        <p:txBody>
          <a:bodyPr/>
          <a:lstStyle/>
          <a:p>
            <a:r>
              <a:rPr lang="en-US" sz="2800" b="1" dirty="0" smtClean="0">
                <a:latin typeface="Comic Sans MS" pitchFamily="66" charset="0"/>
              </a:rPr>
              <a:t>Transitional Epithelial Tissue</a:t>
            </a:r>
            <a:r>
              <a:rPr lang="en-US" b="1" dirty="0" smtClean="0"/>
              <a:t/>
            </a:r>
            <a:br>
              <a:rPr lang="en-US" b="1" dirty="0" smtClean="0"/>
            </a:br>
            <a:endParaRPr lang="en-US" dirty="0" smtClean="0"/>
          </a:p>
        </p:txBody>
      </p:sp>
      <p:sp>
        <p:nvSpPr>
          <p:cNvPr id="21507" name="Content Placeholder 2"/>
          <p:cNvSpPr>
            <a:spLocks noGrp="1"/>
          </p:cNvSpPr>
          <p:nvPr>
            <p:ph sz="half" idx="1"/>
          </p:nvPr>
        </p:nvSpPr>
        <p:spPr>
          <a:xfrm>
            <a:off x="1219200" y="990600"/>
            <a:ext cx="4191000" cy="4114800"/>
          </a:xfrm>
        </p:spPr>
        <p:txBody>
          <a:bodyPr/>
          <a:lstStyle/>
          <a:p>
            <a:r>
              <a:rPr lang="en-US" sz="2200" b="1" dirty="0" smtClean="0">
                <a:latin typeface="Comic Sans MS" pitchFamily="66" charset="0"/>
              </a:rPr>
              <a:t>Transitional epithelia</a:t>
            </a:r>
            <a:r>
              <a:rPr lang="en-US" sz="2200" dirty="0" smtClean="0">
                <a:latin typeface="Comic Sans MS" pitchFamily="66" charset="0"/>
              </a:rPr>
              <a:t> are multi-layered cells that can contract and expand. These cells are usually found in the </a:t>
            </a:r>
            <a:r>
              <a:rPr lang="en-US" sz="2200" dirty="0" smtClean="0">
                <a:solidFill>
                  <a:srgbClr val="C00000"/>
                </a:solidFill>
                <a:latin typeface="Comic Sans MS" pitchFamily="66" charset="0"/>
              </a:rPr>
              <a:t>urinary tract</a:t>
            </a:r>
            <a:r>
              <a:rPr lang="en-US" sz="2200" dirty="0" smtClean="0">
                <a:latin typeface="Comic Sans MS" pitchFamily="66" charset="0"/>
              </a:rPr>
              <a:t>, especially around the </a:t>
            </a:r>
            <a:r>
              <a:rPr lang="en-US" sz="2200" dirty="0" smtClean="0">
                <a:solidFill>
                  <a:srgbClr val="C00000"/>
                </a:solidFill>
                <a:latin typeface="Comic Sans MS" pitchFamily="66" charset="0"/>
              </a:rPr>
              <a:t>urinary bladder</a:t>
            </a:r>
            <a:r>
              <a:rPr lang="en-US" sz="2200" dirty="0" smtClean="0">
                <a:latin typeface="Comic Sans MS" pitchFamily="66" charset="0"/>
              </a:rPr>
              <a:t>. These cells appear to be </a:t>
            </a:r>
            <a:r>
              <a:rPr lang="en-US" sz="2200" dirty="0" err="1" smtClean="0">
                <a:solidFill>
                  <a:srgbClr val="C00000"/>
                </a:solidFill>
                <a:latin typeface="Comic Sans MS" pitchFamily="66" charset="0"/>
              </a:rPr>
              <a:t>cuboidal</a:t>
            </a:r>
            <a:r>
              <a:rPr lang="en-US" sz="2200" dirty="0" smtClean="0">
                <a:solidFill>
                  <a:srgbClr val="C00000"/>
                </a:solidFill>
                <a:latin typeface="Comic Sans MS" pitchFamily="66" charset="0"/>
              </a:rPr>
              <a:t> </a:t>
            </a:r>
            <a:r>
              <a:rPr lang="en-US" sz="2200" dirty="0" smtClean="0">
                <a:latin typeface="Comic Sans MS" pitchFamily="66" charset="0"/>
              </a:rPr>
              <a:t>when the organ or the tube is not stretched. When these cells are stretched, they look flat and irregular, </a:t>
            </a:r>
            <a:r>
              <a:rPr lang="en-US" sz="2200" dirty="0" err="1" smtClean="0">
                <a:solidFill>
                  <a:srgbClr val="C00000"/>
                </a:solidFill>
                <a:latin typeface="Comic Sans MS" pitchFamily="66" charset="0"/>
              </a:rPr>
              <a:t>squamous</a:t>
            </a:r>
            <a:r>
              <a:rPr lang="en-US" sz="2200" dirty="0" smtClean="0">
                <a:solidFill>
                  <a:srgbClr val="C00000"/>
                </a:solidFill>
                <a:latin typeface="Comic Sans MS" pitchFamily="66" charset="0"/>
              </a:rPr>
              <a:t>.</a:t>
            </a:r>
            <a:r>
              <a:rPr lang="en-US" sz="2200" dirty="0" smtClean="0">
                <a:latin typeface="Comic Sans MS" pitchFamily="66" charset="0"/>
              </a:rPr>
              <a:t> </a:t>
            </a:r>
            <a:r>
              <a:rPr lang="en-US" sz="2200" b="1" dirty="0" smtClean="0">
                <a:latin typeface="Comic Sans MS" pitchFamily="66" charset="0"/>
              </a:rPr>
              <a:t/>
            </a:r>
            <a:br>
              <a:rPr lang="en-US" sz="2200" b="1" dirty="0" smtClean="0">
                <a:latin typeface="Comic Sans MS" pitchFamily="66" charset="0"/>
              </a:rPr>
            </a:br>
            <a:endParaRPr lang="en-US" sz="2200" b="1" dirty="0" smtClean="0">
              <a:latin typeface="Comic Sans MS" pitchFamily="66" charset="0"/>
            </a:endParaRPr>
          </a:p>
          <a:p>
            <a:r>
              <a:rPr lang="en-US" sz="2200" b="1" u="sng" dirty="0" smtClean="0">
                <a:latin typeface="Comic Sans MS" pitchFamily="66" charset="0"/>
              </a:rPr>
              <a:t>Function</a:t>
            </a:r>
            <a:r>
              <a:rPr lang="en-US" sz="2200" b="1" dirty="0" smtClean="0">
                <a:latin typeface="Comic Sans MS" pitchFamily="66" charset="0"/>
              </a:rPr>
              <a:t>: Due to its </a:t>
            </a:r>
            <a:r>
              <a:rPr lang="en-US" sz="2200" b="1" dirty="0" err="1" smtClean="0">
                <a:latin typeface="Comic Sans MS" pitchFamily="66" charset="0"/>
              </a:rPr>
              <a:t>ablility</a:t>
            </a:r>
            <a:r>
              <a:rPr lang="en-US" sz="2200" b="1" dirty="0" smtClean="0">
                <a:latin typeface="Comic Sans MS" pitchFamily="66" charset="0"/>
              </a:rPr>
              <a:t>  to stretch. This epithelium enables an organ to expand. </a:t>
            </a:r>
            <a:br>
              <a:rPr lang="en-US" sz="2200" b="1" dirty="0" smtClean="0">
                <a:latin typeface="Comic Sans MS" pitchFamily="66" charset="0"/>
              </a:rPr>
            </a:br>
            <a:endParaRPr lang="en-US" sz="2200" b="1" dirty="0" smtClean="0">
              <a:latin typeface="Comic Sans MS" pitchFamily="66" charset="0"/>
            </a:endParaRPr>
          </a:p>
          <a:p>
            <a:endParaRPr lang="en-US" sz="2000" dirty="0" smtClean="0"/>
          </a:p>
        </p:txBody>
      </p:sp>
      <p:pic>
        <p:nvPicPr>
          <p:cNvPr id="21508" name="Picture 2"/>
          <p:cNvPicPr>
            <a:picLocks noGrp="1" noChangeAspect="1" noChangeArrowheads="1"/>
          </p:cNvPicPr>
          <p:nvPr>
            <p:ph sz="half" idx="2"/>
          </p:nvPr>
        </p:nvPicPr>
        <p:blipFill>
          <a:blip r:embed="rId3"/>
          <a:srcRect/>
          <a:stretch>
            <a:fillRect/>
          </a:stretch>
        </p:blipFill>
        <p:spPr>
          <a:xfrm>
            <a:off x="5524500" y="1981200"/>
            <a:ext cx="3032125" cy="4114800"/>
          </a:xfrm>
          <a:noFill/>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43000" y="152400"/>
            <a:ext cx="8229600" cy="1143000"/>
          </a:xfrm>
        </p:spPr>
        <p:txBody>
          <a:bodyPr rtlCol="0">
            <a:normAutofit fontScale="90000"/>
          </a:bodyPr>
          <a:lstStyle/>
          <a:p>
            <a:pPr eaLnBrk="1" fontAlgn="auto" hangingPunct="1">
              <a:spcAft>
                <a:spcPts val="0"/>
              </a:spcAft>
              <a:defRPr/>
            </a:pPr>
            <a:r>
              <a:rPr lang="en-US" sz="3100" b="1" dirty="0" smtClean="0">
                <a:latin typeface="Comic Sans MS" pitchFamily="66" charset="0"/>
              </a:rPr>
              <a:t>Functions of Epithelial Tissue</a:t>
            </a:r>
            <a:r>
              <a:rPr lang="en-US" b="1" dirty="0" smtClean="0"/>
              <a:t/>
            </a:r>
            <a:br>
              <a:rPr lang="en-US" b="1" dirty="0" smtClean="0"/>
            </a:br>
            <a:endParaRPr lang="en-US" dirty="0"/>
          </a:p>
        </p:txBody>
      </p:sp>
      <p:sp>
        <p:nvSpPr>
          <p:cNvPr id="17411" name="TextBox 6"/>
          <p:cNvSpPr txBox="1">
            <a:spLocks noChangeArrowheads="1"/>
          </p:cNvSpPr>
          <p:nvPr/>
        </p:nvSpPr>
        <p:spPr bwMode="auto">
          <a:xfrm>
            <a:off x="1143000" y="990600"/>
            <a:ext cx="7696200" cy="5262979"/>
          </a:xfrm>
          <a:prstGeom prst="rect">
            <a:avLst/>
          </a:prstGeom>
          <a:noFill/>
          <a:ln w="9525">
            <a:noFill/>
            <a:miter lim="800000"/>
            <a:headEnd/>
            <a:tailEnd/>
          </a:ln>
        </p:spPr>
        <p:txBody>
          <a:bodyPr wrap="square">
            <a:spAutoFit/>
          </a:bodyPr>
          <a:lstStyle/>
          <a:p>
            <a:r>
              <a:rPr lang="en-US" b="1" dirty="0">
                <a:latin typeface="Comic Sans MS" pitchFamily="66" charset="0"/>
              </a:rPr>
              <a:t>Protection</a:t>
            </a:r>
            <a:r>
              <a:rPr lang="en-US" dirty="0">
                <a:latin typeface="Comic Sans MS" pitchFamily="66" charset="0"/>
              </a:rPr>
              <a:t> Epithelial cells from the skin protect underlying tissue from mechanical injury, harmful chemicals, invading bacteria and from excessive loss of water. </a:t>
            </a:r>
          </a:p>
          <a:p>
            <a:r>
              <a:rPr lang="en-US" b="1" dirty="0">
                <a:latin typeface="Comic Sans MS" pitchFamily="66" charset="0"/>
              </a:rPr>
              <a:t>Sensation</a:t>
            </a:r>
            <a:r>
              <a:rPr lang="en-US" dirty="0">
                <a:latin typeface="Comic Sans MS" pitchFamily="66" charset="0"/>
              </a:rPr>
              <a:t> Sensory stimuli penetrate </a:t>
            </a:r>
            <a:r>
              <a:rPr lang="en-US" dirty="0" err="1">
                <a:latin typeface="Comic Sans MS" pitchFamily="66" charset="0"/>
              </a:rPr>
              <a:t>specialised</a:t>
            </a:r>
            <a:r>
              <a:rPr lang="en-US" dirty="0">
                <a:latin typeface="Comic Sans MS" pitchFamily="66" charset="0"/>
              </a:rPr>
              <a:t> epithelial cells. </a:t>
            </a:r>
            <a:r>
              <a:rPr lang="en-US" dirty="0" err="1">
                <a:latin typeface="Comic Sans MS" pitchFamily="66" charset="0"/>
              </a:rPr>
              <a:t>Specialised</a:t>
            </a:r>
            <a:r>
              <a:rPr lang="en-US" dirty="0">
                <a:latin typeface="Comic Sans MS" pitchFamily="66" charset="0"/>
              </a:rPr>
              <a:t> epithelial tissue containing sensory nerve endings is found in the skin, eyes, ears, nose and on the tongue. </a:t>
            </a:r>
          </a:p>
          <a:p>
            <a:r>
              <a:rPr lang="en-US" b="1" dirty="0">
                <a:latin typeface="Comic Sans MS" pitchFamily="66" charset="0"/>
              </a:rPr>
              <a:t>Secretion</a:t>
            </a:r>
            <a:r>
              <a:rPr lang="en-US" dirty="0">
                <a:latin typeface="Comic Sans MS" pitchFamily="66" charset="0"/>
              </a:rPr>
              <a:t> In glands, epithelial tissue is </a:t>
            </a:r>
            <a:r>
              <a:rPr lang="en-US" dirty="0" err="1">
                <a:latin typeface="Comic Sans MS" pitchFamily="66" charset="0"/>
              </a:rPr>
              <a:t>specialised</a:t>
            </a:r>
            <a:r>
              <a:rPr lang="en-US" dirty="0">
                <a:latin typeface="Comic Sans MS" pitchFamily="66" charset="0"/>
              </a:rPr>
              <a:t> to secrete specific chemical substances such as enzymes, hormones and lubricating fluids. </a:t>
            </a:r>
          </a:p>
          <a:p>
            <a:r>
              <a:rPr lang="en-US" b="1" dirty="0">
                <a:latin typeface="Comic Sans MS" pitchFamily="66" charset="0"/>
              </a:rPr>
              <a:t>Absorption</a:t>
            </a:r>
            <a:r>
              <a:rPr lang="en-US" dirty="0">
                <a:latin typeface="Comic Sans MS" pitchFamily="66" charset="0"/>
              </a:rPr>
              <a:t> Certain epithelial cells lining the small intestine absorb nutrients from the digestion of food. </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7772400" cy="609600"/>
          </a:xfrm>
        </p:spPr>
        <p:txBody>
          <a:bodyPr/>
          <a:lstStyle/>
          <a:p>
            <a:r>
              <a:rPr lang="en-US" sz="2800" b="1" dirty="0" smtClean="0">
                <a:latin typeface="Comic Sans MS" pitchFamily="66" charset="0"/>
              </a:rPr>
              <a:t>Functions of Epithelial Tissue-Continued</a:t>
            </a:r>
            <a:br>
              <a:rPr lang="en-US" sz="2800" b="1" dirty="0" smtClean="0">
                <a:latin typeface="Comic Sans MS" pitchFamily="66" charset="0"/>
              </a:rPr>
            </a:br>
            <a:endParaRPr lang="en-US" sz="2800" dirty="0">
              <a:latin typeface="Comic Sans MS" pitchFamily="66" charset="0"/>
            </a:endParaRPr>
          </a:p>
        </p:txBody>
      </p:sp>
      <p:sp>
        <p:nvSpPr>
          <p:cNvPr id="3" name="Rectangle 2"/>
          <p:cNvSpPr/>
          <p:nvPr/>
        </p:nvSpPr>
        <p:spPr>
          <a:xfrm>
            <a:off x="990600" y="990600"/>
            <a:ext cx="7924800" cy="5632311"/>
          </a:xfrm>
          <a:prstGeom prst="rect">
            <a:avLst/>
          </a:prstGeom>
        </p:spPr>
        <p:txBody>
          <a:bodyPr wrap="square">
            <a:spAutoFit/>
          </a:bodyPr>
          <a:lstStyle/>
          <a:p>
            <a:r>
              <a:rPr lang="en-US" b="1" dirty="0" smtClean="0">
                <a:solidFill>
                  <a:schemeClr val="accent6">
                    <a:lumMod val="50000"/>
                  </a:schemeClr>
                </a:solidFill>
                <a:latin typeface="Comic Sans MS" pitchFamily="66" charset="0"/>
              </a:rPr>
              <a:t>Excretion</a:t>
            </a:r>
            <a:r>
              <a:rPr lang="en-US" dirty="0" smtClean="0">
                <a:solidFill>
                  <a:schemeClr val="accent6">
                    <a:lumMod val="50000"/>
                  </a:schemeClr>
                </a:solidFill>
                <a:latin typeface="Comic Sans MS" pitchFamily="66" charset="0"/>
              </a:rPr>
              <a:t> Epithelial tissues in the kidney excrete waste products from the body and reabsorb needed materials from the urine. Sweat is also excreted from the body by epithelial cells in the sweat glands. </a:t>
            </a:r>
          </a:p>
          <a:p>
            <a:r>
              <a:rPr lang="en-US" b="1" dirty="0" smtClean="0">
                <a:solidFill>
                  <a:schemeClr val="accent6">
                    <a:lumMod val="50000"/>
                  </a:schemeClr>
                </a:solidFill>
                <a:latin typeface="Comic Sans MS" pitchFamily="66" charset="0"/>
              </a:rPr>
              <a:t>Diffusion</a:t>
            </a:r>
            <a:r>
              <a:rPr lang="en-US" dirty="0" smtClean="0">
                <a:solidFill>
                  <a:schemeClr val="accent6">
                    <a:lumMod val="50000"/>
                  </a:schemeClr>
                </a:solidFill>
                <a:latin typeface="Comic Sans MS" pitchFamily="66" charset="0"/>
              </a:rPr>
              <a:t> Simple epithelium promotes the diffusion of gases, liquids and nutrients. Because they form such a thin lining, they are ideal for the diffusion of gases (</a:t>
            </a:r>
            <a:r>
              <a:rPr lang="en-US" dirty="0" err="1" smtClean="0">
                <a:solidFill>
                  <a:schemeClr val="accent6">
                    <a:lumMod val="50000"/>
                  </a:schemeClr>
                </a:solidFill>
                <a:latin typeface="Comic Sans MS" pitchFamily="66" charset="0"/>
              </a:rPr>
              <a:t>eg</a:t>
            </a:r>
            <a:r>
              <a:rPr lang="en-US" dirty="0" smtClean="0">
                <a:solidFill>
                  <a:schemeClr val="accent6">
                    <a:lumMod val="50000"/>
                  </a:schemeClr>
                </a:solidFill>
                <a:latin typeface="Comic Sans MS" pitchFamily="66" charset="0"/>
              </a:rPr>
              <a:t>. walls of capillaries and lungs).</a:t>
            </a:r>
          </a:p>
          <a:p>
            <a:r>
              <a:rPr lang="en-US" b="1" dirty="0" smtClean="0">
                <a:solidFill>
                  <a:schemeClr val="accent6">
                    <a:lumMod val="50000"/>
                  </a:schemeClr>
                </a:solidFill>
                <a:latin typeface="Comic Sans MS" pitchFamily="66" charset="0"/>
              </a:rPr>
              <a:t>Cleaning</a:t>
            </a:r>
            <a:r>
              <a:rPr lang="en-US" dirty="0" smtClean="0">
                <a:solidFill>
                  <a:schemeClr val="accent6">
                    <a:lumMod val="50000"/>
                  </a:schemeClr>
                </a:solidFill>
                <a:latin typeface="Comic Sans MS" pitchFamily="66" charset="0"/>
              </a:rPr>
              <a:t> Ciliated epithelium assists in removing dust particles and foreign bodies which have entered the air passages. </a:t>
            </a:r>
          </a:p>
          <a:p>
            <a:r>
              <a:rPr lang="en-US" b="1" dirty="0" smtClean="0">
                <a:solidFill>
                  <a:schemeClr val="accent6">
                    <a:lumMod val="50000"/>
                  </a:schemeClr>
                </a:solidFill>
                <a:latin typeface="Comic Sans MS" pitchFamily="66" charset="0"/>
              </a:rPr>
              <a:t>Reduces Friction</a:t>
            </a:r>
            <a:r>
              <a:rPr lang="en-US" dirty="0" smtClean="0">
                <a:solidFill>
                  <a:schemeClr val="accent6">
                    <a:lumMod val="50000"/>
                  </a:schemeClr>
                </a:solidFill>
                <a:latin typeface="Comic Sans MS" pitchFamily="66" charset="0"/>
              </a:rPr>
              <a:t> The smooth, tightly-interlocking, epithelial cells that line the entire circulatory system reduce friction between the blood and the walls of the blood vessels. </a:t>
            </a:r>
            <a:endParaRPr lang="en-US" dirty="0">
              <a:solidFill>
                <a:schemeClr val="accent6">
                  <a:lumMod val="50000"/>
                </a:schemeClr>
              </a:solidFill>
              <a:latin typeface="Comic Sans MS" pitchFamily="66"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 us answer…</a:t>
            </a:r>
            <a:br>
              <a:rPr lang="en-US" dirty="0" smtClean="0"/>
            </a:br>
            <a:endParaRPr lang="en-US" dirty="0"/>
          </a:p>
        </p:txBody>
      </p:sp>
      <p:sp>
        <p:nvSpPr>
          <p:cNvPr id="3" name="Rectangle 2"/>
          <p:cNvSpPr/>
          <p:nvPr/>
        </p:nvSpPr>
        <p:spPr>
          <a:xfrm>
            <a:off x="1143000" y="1371600"/>
            <a:ext cx="7086600" cy="584775"/>
          </a:xfrm>
          <a:prstGeom prst="rect">
            <a:avLst/>
          </a:prstGeom>
        </p:spPr>
        <p:txBody>
          <a:bodyPr wrap="square">
            <a:spAutoFit/>
          </a:bodyPr>
          <a:lstStyle/>
          <a:p>
            <a:r>
              <a:rPr lang="en-US" sz="1600" b="1" dirty="0" smtClean="0">
                <a:solidFill>
                  <a:schemeClr val="tx1">
                    <a:lumMod val="95000"/>
                    <a:lumOff val="5000"/>
                  </a:schemeClr>
                </a:solidFill>
                <a:latin typeface="Comic Sans MS" pitchFamily="66" charset="0"/>
              </a:rPr>
              <a:t>1. Epithelial tissue that occurs on surfaces on the interior of the body is known as</a:t>
            </a:r>
            <a:endParaRPr lang="en-US" sz="1600" dirty="0">
              <a:solidFill>
                <a:schemeClr val="tx1">
                  <a:lumMod val="95000"/>
                  <a:lumOff val="5000"/>
                </a:schemeClr>
              </a:solidFill>
            </a:endParaRPr>
          </a:p>
        </p:txBody>
      </p:sp>
      <p:sp>
        <p:nvSpPr>
          <p:cNvPr id="4" name="Rectangle 3"/>
          <p:cNvSpPr/>
          <p:nvPr/>
        </p:nvSpPr>
        <p:spPr>
          <a:xfrm>
            <a:off x="1600200" y="2133600"/>
            <a:ext cx="1949573" cy="830997"/>
          </a:xfrm>
          <a:prstGeom prst="rect">
            <a:avLst/>
          </a:prstGeom>
        </p:spPr>
        <p:txBody>
          <a:bodyPr wrap="none">
            <a:spAutoFit/>
          </a:bodyPr>
          <a:lstStyle/>
          <a:p>
            <a:pPr marL="457200" indent="-457200">
              <a:buAutoNum type="alphaLcPeriod"/>
            </a:pPr>
            <a:r>
              <a:rPr lang="en-US" sz="1600" b="1" dirty="0" smtClean="0">
                <a:latin typeface="Comic Sans MS" pitchFamily="66" charset="0"/>
              </a:rPr>
              <a:t>Endothelium</a:t>
            </a:r>
          </a:p>
          <a:p>
            <a:pPr marL="457200" indent="-457200">
              <a:buAutoNum type="alphaLcPeriod"/>
            </a:pPr>
            <a:endParaRPr lang="en-US" sz="1600" b="1" dirty="0" smtClean="0">
              <a:latin typeface="Comic Sans MS" pitchFamily="66" charset="0"/>
            </a:endParaRPr>
          </a:p>
          <a:p>
            <a:pPr marL="457200" indent="-457200">
              <a:buAutoNum type="alphaLcPeriod"/>
            </a:pPr>
            <a:r>
              <a:rPr lang="en-US" sz="1600" b="1" dirty="0" err="1" smtClean="0">
                <a:latin typeface="Comic Sans MS" pitchFamily="66" charset="0"/>
              </a:rPr>
              <a:t>Mesothelium</a:t>
            </a:r>
            <a:r>
              <a:rPr lang="en-US" sz="1600" b="1" dirty="0" smtClean="0">
                <a:latin typeface="Comic Sans MS" pitchFamily="66" charset="0"/>
              </a:rPr>
              <a:t> </a:t>
            </a:r>
            <a:endParaRPr lang="en-US" sz="1600" dirty="0"/>
          </a:p>
        </p:txBody>
      </p:sp>
      <p:sp>
        <p:nvSpPr>
          <p:cNvPr id="5" name="Rectangle 4"/>
          <p:cNvSpPr/>
          <p:nvPr/>
        </p:nvSpPr>
        <p:spPr>
          <a:xfrm>
            <a:off x="1600200" y="4114800"/>
            <a:ext cx="2662908" cy="830997"/>
          </a:xfrm>
          <a:prstGeom prst="rect">
            <a:avLst/>
          </a:prstGeom>
        </p:spPr>
        <p:txBody>
          <a:bodyPr wrap="none">
            <a:spAutoFit/>
          </a:bodyPr>
          <a:lstStyle/>
          <a:p>
            <a:pPr marL="457200" indent="-457200">
              <a:buAutoNum type="alphaLcPeriod"/>
            </a:pPr>
            <a:r>
              <a:rPr lang="en-US" sz="1600" b="1" dirty="0" smtClean="0">
                <a:latin typeface="Comic Sans MS" pitchFamily="66" charset="0"/>
              </a:rPr>
              <a:t>Basement membrane</a:t>
            </a:r>
          </a:p>
          <a:p>
            <a:pPr marL="457200" indent="-457200">
              <a:buAutoNum type="alphaLcPeriod"/>
            </a:pPr>
            <a:endParaRPr lang="en-US" sz="1600" b="1" dirty="0" smtClean="0">
              <a:latin typeface="Comic Sans MS" pitchFamily="66" charset="0"/>
            </a:endParaRPr>
          </a:p>
          <a:p>
            <a:pPr marL="457200" indent="-457200">
              <a:buAutoNum type="alphaLcPeriod"/>
            </a:pPr>
            <a:r>
              <a:rPr lang="en-US" sz="1600" b="1" dirty="0" smtClean="0">
                <a:latin typeface="Comic Sans MS" pitchFamily="66" charset="0"/>
              </a:rPr>
              <a:t>Pavement membrane</a:t>
            </a:r>
            <a:endParaRPr lang="en-US" sz="1600" dirty="0"/>
          </a:p>
        </p:txBody>
      </p:sp>
      <p:sp>
        <p:nvSpPr>
          <p:cNvPr id="6" name="Rectangle 5"/>
          <p:cNvSpPr/>
          <p:nvPr/>
        </p:nvSpPr>
        <p:spPr>
          <a:xfrm>
            <a:off x="1066800" y="3352800"/>
            <a:ext cx="6858000" cy="1077218"/>
          </a:xfrm>
          <a:prstGeom prst="rect">
            <a:avLst/>
          </a:prstGeom>
        </p:spPr>
        <p:txBody>
          <a:bodyPr wrap="square">
            <a:spAutoFit/>
          </a:bodyPr>
          <a:lstStyle/>
          <a:p>
            <a:pPr>
              <a:buFontTx/>
              <a:buNone/>
            </a:pPr>
            <a:r>
              <a:rPr lang="en-US" sz="1600" b="1" dirty="0" smtClean="0">
                <a:solidFill>
                  <a:schemeClr val="tx1">
                    <a:lumMod val="95000"/>
                    <a:lumOff val="5000"/>
                  </a:schemeClr>
                </a:solidFill>
                <a:latin typeface="Comic Sans MS" pitchFamily="66" charset="0"/>
              </a:rPr>
              <a:t>2. Epithelial tissue  is usually separated from the underlying tissue by a membrane, called</a:t>
            </a:r>
            <a:br>
              <a:rPr lang="en-US" sz="1600" b="1" dirty="0" smtClean="0">
                <a:solidFill>
                  <a:schemeClr val="tx1">
                    <a:lumMod val="95000"/>
                    <a:lumOff val="5000"/>
                  </a:schemeClr>
                </a:solidFill>
                <a:latin typeface="Comic Sans MS" pitchFamily="66" charset="0"/>
              </a:rPr>
            </a:br>
            <a:r>
              <a:rPr lang="en-US" sz="1600" dirty="0" smtClean="0">
                <a:solidFill>
                  <a:schemeClr val="tx1">
                    <a:lumMod val="95000"/>
                    <a:lumOff val="5000"/>
                  </a:schemeClr>
                </a:solidFill>
              </a:rPr>
              <a:t/>
            </a:r>
            <a:br>
              <a:rPr lang="en-US" sz="1600" dirty="0" smtClean="0">
                <a:solidFill>
                  <a:schemeClr val="tx1">
                    <a:lumMod val="95000"/>
                    <a:lumOff val="5000"/>
                  </a:schemeClr>
                </a:solidFill>
              </a:rPr>
            </a:br>
            <a:endParaRPr lang="en-US" sz="1600" dirty="0">
              <a:solidFill>
                <a:schemeClr val="tx1">
                  <a:lumMod val="95000"/>
                  <a:lumOff val="5000"/>
                </a:schemeClr>
              </a:solidFill>
            </a:endParaRPr>
          </a:p>
        </p:txBody>
      </p:sp>
      <p:sp>
        <p:nvSpPr>
          <p:cNvPr id="7" name="Rectangle 6"/>
          <p:cNvSpPr/>
          <p:nvPr/>
        </p:nvSpPr>
        <p:spPr>
          <a:xfrm>
            <a:off x="1600200" y="5029200"/>
            <a:ext cx="4572000" cy="1569660"/>
          </a:xfrm>
          <a:prstGeom prst="rect">
            <a:avLst/>
          </a:prstGeom>
        </p:spPr>
        <p:txBody>
          <a:bodyPr>
            <a:spAutoFit/>
          </a:bodyPr>
          <a:lstStyle/>
          <a:p>
            <a:pPr>
              <a:buFontTx/>
              <a:buNone/>
            </a:pPr>
            <a:r>
              <a:rPr lang="en-US" sz="1600" dirty="0" smtClean="0"/>
              <a:t/>
            </a:r>
            <a:br>
              <a:rPr lang="en-US" sz="1600" dirty="0" smtClean="0"/>
            </a:br>
            <a:r>
              <a:rPr lang="en-US" sz="1600" dirty="0" smtClean="0"/>
              <a:t> </a:t>
            </a:r>
            <a:r>
              <a:rPr lang="en-US" sz="1600" b="1" dirty="0" smtClean="0">
                <a:latin typeface="Comic Sans MS" pitchFamily="66" charset="0"/>
              </a:rPr>
              <a:t>a. True</a:t>
            </a:r>
          </a:p>
          <a:p>
            <a:pPr>
              <a:buFontTx/>
              <a:buNone/>
            </a:pPr>
            <a:r>
              <a:rPr lang="en-US" sz="1600" b="1" dirty="0" smtClean="0">
                <a:latin typeface="Comic Sans MS" pitchFamily="66" charset="0"/>
              </a:rPr>
              <a:t/>
            </a:r>
            <a:br>
              <a:rPr lang="en-US" sz="1600" b="1" dirty="0" smtClean="0">
                <a:latin typeface="Comic Sans MS" pitchFamily="66" charset="0"/>
              </a:rPr>
            </a:br>
            <a:r>
              <a:rPr lang="en-US" sz="1600" b="1" dirty="0" smtClean="0">
                <a:latin typeface="Comic Sans MS" pitchFamily="66" charset="0"/>
              </a:rPr>
              <a:t> b. False</a:t>
            </a:r>
            <a:br>
              <a:rPr lang="en-US" sz="1600" b="1" dirty="0" smtClean="0">
                <a:latin typeface="Comic Sans MS" pitchFamily="66" charset="0"/>
              </a:rPr>
            </a:br>
            <a:r>
              <a:rPr lang="en-US" sz="1600" b="1" dirty="0" smtClean="0">
                <a:latin typeface="Comic Sans MS" pitchFamily="66" charset="0"/>
              </a:rPr>
              <a:t/>
            </a:r>
            <a:br>
              <a:rPr lang="en-US" sz="1600" b="1" dirty="0" smtClean="0">
                <a:latin typeface="Comic Sans MS" pitchFamily="66" charset="0"/>
              </a:rPr>
            </a:br>
            <a:endParaRPr lang="en-US" sz="1600" b="1" dirty="0">
              <a:latin typeface="Comic Sans MS" pitchFamily="66" charset="0"/>
            </a:endParaRPr>
          </a:p>
        </p:txBody>
      </p:sp>
      <p:sp>
        <p:nvSpPr>
          <p:cNvPr id="8" name="Rectangle 7"/>
          <p:cNvSpPr/>
          <p:nvPr/>
        </p:nvSpPr>
        <p:spPr>
          <a:xfrm>
            <a:off x="1066800" y="4973598"/>
            <a:ext cx="7772400" cy="338554"/>
          </a:xfrm>
          <a:prstGeom prst="rect">
            <a:avLst/>
          </a:prstGeom>
        </p:spPr>
        <p:txBody>
          <a:bodyPr wrap="square">
            <a:spAutoFit/>
          </a:bodyPr>
          <a:lstStyle/>
          <a:p>
            <a:r>
              <a:rPr lang="en-US" sz="1600" b="1" dirty="0" smtClean="0">
                <a:latin typeface="Comic Sans MS" pitchFamily="66" charset="0"/>
              </a:rPr>
              <a:t>3.Simple </a:t>
            </a:r>
            <a:r>
              <a:rPr lang="en-US" sz="1600" b="1" dirty="0" err="1" smtClean="0">
                <a:latin typeface="Comic Sans MS" pitchFamily="66" charset="0"/>
              </a:rPr>
              <a:t>cuboidal</a:t>
            </a:r>
            <a:r>
              <a:rPr lang="en-US" sz="1600" b="1" dirty="0" smtClean="0">
                <a:latin typeface="Comic Sans MS" pitchFamily="66" charset="0"/>
              </a:rPr>
              <a:t> epithelium is made up of one layer of cube-shaped cells. </a:t>
            </a:r>
            <a:endParaRPr lang="en-US" sz="1600" b="1" dirty="0">
              <a:latin typeface="Comic Sans MS" pitchFamily="66"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66800" y="457200"/>
            <a:ext cx="8077200" cy="523220"/>
          </a:xfrm>
          <a:prstGeom prst="rect">
            <a:avLst/>
          </a:prstGeom>
        </p:spPr>
        <p:txBody>
          <a:bodyPr wrap="square">
            <a:spAutoFit/>
          </a:bodyPr>
          <a:lstStyle/>
          <a:p>
            <a:r>
              <a:rPr lang="en-GB" sz="1400" b="1" dirty="0" smtClean="0">
                <a:latin typeface="Comic Sans MS" pitchFamily="66" charset="0"/>
              </a:rPr>
              <a:t>4. The primary function of _______ epithelium is absorption of nutrients, secretion of digestive juices as well as secretion of mucus by goblet cells. </a:t>
            </a:r>
            <a:endParaRPr lang="en-US" sz="1400" b="1" dirty="0"/>
          </a:p>
        </p:txBody>
      </p:sp>
      <p:sp>
        <p:nvSpPr>
          <p:cNvPr id="4" name="Rectangle 3"/>
          <p:cNvSpPr/>
          <p:nvPr/>
        </p:nvSpPr>
        <p:spPr>
          <a:xfrm>
            <a:off x="1371600" y="1143000"/>
            <a:ext cx="4572000" cy="1600438"/>
          </a:xfrm>
          <a:prstGeom prst="rect">
            <a:avLst/>
          </a:prstGeom>
        </p:spPr>
        <p:txBody>
          <a:bodyPr>
            <a:spAutoFit/>
          </a:bodyPr>
          <a:lstStyle/>
          <a:p>
            <a:pPr marL="914400" lvl="1" indent="-457200" eaLnBrk="1" hangingPunct="1">
              <a:buAutoNum type="alphaLcPeriod"/>
            </a:pPr>
            <a:r>
              <a:rPr lang="en-US" sz="1400" b="1" dirty="0" smtClean="0">
                <a:latin typeface="Comic Sans MS" pitchFamily="66" charset="0"/>
              </a:rPr>
              <a:t>Simple </a:t>
            </a:r>
            <a:r>
              <a:rPr lang="en-US" sz="1400" b="1" dirty="0" err="1" smtClean="0">
                <a:latin typeface="Comic Sans MS" pitchFamily="66" charset="0"/>
              </a:rPr>
              <a:t>Squamous</a:t>
            </a:r>
            <a:endParaRPr lang="en-US" sz="1400" b="1" dirty="0" smtClean="0">
              <a:latin typeface="Comic Sans MS" pitchFamily="66" charset="0"/>
            </a:endParaRPr>
          </a:p>
          <a:p>
            <a:pPr marL="914400" lvl="1" indent="-457200" eaLnBrk="1" hangingPunct="1">
              <a:buAutoNum type="alphaLcPeriod"/>
            </a:pPr>
            <a:endParaRPr lang="en-US" sz="1400" b="1" dirty="0" smtClean="0">
              <a:latin typeface="Comic Sans MS" pitchFamily="66" charset="0"/>
            </a:endParaRPr>
          </a:p>
          <a:p>
            <a:pPr marL="914400" lvl="1" indent="-457200" eaLnBrk="1" hangingPunct="1">
              <a:buAutoNum type="alphaLcPeriod"/>
            </a:pPr>
            <a:r>
              <a:rPr lang="en-US" sz="1400" b="1" dirty="0" smtClean="0">
                <a:latin typeface="Comic Sans MS" pitchFamily="66" charset="0"/>
              </a:rPr>
              <a:t>Simple </a:t>
            </a:r>
            <a:r>
              <a:rPr lang="en-US" sz="1400" b="1" dirty="0" err="1" smtClean="0">
                <a:latin typeface="Comic Sans MS" pitchFamily="66" charset="0"/>
              </a:rPr>
              <a:t>Cuboidal</a:t>
            </a:r>
            <a:endParaRPr lang="en-US" sz="1400" b="1" dirty="0" smtClean="0">
              <a:latin typeface="Comic Sans MS" pitchFamily="66" charset="0"/>
            </a:endParaRPr>
          </a:p>
          <a:p>
            <a:pPr marL="914400" lvl="1" indent="-457200" eaLnBrk="1" hangingPunct="1">
              <a:buAutoNum type="alphaLcPeriod"/>
            </a:pPr>
            <a:endParaRPr lang="en-US" sz="1400" b="1" dirty="0" smtClean="0">
              <a:latin typeface="Comic Sans MS" pitchFamily="66" charset="0"/>
            </a:endParaRPr>
          </a:p>
          <a:p>
            <a:pPr marL="914400" lvl="1" indent="-457200" eaLnBrk="1" hangingPunct="1">
              <a:buAutoNum type="alphaLcPeriod"/>
            </a:pPr>
            <a:r>
              <a:rPr lang="en-US" sz="1400" b="1" dirty="0" smtClean="0">
                <a:latin typeface="Comic Sans MS" pitchFamily="66" charset="0"/>
              </a:rPr>
              <a:t>Simple Columnar</a:t>
            </a:r>
            <a:r>
              <a:rPr lang="en-US" sz="1400" dirty="0" smtClean="0"/>
              <a:t> </a:t>
            </a:r>
          </a:p>
          <a:p>
            <a:pPr marL="914400" lvl="1" indent="-457200" eaLnBrk="1" hangingPunct="1">
              <a:buAutoNum type="alphaLcPeriod"/>
            </a:pPr>
            <a:endParaRPr lang="en-US" sz="1400" dirty="0" smtClean="0"/>
          </a:p>
          <a:p>
            <a:pPr marL="914400" lvl="1" indent="-457200" eaLnBrk="1" hangingPunct="1">
              <a:buAutoNum type="alphaLcPeriod"/>
            </a:pPr>
            <a:r>
              <a:rPr lang="en-US" sz="1400" b="1" dirty="0" smtClean="0">
                <a:latin typeface="Comic Sans MS" pitchFamily="66" charset="0"/>
              </a:rPr>
              <a:t>Ciliated Columnar</a:t>
            </a:r>
            <a:endParaRPr lang="en-US" sz="1400" b="1" dirty="0">
              <a:latin typeface="Comic Sans MS" pitchFamily="66" charset="0"/>
            </a:endParaRPr>
          </a:p>
        </p:txBody>
      </p:sp>
      <p:sp>
        <p:nvSpPr>
          <p:cNvPr id="5" name="TextBox 4"/>
          <p:cNvSpPr txBox="1"/>
          <p:nvPr/>
        </p:nvSpPr>
        <p:spPr>
          <a:xfrm>
            <a:off x="990600" y="2895600"/>
            <a:ext cx="8000999" cy="307777"/>
          </a:xfrm>
          <a:prstGeom prst="rect">
            <a:avLst/>
          </a:prstGeom>
          <a:noFill/>
        </p:spPr>
        <p:txBody>
          <a:bodyPr wrap="square" rtlCol="0">
            <a:spAutoFit/>
          </a:bodyPr>
          <a:lstStyle/>
          <a:p>
            <a:r>
              <a:rPr lang="en-US" sz="1400" b="1" dirty="0" smtClean="0">
                <a:latin typeface="Comic Sans MS" pitchFamily="66" charset="0"/>
              </a:rPr>
              <a:t>5. The epithelium that is one- cell thick but appears two layered, is  </a:t>
            </a:r>
            <a:endParaRPr lang="en-US" sz="1400" b="1" dirty="0">
              <a:latin typeface="Comic Sans MS" pitchFamily="66" charset="0"/>
            </a:endParaRPr>
          </a:p>
        </p:txBody>
      </p:sp>
      <p:sp>
        <p:nvSpPr>
          <p:cNvPr id="6" name="Rectangle 5"/>
          <p:cNvSpPr/>
          <p:nvPr/>
        </p:nvSpPr>
        <p:spPr>
          <a:xfrm>
            <a:off x="1828800" y="3352800"/>
            <a:ext cx="6172200" cy="1600438"/>
          </a:xfrm>
          <a:prstGeom prst="rect">
            <a:avLst/>
          </a:prstGeom>
        </p:spPr>
        <p:txBody>
          <a:bodyPr wrap="square">
            <a:spAutoFit/>
          </a:bodyPr>
          <a:lstStyle/>
          <a:p>
            <a:pPr marL="457200" indent="-457200">
              <a:buFontTx/>
              <a:buAutoNum type="alphaLcPeriod"/>
            </a:pPr>
            <a:r>
              <a:rPr lang="en-US" sz="1400" b="1" dirty="0" smtClean="0">
                <a:latin typeface="Comic Sans MS" pitchFamily="66" charset="0"/>
              </a:rPr>
              <a:t>Ciliated Epithelium</a:t>
            </a:r>
          </a:p>
          <a:p>
            <a:pPr marL="457200" indent="-457200">
              <a:buFontTx/>
              <a:buAutoNum type="alphaLcPeriod"/>
            </a:pPr>
            <a:endParaRPr lang="en-US" sz="1400" b="1" dirty="0" smtClean="0">
              <a:latin typeface="Comic Sans MS" pitchFamily="66" charset="0"/>
            </a:endParaRPr>
          </a:p>
          <a:p>
            <a:pPr marL="457200" indent="-457200">
              <a:buAutoNum type="alphaLcPeriod"/>
            </a:pPr>
            <a:r>
              <a:rPr lang="en-US" sz="1400" b="1" dirty="0" smtClean="0">
                <a:latin typeface="Comic Sans MS" pitchFamily="66" charset="0"/>
              </a:rPr>
              <a:t>Glandular Epithelium</a:t>
            </a:r>
          </a:p>
          <a:p>
            <a:pPr marL="457200" indent="-457200">
              <a:buAutoNum type="alphaLcPeriod"/>
            </a:pPr>
            <a:endParaRPr lang="en-US" sz="1400" b="1" dirty="0" smtClean="0">
              <a:latin typeface="Comic Sans MS" pitchFamily="66" charset="0"/>
            </a:endParaRPr>
          </a:p>
          <a:p>
            <a:pPr marL="457200" indent="-457200">
              <a:buAutoNum type="alphaLcPeriod"/>
            </a:pPr>
            <a:r>
              <a:rPr lang="en-US" sz="1400" b="1" dirty="0" smtClean="0">
                <a:latin typeface="Comic Sans MS" pitchFamily="66" charset="0"/>
              </a:rPr>
              <a:t>Pseudo-Stratified Epithelium</a:t>
            </a:r>
          </a:p>
          <a:p>
            <a:pPr marL="457200" indent="-457200">
              <a:buAutoNum type="alphaLcPeriod"/>
            </a:pPr>
            <a:endParaRPr lang="en-US" sz="1400" b="1" dirty="0" smtClean="0">
              <a:latin typeface="Comic Sans MS" pitchFamily="66" charset="0"/>
            </a:endParaRPr>
          </a:p>
          <a:p>
            <a:pPr marL="457200" indent="-457200">
              <a:buAutoNum type="alphaLcPeriod"/>
            </a:pPr>
            <a:r>
              <a:rPr lang="en-US" sz="1400" b="1" dirty="0" smtClean="0">
                <a:latin typeface="Comic Sans MS" pitchFamily="66" charset="0"/>
              </a:rPr>
              <a:t>Transitional Epithelium</a:t>
            </a:r>
            <a:r>
              <a:rPr lang="en-US" sz="1400" dirty="0" smtClean="0"/>
              <a:t> </a:t>
            </a:r>
            <a:endParaRPr lang="en-US" sz="1400"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381000"/>
            <a:ext cx="7848600" cy="307777"/>
          </a:xfrm>
          <a:prstGeom prst="rect">
            <a:avLst/>
          </a:prstGeom>
        </p:spPr>
        <p:txBody>
          <a:bodyPr wrap="square">
            <a:spAutoFit/>
          </a:bodyPr>
          <a:lstStyle/>
          <a:p>
            <a:r>
              <a:rPr lang="en-US" sz="1400" b="1" dirty="0" smtClean="0">
                <a:latin typeface="Comic Sans MS" pitchFamily="66" charset="0"/>
              </a:rPr>
              <a:t>6. Cells that  often become </a:t>
            </a:r>
            <a:r>
              <a:rPr lang="en-US" sz="1400" b="1" dirty="0" err="1" smtClean="0">
                <a:latin typeface="Comic Sans MS" pitchFamily="66" charset="0"/>
              </a:rPr>
              <a:t>specialised</a:t>
            </a:r>
            <a:r>
              <a:rPr lang="en-US" sz="1400" b="1" dirty="0" smtClean="0">
                <a:latin typeface="Comic Sans MS" pitchFamily="66" charset="0"/>
              </a:rPr>
              <a:t> as gland cells, are</a:t>
            </a:r>
            <a:endParaRPr lang="en-US" sz="1400" b="1" dirty="0"/>
          </a:p>
        </p:txBody>
      </p:sp>
      <p:sp>
        <p:nvSpPr>
          <p:cNvPr id="3" name="Rectangle 2"/>
          <p:cNvSpPr/>
          <p:nvPr/>
        </p:nvSpPr>
        <p:spPr>
          <a:xfrm>
            <a:off x="1371600" y="838200"/>
            <a:ext cx="6553200" cy="1169551"/>
          </a:xfrm>
          <a:prstGeom prst="rect">
            <a:avLst/>
          </a:prstGeom>
        </p:spPr>
        <p:txBody>
          <a:bodyPr wrap="square">
            <a:spAutoFit/>
          </a:bodyPr>
          <a:lstStyle/>
          <a:p>
            <a:pPr marL="457200" indent="-457200">
              <a:buAutoNum type="alphaLcPeriod"/>
            </a:pPr>
            <a:r>
              <a:rPr lang="en-US" sz="1400" b="1" dirty="0" smtClean="0">
                <a:latin typeface="Comic Sans MS" pitchFamily="66" charset="0"/>
              </a:rPr>
              <a:t>Columnar epithelial cells</a:t>
            </a:r>
          </a:p>
          <a:p>
            <a:pPr marL="457200" indent="-457200">
              <a:buAutoNum type="alphaLcPeriod"/>
            </a:pPr>
            <a:endParaRPr lang="en-US" sz="1400" b="1" dirty="0" smtClean="0">
              <a:latin typeface="Comic Sans MS" pitchFamily="66" charset="0"/>
            </a:endParaRPr>
          </a:p>
          <a:p>
            <a:pPr marL="457200" indent="-457200">
              <a:buAutoNum type="alphaLcPeriod"/>
            </a:pPr>
            <a:r>
              <a:rPr lang="en-US" sz="1400" b="1" dirty="0" err="1" smtClean="0">
                <a:latin typeface="Comic Sans MS" pitchFamily="66" charset="0"/>
              </a:rPr>
              <a:t>Cuboidal</a:t>
            </a:r>
            <a:r>
              <a:rPr lang="en-US" sz="1400" b="1" dirty="0" smtClean="0">
                <a:latin typeface="Comic Sans MS" pitchFamily="66" charset="0"/>
              </a:rPr>
              <a:t> epithelial cells</a:t>
            </a:r>
          </a:p>
          <a:p>
            <a:pPr marL="457200" indent="-457200">
              <a:buAutoNum type="alphaLcPeriod"/>
            </a:pPr>
            <a:endParaRPr lang="en-US" sz="1400" b="1" dirty="0" smtClean="0">
              <a:latin typeface="Comic Sans MS" pitchFamily="66" charset="0"/>
            </a:endParaRPr>
          </a:p>
          <a:p>
            <a:pPr marL="457200" indent="-457200">
              <a:buAutoNum type="alphaLcPeriod"/>
            </a:pPr>
            <a:r>
              <a:rPr lang="en-US" sz="1400" b="1" dirty="0" smtClean="0">
                <a:latin typeface="Comic Sans MS" pitchFamily="66" charset="0"/>
              </a:rPr>
              <a:t>Columnar and </a:t>
            </a:r>
            <a:r>
              <a:rPr lang="en-US" sz="1400" b="1" dirty="0" err="1" smtClean="0">
                <a:latin typeface="Comic Sans MS" pitchFamily="66" charset="0"/>
              </a:rPr>
              <a:t>cuboidal</a:t>
            </a:r>
            <a:r>
              <a:rPr lang="en-US" sz="1400" b="1" dirty="0" smtClean="0">
                <a:latin typeface="Comic Sans MS" pitchFamily="66" charset="0"/>
              </a:rPr>
              <a:t> epithelial cells </a:t>
            </a:r>
            <a:endParaRPr lang="en-US" sz="1400" b="1" dirty="0"/>
          </a:p>
        </p:txBody>
      </p:sp>
      <p:sp>
        <p:nvSpPr>
          <p:cNvPr id="4" name="TextBox 3"/>
          <p:cNvSpPr txBox="1"/>
          <p:nvPr/>
        </p:nvSpPr>
        <p:spPr>
          <a:xfrm>
            <a:off x="990600" y="2743200"/>
            <a:ext cx="2890535" cy="738664"/>
          </a:xfrm>
          <a:prstGeom prst="rect">
            <a:avLst/>
          </a:prstGeom>
          <a:noFill/>
        </p:spPr>
        <p:txBody>
          <a:bodyPr wrap="square" rtlCol="0">
            <a:spAutoFit/>
          </a:bodyPr>
          <a:lstStyle/>
          <a:p>
            <a:pPr marL="914400" lvl="1" indent="-457200">
              <a:buFontTx/>
              <a:buAutoNum type="alphaLcPeriod"/>
            </a:pPr>
            <a:r>
              <a:rPr lang="en-US" sz="1400" b="1" dirty="0" smtClean="0">
                <a:latin typeface="Comic Sans MS" pitchFamily="66" charset="0"/>
              </a:rPr>
              <a:t>Simple </a:t>
            </a:r>
            <a:r>
              <a:rPr lang="en-US" sz="1400" b="1" dirty="0" err="1" smtClean="0">
                <a:latin typeface="Comic Sans MS" pitchFamily="66" charset="0"/>
              </a:rPr>
              <a:t>Squamous</a:t>
            </a:r>
            <a:endParaRPr lang="en-US" sz="1400" b="1" dirty="0" smtClean="0">
              <a:latin typeface="Comic Sans MS" pitchFamily="66" charset="0"/>
            </a:endParaRPr>
          </a:p>
          <a:p>
            <a:pPr marL="914400" lvl="1" indent="-457200">
              <a:buFontTx/>
              <a:buAutoNum type="alphaLcPeriod"/>
            </a:pPr>
            <a:endParaRPr lang="en-US" sz="1400" b="1" dirty="0" smtClean="0">
              <a:latin typeface="Comic Sans MS" pitchFamily="66" charset="0"/>
            </a:endParaRPr>
          </a:p>
          <a:p>
            <a:pPr marL="914400" lvl="1" indent="-457200">
              <a:buFontTx/>
              <a:buAutoNum type="alphaLcPeriod"/>
            </a:pPr>
            <a:r>
              <a:rPr lang="en-US" sz="1400" b="1" dirty="0" smtClean="0">
                <a:latin typeface="Comic Sans MS" pitchFamily="66" charset="0"/>
              </a:rPr>
              <a:t>Stratified </a:t>
            </a:r>
            <a:r>
              <a:rPr lang="en-US" sz="1400" b="1" dirty="0" err="1" smtClean="0">
                <a:latin typeface="Comic Sans MS" pitchFamily="66" charset="0"/>
              </a:rPr>
              <a:t>Squamous</a:t>
            </a:r>
            <a:endParaRPr lang="en-US" sz="1400" b="1" dirty="0" smtClean="0">
              <a:latin typeface="Comic Sans MS" pitchFamily="66" charset="0"/>
            </a:endParaRPr>
          </a:p>
        </p:txBody>
      </p:sp>
      <p:sp>
        <p:nvSpPr>
          <p:cNvPr id="5" name="Rectangle 4"/>
          <p:cNvSpPr/>
          <p:nvPr/>
        </p:nvSpPr>
        <p:spPr>
          <a:xfrm>
            <a:off x="1066800" y="2209800"/>
            <a:ext cx="7239000" cy="307777"/>
          </a:xfrm>
          <a:prstGeom prst="rect">
            <a:avLst/>
          </a:prstGeom>
        </p:spPr>
        <p:txBody>
          <a:bodyPr wrap="square">
            <a:spAutoFit/>
          </a:bodyPr>
          <a:lstStyle/>
          <a:p>
            <a:r>
              <a:rPr lang="en-US" sz="1400" b="1" dirty="0" smtClean="0">
                <a:latin typeface="Comic Sans MS" pitchFamily="66" charset="0"/>
              </a:rPr>
              <a:t>7. Tissue that forms the inner lining of our mouth, is _______ epithelium.</a:t>
            </a:r>
          </a:p>
        </p:txBody>
      </p:sp>
      <p:sp>
        <p:nvSpPr>
          <p:cNvPr id="6" name="Rectangle 5"/>
          <p:cNvSpPr/>
          <p:nvPr/>
        </p:nvSpPr>
        <p:spPr>
          <a:xfrm>
            <a:off x="1066800" y="3733800"/>
            <a:ext cx="8305800" cy="523220"/>
          </a:xfrm>
          <a:prstGeom prst="rect">
            <a:avLst/>
          </a:prstGeom>
        </p:spPr>
        <p:txBody>
          <a:bodyPr wrap="square">
            <a:spAutoFit/>
          </a:bodyPr>
          <a:lstStyle/>
          <a:p>
            <a:r>
              <a:rPr lang="en-US" sz="1400" b="1" dirty="0" smtClean="0">
                <a:latin typeface="Comic Sans MS" pitchFamily="66" charset="0"/>
              </a:rPr>
              <a:t>8. The tissue that is usually found in the </a:t>
            </a:r>
            <a:r>
              <a:rPr lang="en-US" sz="1400" b="1" dirty="0" smtClean="0">
                <a:solidFill>
                  <a:srgbClr val="C00000"/>
                </a:solidFill>
                <a:latin typeface="Comic Sans MS" pitchFamily="66" charset="0"/>
              </a:rPr>
              <a:t>urinary tract</a:t>
            </a:r>
            <a:r>
              <a:rPr lang="en-US" sz="1400" b="1" dirty="0" smtClean="0">
                <a:latin typeface="Comic Sans MS" pitchFamily="66" charset="0"/>
              </a:rPr>
              <a:t>, especially around the </a:t>
            </a:r>
            <a:r>
              <a:rPr lang="en-US" sz="1400" b="1" dirty="0" smtClean="0">
                <a:solidFill>
                  <a:srgbClr val="C00000"/>
                </a:solidFill>
                <a:latin typeface="Comic Sans MS" pitchFamily="66" charset="0"/>
              </a:rPr>
              <a:t>urinary bladder, is</a:t>
            </a:r>
            <a:endParaRPr lang="en-US" sz="1400" b="1" dirty="0"/>
          </a:p>
        </p:txBody>
      </p:sp>
      <p:sp>
        <p:nvSpPr>
          <p:cNvPr id="7" name="Rectangle 6"/>
          <p:cNvSpPr/>
          <p:nvPr/>
        </p:nvSpPr>
        <p:spPr>
          <a:xfrm>
            <a:off x="1447800" y="4495800"/>
            <a:ext cx="4572000" cy="1600438"/>
          </a:xfrm>
          <a:prstGeom prst="rect">
            <a:avLst/>
          </a:prstGeom>
        </p:spPr>
        <p:txBody>
          <a:bodyPr>
            <a:spAutoFit/>
          </a:bodyPr>
          <a:lstStyle/>
          <a:p>
            <a:pPr marL="457200" indent="-457200">
              <a:buFontTx/>
              <a:buAutoNum type="alphaLcPeriod"/>
            </a:pPr>
            <a:r>
              <a:rPr lang="en-US" sz="1400" b="1" dirty="0" smtClean="0">
                <a:latin typeface="Comic Sans MS" pitchFamily="66" charset="0"/>
              </a:rPr>
              <a:t>Ciliated Epithelium</a:t>
            </a:r>
          </a:p>
          <a:p>
            <a:pPr marL="457200" indent="-457200">
              <a:buFontTx/>
              <a:buAutoNum type="alphaLcPeriod"/>
            </a:pPr>
            <a:endParaRPr lang="en-US" sz="1400" b="1" dirty="0" smtClean="0">
              <a:latin typeface="Comic Sans MS" pitchFamily="66" charset="0"/>
            </a:endParaRPr>
          </a:p>
          <a:p>
            <a:pPr marL="457200" indent="-457200">
              <a:buAutoNum type="alphaLcPeriod"/>
            </a:pPr>
            <a:r>
              <a:rPr lang="en-US" sz="1400" b="1" dirty="0" smtClean="0">
                <a:latin typeface="Comic Sans MS" pitchFamily="66" charset="0"/>
              </a:rPr>
              <a:t>Glandular Epithelium</a:t>
            </a:r>
          </a:p>
          <a:p>
            <a:pPr marL="457200" indent="-457200">
              <a:buAutoNum type="alphaLcPeriod"/>
            </a:pPr>
            <a:endParaRPr lang="en-US" sz="1400" b="1" dirty="0" smtClean="0">
              <a:latin typeface="Comic Sans MS" pitchFamily="66" charset="0"/>
            </a:endParaRPr>
          </a:p>
          <a:p>
            <a:pPr marL="457200" indent="-457200">
              <a:buAutoNum type="alphaLcPeriod"/>
            </a:pPr>
            <a:r>
              <a:rPr lang="en-US" sz="1400" b="1" dirty="0" smtClean="0">
                <a:latin typeface="Comic Sans MS" pitchFamily="66" charset="0"/>
              </a:rPr>
              <a:t>Stratified Epithelium</a:t>
            </a:r>
          </a:p>
          <a:p>
            <a:pPr marL="457200" indent="-457200">
              <a:buAutoNum type="alphaLcPeriod"/>
            </a:pPr>
            <a:endParaRPr lang="en-US" sz="1400" b="1" dirty="0" smtClean="0">
              <a:latin typeface="Comic Sans MS" pitchFamily="66" charset="0"/>
            </a:endParaRPr>
          </a:p>
          <a:p>
            <a:pPr marL="457200" indent="-457200">
              <a:buAutoNum type="alphaLcPeriod"/>
            </a:pPr>
            <a:r>
              <a:rPr lang="en-US" sz="1400" b="1" dirty="0" smtClean="0">
                <a:latin typeface="Comic Sans MS" pitchFamily="66" charset="0"/>
              </a:rPr>
              <a:t>Transitional Epithelium</a:t>
            </a:r>
            <a:r>
              <a:rPr lang="en-US" sz="1400" dirty="0" smtClean="0"/>
              <a:t> </a:t>
            </a:r>
            <a:endParaRPr lang="en-US" sz="1400"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1600" y="2438400"/>
            <a:ext cx="7772400" cy="4114800"/>
          </a:xfrm>
        </p:spPr>
        <p:txBody>
          <a:bodyPr/>
          <a:lstStyle/>
          <a:p>
            <a:r>
              <a:rPr lang="en-US" dirty="0" smtClean="0">
                <a:solidFill>
                  <a:schemeClr val="tx1"/>
                </a:solidFill>
                <a:latin typeface="Comic Sans MS" pitchFamily="66" charset="0"/>
              </a:rPr>
              <a:t>There are four primary animal tissues that we will study  in the next four modules one by one. Each of these tissues works to make various processes in the animal body complete such as muscle reactions or pumping blood.</a:t>
            </a:r>
            <a:endParaRPr lang="en-US" dirty="0">
              <a:latin typeface="Comic Sans MS" pitchFamily="66" charset="0"/>
            </a:endParaRPr>
          </a:p>
        </p:txBody>
      </p:sp>
      <p:pic>
        <p:nvPicPr>
          <p:cNvPr id="4" name="Picture 2"/>
          <p:cNvPicPr>
            <a:picLocks noChangeAspect="1" noChangeArrowheads="1"/>
          </p:cNvPicPr>
          <p:nvPr/>
        </p:nvPicPr>
        <p:blipFill>
          <a:blip r:embed="rId2"/>
          <a:srcRect/>
          <a:stretch>
            <a:fillRect/>
          </a:stretch>
        </p:blipFill>
        <p:spPr bwMode="auto">
          <a:xfrm>
            <a:off x="4114800" y="381000"/>
            <a:ext cx="857250" cy="17716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13" name="TextBox 12"/>
          <p:cNvSpPr txBox="1"/>
          <p:nvPr/>
        </p:nvSpPr>
        <p:spPr>
          <a:xfrm>
            <a:off x="1143000" y="457200"/>
            <a:ext cx="1797095" cy="523220"/>
          </a:xfrm>
          <a:prstGeom prst="rect">
            <a:avLst/>
          </a:prstGeom>
          <a:noFill/>
        </p:spPr>
        <p:txBody>
          <a:bodyPr wrap="none" rtlCol="0">
            <a:spAutoFit/>
          </a:bodyPr>
          <a:lstStyle/>
          <a:p>
            <a:r>
              <a:rPr lang="en-US" sz="2800" b="1" i="1" u="sng" dirty="0" smtClean="0">
                <a:latin typeface="Calibri" pitchFamily="34" charset="0"/>
              </a:rPr>
              <a:t>References</a:t>
            </a:r>
            <a:endParaRPr lang="en-US" sz="3200" b="1" i="1" u="sng" dirty="0">
              <a:latin typeface="Calibri" pitchFamily="34" charset="0"/>
            </a:endParaRPr>
          </a:p>
        </p:txBody>
      </p:sp>
      <p:sp>
        <p:nvSpPr>
          <p:cNvPr id="15" name="Rectangle 14"/>
          <p:cNvSpPr/>
          <p:nvPr/>
        </p:nvSpPr>
        <p:spPr>
          <a:xfrm>
            <a:off x="990600" y="990600"/>
            <a:ext cx="7391400" cy="3539430"/>
          </a:xfrm>
          <a:prstGeom prst="rect">
            <a:avLst/>
          </a:prstGeom>
        </p:spPr>
        <p:txBody>
          <a:bodyPr wrap="square">
            <a:spAutoFit/>
          </a:bodyPr>
          <a:lstStyle/>
          <a:p>
            <a:pPr>
              <a:buFont typeface="Wingdings" pitchFamily="2" charset="2"/>
              <a:buChar char="Ø"/>
            </a:pPr>
            <a:r>
              <a:rPr lang="en-US" sz="1600" dirty="0" smtClean="0"/>
              <a:t> http://en.wikipedia.org/wiki/Epithelium</a:t>
            </a:r>
          </a:p>
          <a:p>
            <a:pPr>
              <a:buFont typeface="Wingdings" pitchFamily="2" charset="2"/>
              <a:buChar char="Ø"/>
            </a:pPr>
            <a:r>
              <a:rPr lang="en-US" sz="1600" dirty="0" smtClean="0"/>
              <a:t> http://www.bbc.co.uk/schools/gcsebitesize/teachers/biology/gas_exchange.shtml</a:t>
            </a:r>
          </a:p>
          <a:p>
            <a:pPr>
              <a:buFont typeface="Wingdings" pitchFamily="2" charset="2"/>
              <a:buChar char="Ø"/>
            </a:pPr>
            <a:r>
              <a:rPr lang="en-US" sz="1600" dirty="0" smtClean="0"/>
              <a:t> http://www.uoguelph.ca/zoology/devobio/210labs/epithelial1.html</a:t>
            </a:r>
          </a:p>
          <a:p>
            <a:pPr>
              <a:buFont typeface="Wingdings" pitchFamily="2" charset="2"/>
              <a:buChar char="Ø"/>
            </a:pPr>
            <a:r>
              <a:rPr lang="en-US" sz="1600" dirty="0" smtClean="0"/>
              <a:t> http://kentsimmons.uwinnipeg.ca/cm1504/15lab42006/lb4pg5.htm</a:t>
            </a:r>
          </a:p>
          <a:p>
            <a:pPr>
              <a:buFont typeface="Wingdings" pitchFamily="2" charset="2"/>
              <a:buChar char="Ø"/>
            </a:pPr>
            <a:r>
              <a:rPr lang="en-US" sz="1600" dirty="0" smtClean="0"/>
              <a:t> http://www.lima.ohio-state.edu/biology/archive/epithelial_tissue.htm</a:t>
            </a:r>
          </a:p>
          <a:p>
            <a:pPr>
              <a:buFont typeface="Wingdings" pitchFamily="2" charset="2"/>
              <a:buChar char="Ø"/>
            </a:pPr>
            <a:r>
              <a:rPr lang="en-US" sz="1600" dirty="0" smtClean="0"/>
              <a:t> http://faculty.clintoncc.suny.edu/faculty/Michael.Gregory/files/Bio 102/Bio 102 lectures/Animal cells and tissues/Animal </a:t>
            </a:r>
            <a:r>
              <a:rPr lang="en-US" sz="1600" dirty="0" err="1" smtClean="0"/>
              <a:t>Tissues.htm#Function</a:t>
            </a:r>
            <a:r>
              <a:rPr lang="en-US" sz="1600" dirty="0" smtClean="0"/>
              <a:t> of Epithelial </a:t>
            </a:r>
          </a:p>
          <a:p>
            <a:pPr>
              <a:buFont typeface="Wingdings" pitchFamily="2" charset="2"/>
              <a:buChar char="Ø"/>
            </a:pPr>
            <a:r>
              <a:rPr lang="en-US" sz="1600" dirty="0" smtClean="0"/>
              <a:t> http://www.mhhe.com/biosci/ap/histology_mh/simpleep.html</a:t>
            </a:r>
          </a:p>
          <a:p>
            <a:pPr>
              <a:buFont typeface="Wingdings" pitchFamily="2" charset="2"/>
              <a:buChar char="Ø"/>
            </a:pPr>
            <a:r>
              <a:rPr lang="en-US" sz="1600" dirty="0" smtClean="0"/>
              <a:t> http://acad.erskine.edu</a:t>
            </a:r>
          </a:p>
          <a:p>
            <a:pPr>
              <a:buFont typeface="Wingdings" pitchFamily="2" charset="2"/>
              <a:buChar char="Ø"/>
            </a:pPr>
            <a:r>
              <a:rPr lang="en-US" sz="1600" dirty="0" smtClean="0"/>
              <a:t>http://www.botany.uwc.ac.za/sci_ed/grade10/mammal/Epithelial.htm</a:t>
            </a:r>
          </a:p>
          <a:p>
            <a:pPr>
              <a:buFont typeface="Wingdings" pitchFamily="2" charset="2"/>
              <a:buChar char="Ø"/>
            </a:pPr>
            <a:r>
              <a:rPr lang="en-US" sz="1600" dirty="0" smtClean="0"/>
              <a:t> http://science.nhmccd.edu/biol/tissue/stratif.html</a:t>
            </a:r>
          </a:p>
          <a:p>
            <a:pPr>
              <a:buFont typeface="Wingdings" pitchFamily="2" charset="2"/>
              <a:buChar char="Ø"/>
            </a:pPr>
            <a:r>
              <a:rPr lang="en-US" sz="1600" dirty="0" smtClean="0"/>
              <a:t> http://www.siumed.edu/~dking2/intro/images/IN008b1.jpg</a:t>
            </a:r>
          </a:p>
          <a:p>
            <a:pPr>
              <a:buFont typeface="Wingdings" pitchFamily="2" charset="2"/>
              <a:buChar char="Ø"/>
            </a:pPr>
            <a:r>
              <a:rPr lang="en-US" sz="1600" dirty="0" smtClean="0"/>
              <a:t> http://science.nhmccd.edu/biol/tissue/trans.html</a:t>
            </a:r>
          </a:p>
          <a:p>
            <a:pPr>
              <a:buFont typeface="Wingdings" pitchFamily="2" charset="2"/>
              <a:buChar char="Ø"/>
            </a:pPr>
            <a:r>
              <a:rPr lang="en-US" sz="1600" dirty="0" smtClean="0"/>
              <a:t> http://www.sctechsystem.com/tctc/westes/102/ppt/c41.ppt</a:t>
            </a:r>
            <a:endParaRPr lang="en-US" sz="1600"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p:cNvSpPr>
            <a:spLocks noChangeArrowheads="1"/>
          </p:cNvSpPr>
          <p:nvPr/>
        </p:nvSpPr>
        <p:spPr bwMode="auto">
          <a:xfrm>
            <a:off x="1295400" y="228600"/>
            <a:ext cx="6629400" cy="2862322"/>
          </a:xfrm>
          <a:prstGeom prst="rect">
            <a:avLst/>
          </a:prstGeom>
          <a:noFill/>
          <a:ln w="9525">
            <a:noFill/>
            <a:miter lim="800000"/>
            <a:headEnd/>
            <a:tailEnd/>
          </a:ln>
        </p:spPr>
        <p:txBody>
          <a:bodyPr>
            <a:spAutoFit/>
          </a:bodyPr>
          <a:lstStyle/>
          <a:p>
            <a:r>
              <a:rPr lang="en-US" sz="2000" b="1" dirty="0">
                <a:latin typeface="Comic Sans MS" pitchFamily="66" charset="0"/>
              </a:rPr>
              <a:t>The four primary tissue </a:t>
            </a:r>
            <a:r>
              <a:rPr lang="en-US" sz="2000" b="1" dirty="0" smtClean="0">
                <a:latin typeface="Comic Sans MS" pitchFamily="66" charset="0"/>
              </a:rPr>
              <a:t>types found in animals  </a:t>
            </a:r>
            <a:r>
              <a:rPr lang="en-US" sz="2000" b="1" dirty="0">
                <a:latin typeface="Comic Sans MS" pitchFamily="66" charset="0"/>
              </a:rPr>
              <a:t>are</a:t>
            </a:r>
          </a:p>
          <a:p>
            <a:r>
              <a:rPr lang="en-US" sz="2000" b="1" dirty="0">
                <a:latin typeface="Comic Sans MS" pitchFamily="66" charset="0"/>
              </a:rPr>
              <a:t> </a:t>
            </a:r>
          </a:p>
          <a:p>
            <a:pPr>
              <a:buFontTx/>
              <a:buChar char="•"/>
            </a:pPr>
            <a:r>
              <a:rPr lang="en-US" sz="2000" b="1" dirty="0">
                <a:latin typeface="Comic Sans MS" pitchFamily="66" charset="0"/>
              </a:rPr>
              <a:t>the </a:t>
            </a:r>
            <a:r>
              <a:rPr lang="en-US" sz="2000" b="1" dirty="0">
                <a:solidFill>
                  <a:srgbClr val="FF0000"/>
                </a:solidFill>
                <a:latin typeface="Comic Sans MS" pitchFamily="66" charset="0"/>
              </a:rPr>
              <a:t>EPITHELIAL</a:t>
            </a:r>
            <a:r>
              <a:rPr lang="en-US" sz="2000" b="1" dirty="0">
                <a:latin typeface="Comic Sans MS" pitchFamily="66" charset="0"/>
              </a:rPr>
              <a:t> tissue, </a:t>
            </a:r>
          </a:p>
          <a:p>
            <a:pPr>
              <a:buFontTx/>
              <a:buChar char="•"/>
            </a:pPr>
            <a:r>
              <a:rPr lang="en-US" sz="2000" b="1" dirty="0">
                <a:latin typeface="Comic Sans MS" pitchFamily="66" charset="0"/>
              </a:rPr>
              <a:t>the </a:t>
            </a:r>
            <a:r>
              <a:rPr lang="en-US" sz="2000" b="1" dirty="0">
                <a:solidFill>
                  <a:srgbClr val="FF0000"/>
                </a:solidFill>
                <a:latin typeface="Comic Sans MS" pitchFamily="66" charset="0"/>
              </a:rPr>
              <a:t>CONNECTIVE</a:t>
            </a:r>
            <a:r>
              <a:rPr lang="en-US" sz="2000" b="1" dirty="0">
                <a:latin typeface="Comic Sans MS" pitchFamily="66" charset="0"/>
              </a:rPr>
              <a:t> tissue, </a:t>
            </a:r>
          </a:p>
          <a:p>
            <a:pPr>
              <a:buFontTx/>
              <a:buChar char="•"/>
            </a:pPr>
            <a:r>
              <a:rPr lang="en-US" sz="2000" b="1" dirty="0">
                <a:latin typeface="Comic Sans MS" pitchFamily="66" charset="0"/>
              </a:rPr>
              <a:t>the </a:t>
            </a:r>
            <a:r>
              <a:rPr lang="en-US" sz="2000" b="1" dirty="0">
                <a:solidFill>
                  <a:srgbClr val="FF0000"/>
                </a:solidFill>
                <a:latin typeface="Comic Sans MS" pitchFamily="66" charset="0"/>
              </a:rPr>
              <a:t>MUSCLE</a:t>
            </a:r>
            <a:r>
              <a:rPr lang="en-US" sz="2000" b="1" dirty="0">
                <a:latin typeface="Comic Sans MS" pitchFamily="66" charset="0"/>
              </a:rPr>
              <a:t> tissue, </a:t>
            </a:r>
          </a:p>
          <a:p>
            <a:pPr>
              <a:buFontTx/>
              <a:buChar char="•"/>
            </a:pPr>
            <a:r>
              <a:rPr lang="en-US" sz="2000" b="1" dirty="0">
                <a:latin typeface="Comic Sans MS" pitchFamily="66" charset="0"/>
              </a:rPr>
              <a:t>and the </a:t>
            </a:r>
            <a:r>
              <a:rPr lang="en-US" sz="2000" b="1" dirty="0">
                <a:solidFill>
                  <a:srgbClr val="FF0000"/>
                </a:solidFill>
                <a:latin typeface="Comic Sans MS" pitchFamily="66" charset="0"/>
              </a:rPr>
              <a:t>NERVOUS</a:t>
            </a:r>
            <a:r>
              <a:rPr lang="en-US" sz="2000" b="1" dirty="0">
                <a:latin typeface="Comic Sans MS" pitchFamily="66" charset="0"/>
              </a:rPr>
              <a:t> tissue.</a:t>
            </a:r>
          </a:p>
          <a:p>
            <a:pPr>
              <a:buFontTx/>
              <a:buChar char="•"/>
            </a:pPr>
            <a:endParaRPr lang="en-US" sz="2000" b="1" dirty="0">
              <a:latin typeface="Comic Sans MS" pitchFamily="66" charset="0"/>
            </a:endParaRPr>
          </a:p>
          <a:p>
            <a:r>
              <a:rPr lang="en-US" sz="2000" b="1" dirty="0">
                <a:latin typeface="Comic Sans MS" pitchFamily="66" charset="0"/>
              </a:rPr>
              <a:t> Every cell in your body belongs to one of these four tissue types. </a:t>
            </a:r>
          </a:p>
        </p:txBody>
      </p:sp>
      <p:pic>
        <p:nvPicPr>
          <p:cNvPr id="7171" name="Picture 2" descr="http://science.nhmccd.edu/biol/tissue/map.jpg"/>
          <p:cNvPicPr>
            <a:picLocks noChangeAspect="1" noChangeArrowheads="1"/>
          </p:cNvPicPr>
          <p:nvPr/>
        </p:nvPicPr>
        <p:blipFill>
          <a:blip r:embed="rId2"/>
          <a:srcRect/>
          <a:stretch>
            <a:fillRect/>
          </a:stretch>
        </p:blipFill>
        <p:spPr bwMode="auto">
          <a:xfrm>
            <a:off x="2743200" y="3124200"/>
            <a:ext cx="3676650" cy="35528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1066800" y="152400"/>
            <a:ext cx="7772400" cy="1447800"/>
          </a:xfrm>
        </p:spPr>
        <p:txBody>
          <a:bodyPr/>
          <a:lstStyle/>
          <a:p>
            <a:r>
              <a:rPr lang="en-US" sz="2000" b="1" dirty="0" smtClean="0">
                <a:latin typeface="Comic Sans MS" pitchFamily="66" charset="0"/>
              </a:rPr>
              <a:t>Different tissues have different functions to perform. In the images given below, you can see that the wall of the stomach is composed of all the four types of tissues which function together to carry out the function of digestion..</a:t>
            </a:r>
          </a:p>
        </p:txBody>
      </p:sp>
      <p:graphicFrame>
        <p:nvGraphicFramePr>
          <p:cNvPr id="1026" name="Object 3"/>
          <p:cNvGraphicFramePr>
            <a:graphicFrameLocks noChangeAspect="1"/>
          </p:cNvGraphicFramePr>
          <p:nvPr/>
        </p:nvGraphicFramePr>
        <p:xfrm>
          <a:off x="838200" y="1447800"/>
          <a:ext cx="3733800" cy="5181600"/>
        </p:xfrm>
        <a:graphic>
          <a:graphicData uri="http://schemas.openxmlformats.org/presentationml/2006/ole">
            <p:oleObj spid="_x0000_s1026" name="Photo Editor Photo" r:id="rId4" imgW="7354327" imgH="9295238" progId="">
              <p:embed/>
            </p:oleObj>
          </a:graphicData>
        </a:graphic>
      </p:graphicFrame>
      <p:sp>
        <p:nvSpPr>
          <p:cNvPr id="1028" name="Text Box 4"/>
          <p:cNvSpPr txBox="1">
            <a:spLocks noChangeArrowheads="1"/>
          </p:cNvSpPr>
          <p:nvPr/>
        </p:nvSpPr>
        <p:spPr bwMode="auto">
          <a:xfrm>
            <a:off x="4114800" y="1371600"/>
            <a:ext cx="4572000" cy="457200"/>
          </a:xfrm>
          <a:prstGeom prst="rect">
            <a:avLst/>
          </a:prstGeom>
          <a:noFill/>
          <a:ln w="9525">
            <a:noFill/>
            <a:miter lim="800000"/>
            <a:headEnd/>
            <a:tailEnd/>
          </a:ln>
        </p:spPr>
        <p:txBody>
          <a:bodyPr>
            <a:spAutoFit/>
          </a:bodyPr>
          <a:lstStyle/>
          <a:p>
            <a:pPr>
              <a:spcBef>
                <a:spcPct val="50000"/>
              </a:spcBef>
            </a:pPr>
            <a:endParaRPr lang="en-US"/>
          </a:p>
        </p:txBody>
      </p:sp>
      <p:sp>
        <p:nvSpPr>
          <p:cNvPr id="7173" name="Text Box 5"/>
          <p:cNvSpPr txBox="1">
            <a:spLocks noChangeArrowheads="1"/>
          </p:cNvSpPr>
          <p:nvPr/>
        </p:nvSpPr>
        <p:spPr bwMode="auto">
          <a:xfrm>
            <a:off x="4495800" y="1600200"/>
            <a:ext cx="4876800" cy="4662488"/>
          </a:xfrm>
          <a:prstGeom prst="rect">
            <a:avLst/>
          </a:prstGeom>
          <a:noFill/>
          <a:ln w="9525">
            <a:noFill/>
            <a:miter lim="800000"/>
            <a:headEnd/>
            <a:tailEnd/>
          </a:ln>
          <a:effectLst/>
        </p:spPr>
        <p:txBody>
          <a:bodyPr>
            <a:spAutoFit/>
          </a:bodyPr>
          <a:lstStyle/>
          <a:p>
            <a:pPr>
              <a:spcBef>
                <a:spcPct val="50000"/>
              </a:spcBef>
              <a:defRPr/>
            </a:pPr>
            <a:r>
              <a:rPr lang="en-US" sz="2200" b="1" dirty="0">
                <a:solidFill>
                  <a:schemeClr val="tx2">
                    <a:lumMod val="75000"/>
                  </a:schemeClr>
                </a:solidFill>
                <a:latin typeface="Comic Sans MS" pitchFamily="66" charset="0"/>
              </a:rPr>
              <a:t>Lining, transport, secretion, and absorption</a:t>
            </a:r>
          </a:p>
          <a:p>
            <a:pPr>
              <a:spcBef>
                <a:spcPct val="50000"/>
              </a:spcBef>
              <a:defRPr/>
            </a:pPr>
            <a:endParaRPr lang="en-US" sz="2200" b="1" dirty="0">
              <a:solidFill>
                <a:schemeClr val="tx2">
                  <a:lumMod val="75000"/>
                </a:schemeClr>
              </a:solidFill>
              <a:latin typeface="Comic Sans MS" pitchFamily="66" charset="0"/>
            </a:endParaRPr>
          </a:p>
          <a:p>
            <a:pPr>
              <a:spcBef>
                <a:spcPct val="50000"/>
              </a:spcBef>
              <a:defRPr/>
            </a:pPr>
            <a:r>
              <a:rPr lang="en-US" sz="2200" b="1" dirty="0">
                <a:solidFill>
                  <a:schemeClr val="tx2">
                    <a:lumMod val="75000"/>
                  </a:schemeClr>
                </a:solidFill>
                <a:latin typeface="Comic Sans MS" pitchFamily="66" charset="0"/>
              </a:rPr>
              <a:t>Support, strength, and elasticity</a:t>
            </a:r>
          </a:p>
          <a:p>
            <a:pPr>
              <a:spcBef>
                <a:spcPct val="50000"/>
              </a:spcBef>
              <a:defRPr/>
            </a:pPr>
            <a:endParaRPr lang="en-US" sz="2200" b="1" dirty="0">
              <a:solidFill>
                <a:schemeClr val="tx2">
                  <a:lumMod val="75000"/>
                </a:schemeClr>
              </a:solidFill>
              <a:latin typeface="Comic Sans MS" pitchFamily="66" charset="0"/>
            </a:endParaRPr>
          </a:p>
          <a:p>
            <a:pPr>
              <a:spcBef>
                <a:spcPct val="50000"/>
              </a:spcBef>
              <a:defRPr/>
            </a:pPr>
            <a:endParaRPr lang="en-US" sz="2200" b="1" dirty="0">
              <a:solidFill>
                <a:schemeClr val="tx2">
                  <a:lumMod val="75000"/>
                </a:schemeClr>
              </a:solidFill>
              <a:latin typeface="Comic Sans MS" pitchFamily="66" charset="0"/>
            </a:endParaRPr>
          </a:p>
          <a:p>
            <a:pPr>
              <a:spcBef>
                <a:spcPct val="50000"/>
              </a:spcBef>
              <a:defRPr/>
            </a:pPr>
            <a:r>
              <a:rPr lang="en-US" sz="2200" b="1" dirty="0">
                <a:solidFill>
                  <a:schemeClr val="tx2">
                    <a:lumMod val="75000"/>
                  </a:schemeClr>
                </a:solidFill>
                <a:latin typeface="Comic Sans MS" pitchFamily="66" charset="0"/>
              </a:rPr>
              <a:t>Movement</a:t>
            </a:r>
          </a:p>
          <a:p>
            <a:pPr>
              <a:spcBef>
                <a:spcPct val="50000"/>
              </a:spcBef>
              <a:defRPr/>
            </a:pPr>
            <a:endParaRPr lang="en-US" sz="2200" b="1" dirty="0">
              <a:solidFill>
                <a:schemeClr val="tx2">
                  <a:lumMod val="75000"/>
                </a:schemeClr>
              </a:solidFill>
              <a:latin typeface="Comic Sans MS" pitchFamily="66" charset="0"/>
            </a:endParaRPr>
          </a:p>
          <a:p>
            <a:pPr>
              <a:spcBef>
                <a:spcPct val="50000"/>
              </a:spcBef>
              <a:defRPr/>
            </a:pPr>
            <a:r>
              <a:rPr lang="en-US" sz="2200" b="1" dirty="0">
                <a:solidFill>
                  <a:schemeClr val="tx2">
                    <a:lumMod val="75000"/>
                  </a:schemeClr>
                </a:solidFill>
                <a:latin typeface="Comic Sans MS" pitchFamily="66" charset="0"/>
              </a:rPr>
              <a:t>Information synthesis, communication, and control</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295400" y="152400"/>
            <a:ext cx="7848600" cy="762000"/>
          </a:xfrm>
        </p:spPr>
        <p:txBody>
          <a:bodyPr/>
          <a:lstStyle/>
          <a:p>
            <a:r>
              <a:rPr lang="en-US" sz="2800" b="1" dirty="0" smtClean="0">
                <a:latin typeface="Comic Sans MS" pitchFamily="66" charset="0"/>
              </a:rPr>
              <a:t>Let us study  about Epithelial Tissue.</a:t>
            </a:r>
          </a:p>
        </p:txBody>
      </p:sp>
      <p:sp>
        <p:nvSpPr>
          <p:cNvPr id="3" name="Content Placeholder 2"/>
          <p:cNvSpPr>
            <a:spLocks noGrp="1"/>
          </p:cNvSpPr>
          <p:nvPr>
            <p:ph idx="1"/>
          </p:nvPr>
        </p:nvSpPr>
        <p:spPr>
          <a:xfrm>
            <a:off x="1143000" y="1143000"/>
            <a:ext cx="7772400" cy="2209800"/>
          </a:xfrm>
        </p:spPr>
        <p:txBody>
          <a:bodyPr/>
          <a:lstStyle/>
          <a:p>
            <a:pPr lvl="1">
              <a:lnSpc>
                <a:spcPct val="90000"/>
              </a:lnSpc>
              <a:buFont typeface="Arial" pitchFamily="34" charset="0"/>
              <a:buChar char="•"/>
              <a:defRPr/>
            </a:pPr>
            <a:r>
              <a:rPr lang="en-US" sz="2200" b="1" dirty="0" smtClean="0">
                <a:solidFill>
                  <a:schemeClr val="tx2">
                    <a:lumMod val="75000"/>
                  </a:schemeClr>
                </a:solidFill>
                <a:latin typeface="Comic Sans MS" pitchFamily="66" charset="0"/>
              </a:rPr>
              <a:t> </a:t>
            </a:r>
            <a:r>
              <a:rPr lang="en-US" sz="2000" b="1" dirty="0" smtClean="0">
                <a:solidFill>
                  <a:schemeClr val="accent6">
                    <a:lumMod val="50000"/>
                  </a:schemeClr>
                </a:solidFill>
                <a:latin typeface="Comic Sans MS" pitchFamily="66" charset="0"/>
              </a:rPr>
              <a:t>The covering or protective tissues in the animal  body are epithelial tissues. Epithelial tissue covers the whole surface of the body. </a:t>
            </a:r>
          </a:p>
          <a:p>
            <a:pPr lvl="1">
              <a:lnSpc>
                <a:spcPct val="90000"/>
              </a:lnSpc>
              <a:buFont typeface="Arial" pitchFamily="34" charset="0"/>
              <a:buChar char="•"/>
              <a:defRPr/>
            </a:pPr>
            <a:endParaRPr lang="en-US" sz="2000" b="1" dirty="0" smtClean="0">
              <a:solidFill>
                <a:schemeClr val="accent6">
                  <a:lumMod val="50000"/>
                </a:schemeClr>
              </a:solidFill>
              <a:latin typeface="Comic Sans MS" pitchFamily="66" charset="0"/>
            </a:endParaRPr>
          </a:p>
          <a:p>
            <a:pPr lvl="1">
              <a:lnSpc>
                <a:spcPct val="90000"/>
              </a:lnSpc>
              <a:buFont typeface="Arial" pitchFamily="34" charset="0"/>
              <a:buChar char="•"/>
              <a:defRPr/>
            </a:pPr>
            <a:r>
              <a:rPr lang="en-US" sz="2000" b="1" dirty="0" smtClean="0">
                <a:solidFill>
                  <a:schemeClr val="accent6">
                    <a:lumMod val="50000"/>
                  </a:schemeClr>
                </a:solidFill>
                <a:latin typeface="Comic Sans MS" pitchFamily="66" charset="0"/>
              </a:rPr>
              <a:t> It also covers most organs and lines the cavities, tubes, ducts and blood vessels inside the body.</a:t>
            </a:r>
          </a:p>
          <a:p>
            <a:pPr lvl="1">
              <a:lnSpc>
                <a:spcPct val="90000"/>
              </a:lnSpc>
              <a:buFont typeface="Arial" pitchFamily="34" charset="0"/>
              <a:buChar char="•"/>
              <a:defRPr/>
            </a:pPr>
            <a:endParaRPr lang="en-US" sz="2000" b="1" dirty="0" smtClean="0">
              <a:solidFill>
                <a:schemeClr val="accent6">
                  <a:lumMod val="50000"/>
                </a:schemeClr>
              </a:solidFill>
              <a:latin typeface="Comic Sans MS" pitchFamily="66" charset="0"/>
            </a:endParaRPr>
          </a:p>
          <a:p>
            <a:pPr lvl="1">
              <a:lnSpc>
                <a:spcPct val="90000"/>
              </a:lnSpc>
              <a:buFont typeface="Arial" pitchFamily="34" charset="0"/>
              <a:buChar char="•"/>
              <a:defRPr/>
            </a:pPr>
            <a:r>
              <a:rPr lang="en-US" sz="2000" b="1" dirty="0" smtClean="0">
                <a:solidFill>
                  <a:schemeClr val="accent6">
                    <a:lumMod val="50000"/>
                  </a:schemeClr>
                </a:solidFill>
                <a:latin typeface="Comic Sans MS" pitchFamily="66" charset="0"/>
              </a:rPr>
              <a:t> Epithelial tissue that occurs on surfaces on the interior of the body is known as endothelium. </a:t>
            </a:r>
          </a:p>
          <a:p>
            <a:pPr lvl="1">
              <a:lnSpc>
                <a:spcPct val="90000"/>
              </a:lnSpc>
              <a:buFont typeface="Arial" pitchFamily="34" charset="0"/>
              <a:buChar char="•"/>
              <a:defRPr/>
            </a:pPr>
            <a:endParaRPr lang="en-US" sz="2000" b="1" dirty="0" smtClean="0">
              <a:solidFill>
                <a:schemeClr val="accent6">
                  <a:lumMod val="50000"/>
                </a:schemeClr>
              </a:solidFill>
              <a:latin typeface="Comic Sans MS" pitchFamily="66" charset="0"/>
            </a:endParaRPr>
          </a:p>
          <a:p>
            <a:pPr lvl="1">
              <a:lnSpc>
                <a:spcPct val="90000"/>
              </a:lnSpc>
              <a:buFont typeface="Arial" pitchFamily="34" charset="0"/>
              <a:buChar char="•"/>
              <a:defRPr/>
            </a:pPr>
            <a:r>
              <a:rPr lang="en-US" sz="2000" b="1" dirty="0" smtClean="0">
                <a:solidFill>
                  <a:schemeClr val="accent6">
                    <a:lumMod val="50000"/>
                  </a:schemeClr>
                </a:solidFill>
                <a:latin typeface="Comic Sans MS" pitchFamily="66" charset="0"/>
              </a:rPr>
              <a:t>It also forms a barrier to keep different body systems separate.</a:t>
            </a:r>
          </a:p>
          <a:p>
            <a:pPr lvl="1">
              <a:lnSpc>
                <a:spcPct val="90000"/>
              </a:lnSpc>
              <a:buFont typeface="Arial" pitchFamily="34" charset="0"/>
              <a:buChar char="•"/>
              <a:defRPr/>
            </a:pPr>
            <a:endParaRPr lang="en-US" sz="2000" b="1" dirty="0" smtClean="0">
              <a:solidFill>
                <a:schemeClr val="accent6">
                  <a:lumMod val="50000"/>
                </a:schemeClr>
              </a:solidFill>
              <a:latin typeface="Comic Sans MS" pitchFamily="66" charset="0"/>
            </a:endParaRPr>
          </a:p>
          <a:p>
            <a:pPr lvl="1">
              <a:lnSpc>
                <a:spcPct val="90000"/>
              </a:lnSpc>
              <a:buFont typeface="Arial" pitchFamily="34" charset="0"/>
              <a:buChar char="•"/>
              <a:defRPr/>
            </a:pPr>
            <a:r>
              <a:rPr lang="en-US" sz="2000" b="1" dirty="0" smtClean="0">
                <a:solidFill>
                  <a:schemeClr val="accent6">
                    <a:lumMod val="50000"/>
                  </a:schemeClr>
                </a:solidFill>
                <a:latin typeface="Comic Sans MS" pitchFamily="66" charset="0"/>
              </a:rPr>
              <a:t>The skin, the lining of blood vessels, the lining of the mouth, lung alveoli and kidney tubules are all made of epithelial tissue. </a:t>
            </a:r>
            <a:endParaRPr lang="en-US" sz="2000" b="1" dirty="0">
              <a:solidFill>
                <a:schemeClr val="accent6">
                  <a:lumMod val="50000"/>
                </a:schemeClr>
              </a:solidFill>
              <a:latin typeface="Comic Sans MS" pitchFamily="66"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295400" y="152400"/>
            <a:ext cx="7620000" cy="762000"/>
          </a:xfrm>
        </p:spPr>
        <p:txBody>
          <a:bodyPr/>
          <a:lstStyle/>
          <a:p>
            <a:r>
              <a:rPr lang="en-US" sz="2800" b="1" dirty="0" smtClean="0">
                <a:latin typeface="Comic Sans MS" pitchFamily="66" charset="0"/>
              </a:rPr>
              <a:t>Epithelial Tissue-Structure &amp; Location</a:t>
            </a:r>
          </a:p>
        </p:txBody>
      </p:sp>
      <p:sp>
        <p:nvSpPr>
          <p:cNvPr id="3" name="Content Placeholder 2"/>
          <p:cNvSpPr>
            <a:spLocks noGrp="1"/>
          </p:cNvSpPr>
          <p:nvPr>
            <p:ph idx="1"/>
          </p:nvPr>
        </p:nvSpPr>
        <p:spPr>
          <a:xfrm>
            <a:off x="1066800" y="914400"/>
            <a:ext cx="7772400" cy="2209800"/>
          </a:xfrm>
        </p:spPr>
        <p:txBody>
          <a:bodyPr/>
          <a:lstStyle/>
          <a:p>
            <a:pPr lvl="1">
              <a:lnSpc>
                <a:spcPct val="90000"/>
              </a:lnSpc>
              <a:buFont typeface="Arial" pitchFamily="34" charset="0"/>
              <a:buChar char="•"/>
              <a:defRPr/>
            </a:pPr>
            <a:r>
              <a:rPr lang="en-US" sz="2000" b="1" dirty="0" smtClean="0">
                <a:solidFill>
                  <a:schemeClr val="tx2">
                    <a:lumMod val="75000"/>
                  </a:schemeClr>
                </a:solidFill>
                <a:latin typeface="Comic Sans MS" pitchFamily="66" charset="0"/>
              </a:rPr>
              <a:t>Epithelial tissue cells are tightly packed and form a continuous sheet.</a:t>
            </a:r>
          </a:p>
          <a:p>
            <a:pPr lvl="1">
              <a:lnSpc>
                <a:spcPct val="90000"/>
              </a:lnSpc>
              <a:buNone/>
              <a:defRPr/>
            </a:pPr>
            <a:r>
              <a:rPr lang="en-US" sz="2000" b="1" dirty="0" smtClean="0">
                <a:solidFill>
                  <a:schemeClr val="tx2">
                    <a:lumMod val="75000"/>
                  </a:schemeClr>
                </a:solidFill>
                <a:latin typeface="Comic Sans MS" pitchFamily="66" charset="0"/>
              </a:rPr>
              <a:t> </a:t>
            </a:r>
          </a:p>
          <a:p>
            <a:pPr lvl="1">
              <a:lnSpc>
                <a:spcPct val="90000"/>
              </a:lnSpc>
              <a:buFont typeface="Arial" pitchFamily="34" charset="0"/>
              <a:buChar char="•"/>
              <a:defRPr/>
            </a:pPr>
            <a:r>
              <a:rPr lang="en-US" sz="2000" b="1" dirty="0" smtClean="0">
                <a:solidFill>
                  <a:schemeClr val="tx2">
                    <a:lumMod val="75000"/>
                  </a:schemeClr>
                </a:solidFill>
                <a:latin typeface="Comic Sans MS" pitchFamily="66" charset="0"/>
              </a:rPr>
              <a:t>They have only a small amount of cementing material between them and almost no intercellular spaces. </a:t>
            </a:r>
          </a:p>
          <a:p>
            <a:pPr lvl="1">
              <a:lnSpc>
                <a:spcPct val="90000"/>
              </a:lnSpc>
              <a:buFont typeface="Arial" pitchFamily="34" charset="0"/>
              <a:buChar char="•"/>
              <a:defRPr/>
            </a:pPr>
            <a:endParaRPr lang="en-US" sz="2000" b="1" dirty="0" smtClean="0">
              <a:solidFill>
                <a:schemeClr val="tx2">
                  <a:lumMod val="75000"/>
                </a:schemeClr>
              </a:solidFill>
              <a:latin typeface="Comic Sans MS" pitchFamily="66" charset="0"/>
            </a:endParaRPr>
          </a:p>
          <a:p>
            <a:pPr lvl="1">
              <a:lnSpc>
                <a:spcPct val="90000"/>
              </a:lnSpc>
              <a:buFont typeface="Arial" pitchFamily="34" charset="0"/>
              <a:buChar char="•"/>
              <a:defRPr/>
            </a:pPr>
            <a:r>
              <a:rPr lang="en-US" sz="2000" b="1" dirty="0" smtClean="0">
                <a:solidFill>
                  <a:schemeClr val="tx2">
                    <a:lumMod val="75000"/>
                  </a:schemeClr>
                </a:solidFill>
                <a:latin typeface="Comic Sans MS" pitchFamily="66" charset="0"/>
              </a:rPr>
              <a:t>Regardless of their types, all epithelium is usually separated from the underlying tissue by an extracellular fibrous basement membrane.</a:t>
            </a:r>
            <a:r>
              <a:rPr lang="en-US" sz="2000" b="1" dirty="0" smtClean="0">
                <a:latin typeface="Comic Sans MS" pitchFamily="66" charset="0"/>
              </a:rPr>
              <a:t> </a:t>
            </a:r>
            <a:r>
              <a:rPr lang="en-US" sz="2000" b="1" dirty="0" smtClean="0">
                <a:solidFill>
                  <a:schemeClr val="accent6">
                    <a:lumMod val="50000"/>
                  </a:schemeClr>
                </a:solidFill>
                <a:latin typeface="Comic Sans MS" pitchFamily="66" charset="0"/>
              </a:rPr>
              <a:t>The basement membrane provides structural support for the epithelium and also binds it to </a:t>
            </a:r>
            <a:r>
              <a:rPr lang="en-US" sz="2000" b="1" dirty="0" err="1" smtClean="0">
                <a:solidFill>
                  <a:schemeClr val="accent6">
                    <a:lumMod val="50000"/>
                  </a:schemeClr>
                </a:solidFill>
                <a:latin typeface="Comic Sans MS" pitchFamily="66" charset="0"/>
              </a:rPr>
              <a:t>neighbouring</a:t>
            </a:r>
            <a:r>
              <a:rPr lang="en-US" sz="2000" b="1" dirty="0" smtClean="0">
                <a:solidFill>
                  <a:schemeClr val="accent6">
                    <a:lumMod val="50000"/>
                  </a:schemeClr>
                </a:solidFill>
                <a:latin typeface="Comic Sans MS" pitchFamily="66" charset="0"/>
              </a:rPr>
              <a:t> structures. </a:t>
            </a:r>
          </a:p>
          <a:p>
            <a:pPr lvl="1">
              <a:lnSpc>
                <a:spcPct val="90000"/>
              </a:lnSpc>
              <a:buFont typeface="Arial" pitchFamily="34" charset="0"/>
              <a:buChar char="•"/>
              <a:defRPr/>
            </a:pPr>
            <a:endParaRPr lang="en-US" sz="2000" b="1" dirty="0" smtClean="0">
              <a:solidFill>
                <a:schemeClr val="tx2">
                  <a:lumMod val="75000"/>
                </a:schemeClr>
              </a:solidFill>
              <a:latin typeface="Comic Sans MS" pitchFamily="66" charset="0"/>
            </a:endParaRPr>
          </a:p>
          <a:p>
            <a:pPr lvl="1">
              <a:lnSpc>
                <a:spcPct val="90000"/>
              </a:lnSpc>
              <a:buFont typeface="Arial" pitchFamily="34" charset="0"/>
              <a:buChar char="•"/>
              <a:defRPr/>
            </a:pPr>
            <a:r>
              <a:rPr lang="en-US" sz="2000" b="1" dirty="0" smtClean="0">
                <a:solidFill>
                  <a:schemeClr val="tx2">
                    <a:lumMod val="75000"/>
                  </a:schemeClr>
                </a:solidFill>
                <a:latin typeface="Comic Sans MS" pitchFamily="66" charset="0"/>
              </a:rPr>
              <a:t>Different epithelia show different structures that correlate with the unique functions that they perform. The skin, the lining of blood vessels, the lining of the mouth, and kidney tubules are made   of different types of epithelial tissues as their functions are different from each others. </a:t>
            </a:r>
            <a:endParaRPr lang="en-US" sz="2000" b="1" dirty="0">
              <a:latin typeface="Comic Sans MS" pitchFamily="66"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905000" y="457200"/>
            <a:ext cx="6477000" cy="838200"/>
          </a:xfrm>
        </p:spPr>
        <p:txBody>
          <a:bodyPr/>
          <a:lstStyle/>
          <a:p>
            <a:pPr eaLnBrk="1" hangingPunct="1"/>
            <a:r>
              <a:rPr lang="en-US" sz="2800" b="1" dirty="0" smtClean="0">
                <a:latin typeface="Comic Sans MS" pitchFamily="66" charset="0"/>
              </a:rPr>
              <a:t>CLASSIFICATION OF EPITHILIA</a:t>
            </a:r>
          </a:p>
        </p:txBody>
      </p:sp>
      <p:sp>
        <p:nvSpPr>
          <p:cNvPr id="9219" name="Rectangle 3"/>
          <p:cNvSpPr>
            <a:spLocks noGrp="1" noChangeArrowheads="1"/>
          </p:cNvSpPr>
          <p:nvPr>
            <p:ph type="body" idx="1"/>
          </p:nvPr>
        </p:nvSpPr>
        <p:spPr>
          <a:xfrm>
            <a:off x="1143000" y="2057400"/>
            <a:ext cx="7696200" cy="2743200"/>
          </a:xfrm>
        </p:spPr>
        <p:txBody>
          <a:bodyPr/>
          <a:lstStyle/>
          <a:p>
            <a:pPr eaLnBrk="1" hangingPunct="1">
              <a:buNone/>
            </a:pPr>
            <a:r>
              <a:rPr lang="en-US" sz="2400" b="1" dirty="0" smtClean="0">
                <a:latin typeface="Comic Sans MS" pitchFamily="66" charset="0"/>
              </a:rPr>
              <a:t>Epithelial tissue can be classified in the following two ways.</a:t>
            </a:r>
          </a:p>
          <a:p>
            <a:pPr eaLnBrk="1" hangingPunct="1">
              <a:buNone/>
            </a:pPr>
            <a:endParaRPr lang="en-US" sz="2400" b="1" dirty="0" smtClean="0">
              <a:latin typeface="Comic Sans MS" pitchFamily="66" charset="0"/>
            </a:endParaRPr>
          </a:p>
          <a:p>
            <a:pPr eaLnBrk="1" hangingPunct="1"/>
            <a:r>
              <a:rPr lang="en-US" sz="2400" b="1" dirty="0" smtClean="0">
                <a:latin typeface="Comic Sans MS" pitchFamily="66" charset="0"/>
              </a:rPr>
              <a:t>On the basis of the number of layers it is made of.</a:t>
            </a:r>
          </a:p>
          <a:p>
            <a:pPr eaLnBrk="1" hangingPunct="1"/>
            <a:endParaRPr lang="en-US" sz="2400" b="1" dirty="0" smtClean="0">
              <a:latin typeface="Comic Sans MS" pitchFamily="66" charset="0"/>
            </a:endParaRPr>
          </a:p>
          <a:p>
            <a:pPr eaLnBrk="1" hangingPunct="1"/>
            <a:r>
              <a:rPr lang="en-US" sz="2400" b="1" dirty="0" smtClean="0">
                <a:latin typeface="Comic Sans MS" pitchFamily="66" charset="0"/>
              </a:rPr>
              <a:t>On the basis of shape of the cells that form this tissue.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linds(horizontal)">
                                      <p:cBhvr>
                                        <p:cTn id="7" dur="500"/>
                                        <p:tgtEl>
                                          <p:spTgt spid="9219">
                                            <p:txEl>
                                              <p:pRg st="0" end="0"/>
                                            </p:txEl>
                                          </p:spTgt>
                                        </p:tgtEl>
                                      </p:cBhvr>
                                    </p:animEffect>
                                  </p:childTnLst>
                                  <p:subTnLst>
                                    <p:animClr clrSpc="rgb" dir="cw">
                                      <p:cBhvr override="childStyle">
                                        <p:cTn dur="1" fill="hold" display="0" masterRel="nextClick" afterEffect="1"/>
                                        <p:tgtEl>
                                          <p:spTgt spid="9219">
                                            <p:txEl>
                                              <p:pRg st="0" end="0"/>
                                            </p:txEl>
                                          </p:spTgt>
                                        </p:tgtEl>
                                        <p:attrNameLst>
                                          <p:attrName>ppt_c</p:attrName>
                                        </p:attrNameLst>
                                      </p:cBhvr>
                                      <p:to>
                                        <a:schemeClr val="hlink"/>
                                      </p:to>
                                    </p:animClr>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19">
                                            <p:txEl>
                                              <p:pRg st="2" end="2"/>
                                            </p:txEl>
                                          </p:spTgt>
                                        </p:tgtEl>
                                        <p:attrNameLst>
                                          <p:attrName>style.visibility</p:attrName>
                                        </p:attrNameLst>
                                      </p:cBhvr>
                                      <p:to>
                                        <p:strVal val="visible"/>
                                      </p:to>
                                    </p:set>
                                    <p:animEffect transition="in" filter="blinds(horizontal)">
                                      <p:cBhvr>
                                        <p:cTn id="12" dur="500"/>
                                        <p:tgtEl>
                                          <p:spTgt spid="9219">
                                            <p:txEl>
                                              <p:pRg st="2" end="2"/>
                                            </p:txEl>
                                          </p:spTgt>
                                        </p:tgtEl>
                                      </p:cBhvr>
                                    </p:animEffect>
                                  </p:childTnLst>
                                  <p:subTnLst>
                                    <p:animClr>
                                      <p:cBhvr override="childStyle">
                                        <p:cTn dur="1" fill="hold" display="0" masterRel="nextClick" afterEffect="1"/>
                                        <p:tgtEl>
                                          <p:spTgt spid="9219">
                                            <p:txEl>
                                              <p:pRg st="2" end="2"/>
                                            </p:txEl>
                                          </p:spTgt>
                                        </p:tgtEl>
                                        <p:attrNameLst>
                                          <p:attrName>ppt_c</p:attrName>
                                        </p:attrNameLst>
                                      </p:cBhvr>
                                      <p:to>
                                        <a:schemeClr val="hlink"/>
                                      </p:to>
                                    </p:animClr>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219">
                                            <p:txEl>
                                              <p:pRg st="4" end="4"/>
                                            </p:txEl>
                                          </p:spTgt>
                                        </p:tgtEl>
                                        <p:attrNameLst>
                                          <p:attrName>style.visibility</p:attrName>
                                        </p:attrNameLst>
                                      </p:cBhvr>
                                      <p:to>
                                        <p:strVal val="visible"/>
                                      </p:to>
                                    </p:set>
                                    <p:animEffect transition="in" filter="blinds(horizontal)">
                                      <p:cBhvr>
                                        <p:cTn id="17" dur="500"/>
                                        <p:tgtEl>
                                          <p:spTgt spid="9219">
                                            <p:txEl>
                                              <p:pRg st="4" end="4"/>
                                            </p:txEl>
                                          </p:spTgt>
                                        </p:tgtEl>
                                      </p:cBhvr>
                                    </p:animEffect>
                                  </p:childTnLst>
                                  <p:subTnLst>
                                    <p:animClr clrSpc="rgb" dir="cw">
                                      <p:cBhvr override="childStyle">
                                        <p:cTn dur="1" fill="hold" display="0" masterRel="nextClick" afterEffect="1"/>
                                        <p:tgtEl>
                                          <p:spTgt spid="9219">
                                            <p:txEl>
                                              <p:pRg st="4" end="4"/>
                                            </p:txEl>
                                          </p:spTgt>
                                        </p:tgtEl>
                                        <p:attrNameLst>
                                          <p:attrName>ppt_c</p:attrName>
                                        </p:attrNameLst>
                                      </p:cBhvr>
                                      <p:to>
                                        <a:schemeClr va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bldLvl="2"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0"/>
            <a:ext cx="5380037" cy="762000"/>
          </a:xfrm>
        </p:spPr>
        <p:txBody>
          <a:bodyPr/>
          <a:lstStyle/>
          <a:p>
            <a:r>
              <a:rPr lang="en-US" sz="3200" b="1" dirty="0" smtClean="0">
                <a:latin typeface="Comic Sans MS" pitchFamily="66" charset="0"/>
              </a:rPr>
              <a:t>Types of Epithelial Tissue</a:t>
            </a:r>
            <a:endParaRPr lang="en-US" sz="3200" dirty="0">
              <a:latin typeface="Comic Sans MS" pitchFamily="66" charset="0"/>
            </a:endParaRPr>
          </a:p>
        </p:txBody>
      </p:sp>
      <p:sp>
        <p:nvSpPr>
          <p:cNvPr id="3" name="Content Placeholder 2"/>
          <p:cNvSpPr>
            <a:spLocks noGrp="1"/>
          </p:cNvSpPr>
          <p:nvPr>
            <p:ph idx="1"/>
          </p:nvPr>
        </p:nvSpPr>
        <p:spPr>
          <a:xfrm>
            <a:off x="838200" y="914400"/>
            <a:ext cx="8153400" cy="4953000"/>
          </a:xfrm>
        </p:spPr>
        <p:txBody>
          <a:bodyPr/>
          <a:lstStyle/>
          <a:p>
            <a:pPr>
              <a:buNone/>
            </a:pPr>
            <a:r>
              <a:rPr lang="en-US" sz="2400" b="1" dirty="0" smtClean="0">
                <a:solidFill>
                  <a:schemeClr val="accent6">
                    <a:lumMod val="50000"/>
                  </a:schemeClr>
                </a:solidFill>
                <a:latin typeface="Comic Sans MS" pitchFamily="66" charset="0"/>
              </a:rPr>
              <a:t>Epithelial tissue can be divided into two groups depending on the number of layers of which it is composed.</a:t>
            </a:r>
          </a:p>
          <a:p>
            <a:pPr>
              <a:buNone/>
            </a:pPr>
            <a:r>
              <a:rPr lang="en-US" sz="2400" b="1" dirty="0" smtClean="0">
                <a:solidFill>
                  <a:schemeClr val="accent6">
                    <a:lumMod val="50000"/>
                  </a:schemeClr>
                </a:solidFill>
                <a:latin typeface="Comic Sans MS" pitchFamily="66" charset="0"/>
              </a:rPr>
              <a:t> </a:t>
            </a:r>
          </a:p>
          <a:p>
            <a:r>
              <a:rPr lang="en-US" sz="2400" b="1" dirty="0" smtClean="0">
                <a:solidFill>
                  <a:schemeClr val="accent6">
                    <a:lumMod val="50000"/>
                  </a:schemeClr>
                </a:solidFill>
                <a:latin typeface="Comic Sans MS" pitchFamily="66" charset="0"/>
              </a:rPr>
              <a:t>Epithelial tissue which is only one cell thick is known as </a:t>
            </a:r>
            <a:r>
              <a:rPr lang="en-US" sz="2400" b="1" dirty="0" smtClean="0">
                <a:solidFill>
                  <a:srgbClr val="C00000"/>
                </a:solidFill>
                <a:latin typeface="Comic Sans MS" pitchFamily="66" charset="0"/>
              </a:rPr>
              <a:t>simple epithelium.</a:t>
            </a:r>
          </a:p>
          <a:p>
            <a:endParaRPr lang="en-US" sz="2400" b="1" dirty="0" smtClean="0">
              <a:solidFill>
                <a:srgbClr val="C00000"/>
              </a:solidFill>
              <a:latin typeface="Comic Sans MS" pitchFamily="66" charset="0"/>
            </a:endParaRPr>
          </a:p>
          <a:p>
            <a:r>
              <a:rPr lang="en-US" sz="2400" b="1" dirty="0" smtClean="0">
                <a:latin typeface="Comic Sans MS" pitchFamily="66" charset="0"/>
              </a:rPr>
              <a:t> </a:t>
            </a:r>
            <a:r>
              <a:rPr lang="en-US" sz="2400" b="1" dirty="0" smtClean="0">
                <a:solidFill>
                  <a:schemeClr val="accent6">
                    <a:lumMod val="50000"/>
                  </a:schemeClr>
                </a:solidFill>
                <a:latin typeface="Comic Sans MS" pitchFamily="66" charset="0"/>
              </a:rPr>
              <a:t>If it is two or more cells thick such as the skin, it is known as </a:t>
            </a:r>
            <a:r>
              <a:rPr lang="en-US" sz="2400" b="1" dirty="0" smtClean="0">
                <a:solidFill>
                  <a:srgbClr val="C00000"/>
                </a:solidFill>
                <a:latin typeface="Comic Sans MS" pitchFamily="66" charset="0"/>
              </a:rPr>
              <a:t>stratified epithelium</a:t>
            </a:r>
            <a:r>
              <a:rPr lang="en-US" sz="2400" b="1" dirty="0" smtClean="0">
                <a:latin typeface="Comic Sans MS" pitchFamily="66" charset="0"/>
              </a:rPr>
              <a:t>.</a:t>
            </a:r>
          </a:p>
          <a:p>
            <a:endParaRPr lang="en-US" dirty="0"/>
          </a:p>
        </p:txBody>
      </p:sp>
      <p:sp>
        <p:nvSpPr>
          <p:cNvPr id="5" name="TextBox 4"/>
          <p:cNvSpPr txBox="1"/>
          <p:nvPr/>
        </p:nvSpPr>
        <p:spPr>
          <a:xfrm>
            <a:off x="914400" y="5410200"/>
            <a:ext cx="7696200" cy="830997"/>
          </a:xfrm>
          <a:prstGeom prst="rect">
            <a:avLst/>
          </a:prstGeom>
          <a:noFill/>
        </p:spPr>
        <p:txBody>
          <a:bodyPr wrap="square" rtlCol="0">
            <a:spAutoFit/>
          </a:bodyPr>
          <a:lstStyle/>
          <a:p>
            <a:r>
              <a:rPr lang="en-US" b="1" dirty="0" smtClean="0">
                <a:solidFill>
                  <a:srgbClr val="7030A0"/>
                </a:solidFill>
                <a:latin typeface="Comic Sans MS" pitchFamily="66" charset="0"/>
              </a:rPr>
              <a:t>You can see the images of these  two types of epithelial tissue in the next slide.</a:t>
            </a:r>
            <a:endParaRPr lang="en-US" b="1" dirty="0">
              <a:solidFill>
                <a:srgbClr val="7030A0"/>
              </a:solidFill>
              <a:latin typeface="Comic Sans MS" pitchFamily="66"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ad`s Tie">
  <a:themeElements>
    <a:clrScheme name="Dad`s Tie 2">
      <a:dk1>
        <a:srgbClr val="000000"/>
      </a:dk1>
      <a:lt1>
        <a:srgbClr val="FFFFFF"/>
      </a:lt1>
      <a:dk2>
        <a:srgbClr val="003366"/>
      </a:dk2>
      <a:lt2>
        <a:srgbClr val="5490A8"/>
      </a:lt2>
      <a:accent1>
        <a:srgbClr val="0099CC"/>
      </a:accent1>
      <a:accent2>
        <a:srgbClr val="3366CC"/>
      </a:accent2>
      <a:accent3>
        <a:srgbClr val="FFFFFF"/>
      </a:accent3>
      <a:accent4>
        <a:srgbClr val="000000"/>
      </a:accent4>
      <a:accent5>
        <a:srgbClr val="AACAE2"/>
      </a:accent5>
      <a:accent6>
        <a:srgbClr val="2D5CB9"/>
      </a:accent6>
      <a:hlink>
        <a:srgbClr val="99CCFF"/>
      </a:hlink>
      <a:folHlink>
        <a:srgbClr val="E1E1B7"/>
      </a:folHlink>
    </a:clrScheme>
    <a:fontScheme name="Dad`s Tie">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ad`s Tie 1">
        <a:dk1>
          <a:srgbClr val="5490A8"/>
        </a:dk1>
        <a:lt1>
          <a:srgbClr val="DDDDDD"/>
        </a:lt1>
        <a:dk2>
          <a:srgbClr val="00172E"/>
        </a:dk2>
        <a:lt2>
          <a:srgbClr val="CCECFF"/>
        </a:lt2>
        <a:accent1>
          <a:srgbClr val="0099CC"/>
        </a:accent1>
        <a:accent2>
          <a:srgbClr val="3366CC"/>
        </a:accent2>
        <a:accent3>
          <a:srgbClr val="AAABAD"/>
        </a:accent3>
        <a:accent4>
          <a:srgbClr val="BDBDBD"/>
        </a:accent4>
        <a:accent5>
          <a:srgbClr val="AACAE2"/>
        </a:accent5>
        <a:accent6>
          <a:srgbClr val="2D5CB9"/>
        </a:accent6>
        <a:hlink>
          <a:srgbClr val="99CCFF"/>
        </a:hlink>
        <a:folHlink>
          <a:srgbClr val="E1E1B7"/>
        </a:folHlink>
      </a:clrScheme>
      <a:clrMap bg1="dk2" tx1="lt1" bg2="dk1" tx2="lt2" accent1="accent1" accent2="accent2" accent3="accent3" accent4="accent4" accent5="accent5" accent6="accent6" hlink="hlink" folHlink="folHlink"/>
    </a:extraClrScheme>
    <a:extraClrScheme>
      <a:clrScheme name="Dad`s Tie 2">
        <a:dk1>
          <a:srgbClr val="000000"/>
        </a:dk1>
        <a:lt1>
          <a:srgbClr val="FFFFFF"/>
        </a:lt1>
        <a:dk2>
          <a:srgbClr val="003366"/>
        </a:dk2>
        <a:lt2>
          <a:srgbClr val="5490A8"/>
        </a:lt2>
        <a:accent1>
          <a:srgbClr val="0099CC"/>
        </a:accent1>
        <a:accent2>
          <a:srgbClr val="3366CC"/>
        </a:accent2>
        <a:accent3>
          <a:srgbClr val="FFFFFF"/>
        </a:accent3>
        <a:accent4>
          <a:srgbClr val="000000"/>
        </a:accent4>
        <a:accent5>
          <a:srgbClr val="AACAE2"/>
        </a:accent5>
        <a:accent6>
          <a:srgbClr val="2D5CB9"/>
        </a:accent6>
        <a:hlink>
          <a:srgbClr val="99CCFF"/>
        </a:hlink>
        <a:folHlink>
          <a:srgbClr val="E1E1B7"/>
        </a:folHlink>
      </a:clrScheme>
      <a:clrMap bg1="lt1" tx1="dk1" bg2="lt2" tx2="dk2" accent1="accent1" accent2="accent2" accent3="accent3" accent4="accent4" accent5="accent5" accent6="accent6" hlink="hlink" folHlink="folHlink"/>
    </a:extraClrScheme>
    <a:extraClrScheme>
      <a:clrScheme name="Dad`s Tie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ad`s Tie 4">
        <a:dk1>
          <a:srgbClr val="000000"/>
        </a:dk1>
        <a:lt1>
          <a:srgbClr val="FFFFFF"/>
        </a:lt1>
        <a:dk2>
          <a:srgbClr val="666633"/>
        </a:dk2>
        <a:lt2>
          <a:srgbClr val="908A6C"/>
        </a:lt2>
        <a:accent1>
          <a:srgbClr val="808000"/>
        </a:accent1>
        <a:accent2>
          <a:srgbClr val="996633"/>
        </a:accent2>
        <a:accent3>
          <a:srgbClr val="FFFFFF"/>
        </a:accent3>
        <a:accent4>
          <a:srgbClr val="000000"/>
        </a:accent4>
        <a:accent5>
          <a:srgbClr val="C0C0AA"/>
        </a:accent5>
        <a:accent6>
          <a:srgbClr val="8A5C2D"/>
        </a:accent6>
        <a:hlink>
          <a:srgbClr val="CCCC00"/>
        </a:hlink>
        <a:folHlink>
          <a:srgbClr val="D6DEB2"/>
        </a:folHlink>
      </a:clrScheme>
      <a:clrMap bg1="lt1" tx1="dk1" bg2="lt2" tx2="dk2" accent1="accent1" accent2="accent2" accent3="accent3" accent4="accent4" accent5="accent5" accent6="accent6" hlink="hlink" folHlink="folHlink"/>
    </a:extraClrScheme>
    <a:extraClrScheme>
      <a:clrScheme name="Dad`s Tie 5">
        <a:dk1>
          <a:srgbClr val="000000"/>
        </a:dk1>
        <a:lt1>
          <a:srgbClr val="FFFFFF"/>
        </a:lt1>
        <a:dk2>
          <a:srgbClr val="181848"/>
        </a:dk2>
        <a:lt2>
          <a:srgbClr val="656F97"/>
        </a:lt2>
        <a:accent1>
          <a:srgbClr val="6666FF"/>
        </a:accent1>
        <a:accent2>
          <a:srgbClr val="333399"/>
        </a:accent2>
        <a:accent3>
          <a:srgbClr val="FFFFFF"/>
        </a:accent3>
        <a:accent4>
          <a:srgbClr val="000000"/>
        </a:accent4>
        <a:accent5>
          <a:srgbClr val="B8B8FF"/>
        </a:accent5>
        <a:accent6>
          <a:srgbClr val="2D2D8A"/>
        </a:accent6>
        <a:hlink>
          <a:srgbClr val="9A9ABC"/>
        </a:hlink>
        <a:folHlink>
          <a:srgbClr val="D2B6CE"/>
        </a:folHlink>
      </a:clrScheme>
      <a:clrMap bg1="lt1" tx1="dk1" bg2="lt2" tx2="dk2" accent1="accent1" accent2="accent2" accent3="accent3" accent4="accent4" accent5="accent5" accent6="accent6" hlink="hlink" folHlink="folHlink"/>
    </a:extraClrScheme>
    <a:extraClrScheme>
      <a:clrScheme name="Dad`s Tie 6">
        <a:dk1>
          <a:srgbClr val="CC0066"/>
        </a:dk1>
        <a:lt1>
          <a:srgbClr val="FFFFFF"/>
        </a:lt1>
        <a:dk2>
          <a:srgbClr val="000000"/>
        </a:dk2>
        <a:lt2>
          <a:srgbClr val="CC0099"/>
        </a:lt2>
        <a:accent1>
          <a:srgbClr val="FF9900"/>
        </a:accent1>
        <a:accent2>
          <a:srgbClr val="CC6600"/>
        </a:accent2>
        <a:accent3>
          <a:srgbClr val="AAAAAA"/>
        </a:accent3>
        <a:accent4>
          <a:srgbClr val="DADADA"/>
        </a:accent4>
        <a:accent5>
          <a:srgbClr val="FFCAAA"/>
        </a:accent5>
        <a:accent6>
          <a:srgbClr val="B95C00"/>
        </a:accent6>
        <a:hlink>
          <a:srgbClr val="009900"/>
        </a:hlink>
        <a:folHlink>
          <a:srgbClr val="A50021"/>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Designs\Dad`s Tie.pot</Template>
  <TotalTime>2652</TotalTime>
  <Words>2051</Words>
  <Application>Microsoft PowerPoint</Application>
  <PresentationFormat>On-screen Show (4:3)</PresentationFormat>
  <Paragraphs>230</Paragraphs>
  <Slides>30</Slides>
  <Notes>13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2" baseType="lpstr">
      <vt:lpstr>Dad`s Tie</vt:lpstr>
      <vt:lpstr>Photo Editor Photo</vt:lpstr>
      <vt:lpstr>Animal Tissues-1  Epithelial Tissue</vt:lpstr>
      <vt:lpstr>Slide 2</vt:lpstr>
      <vt:lpstr>Slide 3</vt:lpstr>
      <vt:lpstr>Slide 4</vt:lpstr>
      <vt:lpstr>Different tissues have different functions to perform. In the images given below, you can see that the wall of the stomach is composed of all the four types of tissues which function together to carry out the function of digestion..</vt:lpstr>
      <vt:lpstr>Let us study  about Epithelial Tissue.</vt:lpstr>
      <vt:lpstr>Epithelial Tissue-Structure &amp; Location</vt:lpstr>
      <vt:lpstr>CLASSIFICATION OF EPITHILIA</vt:lpstr>
      <vt:lpstr>Types of Epithelial Tissue</vt:lpstr>
      <vt:lpstr>Classes of Epithelia </vt:lpstr>
      <vt:lpstr>Types of Epithelial Tissue</vt:lpstr>
      <vt:lpstr>Slide 12</vt:lpstr>
      <vt:lpstr>Slide 13</vt:lpstr>
      <vt:lpstr>Simple Squamous Epithelium </vt:lpstr>
      <vt:lpstr>Simple Cuboidal Epithelium:</vt:lpstr>
      <vt:lpstr>Simple Columnar Epithelium</vt:lpstr>
      <vt:lpstr>Slide 17</vt:lpstr>
      <vt:lpstr>Ciliated Columnar Epithelium</vt:lpstr>
      <vt:lpstr>      Pseudostratified Ciliated Epithelium </vt:lpstr>
      <vt:lpstr>Pseudostratified Epithelial Tissue</vt:lpstr>
      <vt:lpstr>Glandular Epithelium</vt:lpstr>
      <vt:lpstr>Stratified Epithelium.</vt:lpstr>
      <vt:lpstr>Slide 23</vt:lpstr>
      <vt:lpstr>Transitional Epithelial Tissue </vt:lpstr>
      <vt:lpstr>Functions of Epithelial Tissue </vt:lpstr>
      <vt:lpstr>Functions of Epithelial Tissue-Continued </vt:lpstr>
      <vt:lpstr>Let us answer… </vt:lpstr>
      <vt:lpstr>Slide 28</vt:lpstr>
      <vt:lpstr>Slide 29</vt:lpstr>
      <vt:lpstr>Slide 30</vt:lpstr>
    </vt:vector>
  </TitlesOfParts>
  <Company>HHS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Science 7 Chapter 5 Notes:    I.                            Transport in cells A.             Permeable membrane 1.              a membrane that only lets certain things in and out 2.              our cell membranes are like this </dc:title>
  <dc:creator>Danielle Lynn Differding</dc:creator>
  <cp:lastModifiedBy>Vandana</cp:lastModifiedBy>
  <cp:revision>173</cp:revision>
  <cp:lastPrinted>1601-01-01T00:00:00Z</cp:lastPrinted>
  <dcterms:created xsi:type="dcterms:W3CDTF">2003-10-30T16:54:57Z</dcterms:created>
  <dcterms:modified xsi:type="dcterms:W3CDTF">2008-11-14T19:10:00Z</dcterms:modified>
</cp:coreProperties>
</file>